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30"/>
  </p:notesMasterIdLst>
  <p:sldIdLst>
    <p:sldId id="397" r:id="rId2"/>
    <p:sldId id="404" r:id="rId3"/>
    <p:sldId id="383" r:id="rId4"/>
    <p:sldId id="407" r:id="rId5"/>
    <p:sldId id="408" r:id="rId6"/>
    <p:sldId id="403" r:id="rId7"/>
    <p:sldId id="410" r:id="rId8"/>
    <p:sldId id="405" r:id="rId9"/>
    <p:sldId id="409" r:id="rId10"/>
    <p:sldId id="336" r:id="rId11"/>
    <p:sldId id="316" r:id="rId12"/>
    <p:sldId id="329" r:id="rId13"/>
    <p:sldId id="411" r:id="rId14"/>
    <p:sldId id="370" r:id="rId15"/>
    <p:sldId id="467" r:id="rId16"/>
    <p:sldId id="458" r:id="rId17"/>
    <p:sldId id="468" r:id="rId18"/>
    <p:sldId id="459" r:id="rId19"/>
    <p:sldId id="466" r:id="rId20"/>
    <p:sldId id="461" r:id="rId21"/>
    <p:sldId id="462" r:id="rId22"/>
    <p:sldId id="463" r:id="rId23"/>
    <p:sldId id="412" r:id="rId24"/>
    <p:sldId id="317" r:id="rId25"/>
    <p:sldId id="374" r:id="rId26"/>
    <p:sldId id="375" r:id="rId27"/>
    <p:sldId id="413" r:id="rId28"/>
    <p:sldId id="431" r:id="rId29"/>
    <p:sldId id="457" r:id="rId30"/>
    <p:sldId id="439" r:id="rId31"/>
    <p:sldId id="323" r:id="rId32"/>
    <p:sldId id="472" r:id="rId33"/>
    <p:sldId id="473" r:id="rId34"/>
    <p:sldId id="474" r:id="rId35"/>
    <p:sldId id="475" r:id="rId36"/>
    <p:sldId id="476" r:id="rId37"/>
    <p:sldId id="477" r:id="rId38"/>
    <p:sldId id="478" r:id="rId39"/>
    <p:sldId id="456" r:id="rId40"/>
    <p:sldId id="264" r:id="rId41"/>
    <p:sldId id="464" r:id="rId42"/>
    <p:sldId id="470" r:id="rId43"/>
    <p:sldId id="379" r:id="rId44"/>
    <p:sldId id="414" r:id="rId45"/>
    <p:sldId id="270" r:id="rId46"/>
    <p:sldId id="430" r:id="rId47"/>
    <p:sldId id="272" r:id="rId48"/>
    <p:sldId id="338" r:id="rId49"/>
    <p:sldId id="279" r:id="rId50"/>
    <p:sldId id="389" r:id="rId51"/>
    <p:sldId id="273" r:id="rId52"/>
    <p:sldId id="440" r:id="rId53"/>
    <p:sldId id="415" r:id="rId54"/>
    <p:sldId id="339" r:id="rId55"/>
    <p:sldId id="387" r:id="rId56"/>
    <p:sldId id="341" r:id="rId57"/>
    <p:sldId id="386" r:id="rId58"/>
    <p:sldId id="416" r:id="rId59"/>
    <p:sldId id="344" r:id="rId60"/>
    <p:sldId id="391" r:id="rId61"/>
    <p:sldId id="345" r:id="rId62"/>
    <p:sldId id="417" r:id="rId63"/>
    <p:sldId id="451" r:id="rId64"/>
    <p:sldId id="452" r:id="rId65"/>
    <p:sldId id="283" r:id="rId66"/>
    <p:sldId id="392" r:id="rId67"/>
    <p:sldId id="282" r:id="rId68"/>
    <p:sldId id="285" r:id="rId69"/>
    <p:sldId id="394" r:id="rId70"/>
    <p:sldId id="382" r:id="rId71"/>
    <p:sldId id="418" r:id="rId72"/>
    <p:sldId id="441" r:id="rId73"/>
    <p:sldId id="284" r:id="rId74"/>
    <p:sldId id="432" r:id="rId75"/>
    <p:sldId id="442" r:id="rId76"/>
    <p:sldId id="443" r:id="rId77"/>
    <p:sldId id="444" r:id="rId78"/>
    <p:sldId id="445" r:id="rId79"/>
    <p:sldId id="446" r:id="rId80"/>
    <p:sldId id="447" r:id="rId81"/>
    <p:sldId id="288" r:id="rId82"/>
    <p:sldId id="289" r:id="rId83"/>
    <p:sldId id="290" r:id="rId84"/>
    <p:sldId id="346" r:id="rId85"/>
    <p:sldId id="402" r:id="rId86"/>
    <p:sldId id="419" r:id="rId87"/>
    <p:sldId id="291" r:id="rId88"/>
    <p:sldId id="360" r:id="rId89"/>
    <p:sldId id="292" r:id="rId90"/>
    <p:sldId id="364" r:id="rId91"/>
    <p:sldId id="420" r:id="rId92"/>
    <p:sldId id="347" r:id="rId93"/>
    <p:sldId id="293" r:id="rId94"/>
    <p:sldId id="348" r:id="rId95"/>
    <p:sldId id="294" r:id="rId96"/>
    <p:sldId id="365" r:id="rId97"/>
    <p:sldId id="421" r:id="rId98"/>
    <p:sldId id="295" r:id="rId99"/>
    <p:sldId id="366" r:id="rId100"/>
    <p:sldId id="296" r:id="rId101"/>
    <p:sldId id="297" r:id="rId102"/>
    <p:sldId id="422" r:id="rId103"/>
    <p:sldId id="332" r:id="rId104"/>
    <p:sldId id="381" r:id="rId105"/>
    <p:sldId id="372" r:id="rId106"/>
    <p:sldId id="427" r:id="rId107"/>
    <p:sldId id="434" r:id="rId108"/>
    <p:sldId id="433" r:id="rId109"/>
    <p:sldId id="449" r:id="rId110"/>
    <p:sldId id="450" r:id="rId111"/>
    <p:sldId id="436" r:id="rId112"/>
    <p:sldId id="437" r:id="rId113"/>
    <p:sldId id="448" r:id="rId114"/>
    <p:sldId id="438" r:id="rId115"/>
    <p:sldId id="435" r:id="rId116"/>
    <p:sldId id="453" r:id="rId117"/>
    <p:sldId id="428" r:id="rId118"/>
    <p:sldId id="429" r:id="rId119"/>
    <p:sldId id="471" r:id="rId120"/>
    <p:sldId id="350" r:id="rId121"/>
    <p:sldId id="351" r:id="rId122"/>
    <p:sldId id="352" r:id="rId123"/>
    <p:sldId id="353" r:id="rId124"/>
    <p:sldId id="354" r:id="rId125"/>
    <p:sldId id="355" r:id="rId126"/>
    <p:sldId id="356" r:id="rId127"/>
    <p:sldId id="358" r:id="rId128"/>
    <p:sldId id="359" r:id="rId1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516" autoAdjust="0"/>
  </p:normalViewPr>
  <p:slideViewPr>
    <p:cSldViewPr snapToGrid="0">
      <p:cViewPr varScale="1">
        <p:scale>
          <a:sx n="70" d="100"/>
          <a:sy n="70" d="100"/>
        </p:scale>
        <p:origin x="130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2AA09-68E2-48C9-964B-0C61F210B64C}" type="datetimeFigureOut">
              <a:rPr lang="fr-FR" smtClean="0"/>
              <a:t>jj/01/aa</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0E441-41F4-4DC5-A46D-2491750A5CAA}" type="slidenum">
              <a:rPr lang="fr-FR" smtClean="0"/>
              <a:t>‹N°›</a:t>
            </a:fld>
            <a:endParaRPr lang="fr-FR"/>
          </a:p>
        </p:txBody>
      </p:sp>
    </p:spTree>
    <p:extLst>
      <p:ext uri="{BB962C8B-B14F-4D97-AF65-F5344CB8AC3E}">
        <p14:creationId xmlns:p14="http://schemas.microsoft.com/office/powerpoint/2010/main" val="151412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a:t>
            </a:fld>
            <a:endParaRPr lang="fr-FR"/>
          </a:p>
        </p:txBody>
      </p:sp>
    </p:spTree>
    <p:extLst>
      <p:ext uri="{BB962C8B-B14F-4D97-AF65-F5344CB8AC3E}">
        <p14:creationId xmlns:p14="http://schemas.microsoft.com/office/powerpoint/2010/main" val="3962992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28</a:t>
            </a:fld>
            <a:endParaRPr lang="fr-FR"/>
          </a:p>
        </p:txBody>
      </p:sp>
    </p:spTree>
    <p:extLst>
      <p:ext uri="{BB962C8B-B14F-4D97-AF65-F5344CB8AC3E}">
        <p14:creationId xmlns:p14="http://schemas.microsoft.com/office/powerpoint/2010/main" val="2255402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30</a:t>
            </a:fld>
            <a:endParaRPr lang="fr-FR"/>
          </a:p>
        </p:txBody>
      </p:sp>
    </p:spTree>
    <p:extLst>
      <p:ext uri="{BB962C8B-B14F-4D97-AF65-F5344CB8AC3E}">
        <p14:creationId xmlns:p14="http://schemas.microsoft.com/office/powerpoint/2010/main" val="1306173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31</a:t>
            </a:fld>
            <a:endParaRPr lang="fr-FR"/>
          </a:p>
        </p:txBody>
      </p:sp>
    </p:spTree>
    <p:extLst>
      <p:ext uri="{BB962C8B-B14F-4D97-AF65-F5344CB8AC3E}">
        <p14:creationId xmlns:p14="http://schemas.microsoft.com/office/powerpoint/2010/main" val="1060371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CBCE0F8-75CE-4F4C-B708-6B8A9E106F6A}" type="slidenum">
              <a:t>32</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217488" y="812800"/>
            <a:ext cx="7123112" cy="400843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p:txBody>
          <a:bodyPr>
            <a:spAutoFit/>
          </a:bodyPr>
          <a:lstStyle/>
          <a:p>
            <a:endParaRPr lang="fr-FR"/>
          </a:p>
        </p:txBody>
      </p:sp>
    </p:spTree>
    <p:extLst>
      <p:ext uri="{BB962C8B-B14F-4D97-AF65-F5344CB8AC3E}">
        <p14:creationId xmlns:p14="http://schemas.microsoft.com/office/powerpoint/2010/main" val="143942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5C1E592-F671-43FB-84AF-2EAE4EEF66B9}" type="slidenum">
              <a:t>33</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217488" y="812800"/>
            <a:ext cx="7123112" cy="400843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p:txBody>
          <a:bodyPr>
            <a:spAutoFit/>
          </a:bodyPr>
          <a:lstStyle/>
          <a:p>
            <a:endParaRPr lang="fr-FR"/>
          </a:p>
        </p:txBody>
      </p:sp>
    </p:spTree>
    <p:extLst>
      <p:ext uri="{BB962C8B-B14F-4D97-AF65-F5344CB8AC3E}">
        <p14:creationId xmlns:p14="http://schemas.microsoft.com/office/powerpoint/2010/main" val="3366069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8AB2F11-C439-49B4-90E0-840F3BCB0131}" type="slidenum">
              <a:t>34</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217488" y="812800"/>
            <a:ext cx="7123112" cy="400843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p:txBody>
          <a:bodyPr>
            <a:spAutoFit/>
          </a:bodyPr>
          <a:lstStyle/>
          <a:p>
            <a:endParaRPr lang="fr-FR" dirty="0"/>
          </a:p>
        </p:txBody>
      </p:sp>
    </p:spTree>
    <p:extLst>
      <p:ext uri="{BB962C8B-B14F-4D97-AF65-F5344CB8AC3E}">
        <p14:creationId xmlns:p14="http://schemas.microsoft.com/office/powerpoint/2010/main" val="3822956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2BCFAE9-D783-4EB3-81C2-4F3F10EA3B26}" type="slidenum">
              <a:t>35</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217488" y="812800"/>
            <a:ext cx="7123112" cy="400843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p:txBody>
          <a:bodyPr>
            <a:spAutoFit/>
          </a:bodyPr>
          <a:lstStyle/>
          <a:p>
            <a:endParaRPr lang="fr-FR"/>
          </a:p>
        </p:txBody>
      </p:sp>
    </p:spTree>
    <p:extLst>
      <p:ext uri="{BB962C8B-B14F-4D97-AF65-F5344CB8AC3E}">
        <p14:creationId xmlns:p14="http://schemas.microsoft.com/office/powerpoint/2010/main" val="1411855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560A866-DEED-40AC-978B-6DF58E0F3737}" type="slidenum">
              <a:t>36</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217488" y="812800"/>
            <a:ext cx="7123112" cy="400843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p:txBody>
          <a:bodyPr>
            <a:spAutoFit/>
          </a:bodyPr>
          <a:lstStyle/>
          <a:p>
            <a:endParaRPr lang="fr-FR"/>
          </a:p>
        </p:txBody>
      </p:sp>
    </p:spTree>
    <p:extLst>
      <p:ext uri="{BB962C8B-B14F-4D97-AF65-F5344CB8AC3E}">
        <p14:creationId xmlns:p14="http://schemas.microsoft.com/office/powerpoint/2010/main" val="3295307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71AF12D-562D-4208-93B1-74991F863062}" type="slidenum">
              <a:t>37</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06488" y="812801"/>
            <a:ext cx="5345116" cy="4008436"/>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p:txBody>
          <a:bodyPr>
            <a:spAutoFit/>
          </a:bodyPr>
          <a:lstStyle/>
          <a:p>
            <a:endParaRPr lang="fr-FR"/>
          </a:p>
        </p:txBody>
      </p:sp>
    </p:spTree>
    <p:extLst>
      <p:ext uri="{BB962C8B-B14F-4D97-AF65-F5344CB8AC3E}">
        <p14:creationId xmlns:p14="http://schemas.microsoft.com/office/powerpoint/2010/main" val="2989690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D288BE9-CD13-4819-9094-46D9BB202ACF}" type="slidenum">
              <a:t>38</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217488" y="812800"/>
            <a:ext cx="7123112" cy="400843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p:txBody>
          <a:bodyPr>
            <a:spAutoFit/>
          </a:bodyPr>
          <a:lstStyle/>
          <a:p>
            <a:endParaRPr lang="fr-FR"/>
          </a:p>
        </p:txBody>
      </p:sp>
    </p:spTree>
    <p:extLst>
      <p:ext uri="{BB962C8B-B14F-4D97-AF65-F5344CB8AC3E}">
        <p14:creationId xmlns:p14="http://schemas.microsoft.com/office/powerpoint/2010/main" val="4172359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3</a:t>
            </a:fld>
            <a:endParaRPr lang="fr-FR"/>
          </a:p>
        </p:txBody>
      </p:sp>
    </p:spTree>
    <p:extLst>
      <p:ext uri="{BB962C8B-B14F-4D97-AF65-F5344CB8AC3E}">
        <p14:creationId xmlns:p14="http://schemas.microsoft.com/office/powerpoint/2010/main" val="2025895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1E1B9A9-43A6-4C7B-AFEB-71492B6DA311}" type="slidenum">
              <a:t>39</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217488" y="812800"/>
            <a:ext cx="7123112" cy="400843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p:txBody>
          <a:bodyPr>
            <a:spAutoFit/>
          </a:bodyPr>
          <a:lstStyle/>
          <a:p>
            <a:endParaRPr lang="fr-FR"/>
          </a:p>
        </p:txBody>
      </p:sp>
    </p:spTree>
    <p:extLst>
      <p:ext uri="{BB962C8B-B14F-4D97-AF65-F5344CB8AC3E}">
        <p14:creationId xmlns:p14="http://schemas.microsoft.com/office/powerpoint/2010/main" val="555079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40</a:t>
            </a:fld>
            <a:endParaRPr lang="fr-FR"/>
          </a:p>
        </p:txBody>
      </p:sp>
    </p:spTree>
    <p:extLst>
      <p:ext uri="{BB962C8B-B14F-4D97-AF65-F5344CB8AC3E}">
        <p14:creationId xmlns:p14="http://schemas.microsoft.com/office/powerpoint/2010/main" val="2710228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56</a:t>
            </a:fld>
            <a:endParaRPr lang="fr-FR"/>
          </a:p>
        </p:txBody>
      </p:sp>
    </p:spTree>
    <p:extLst>
      <p:ext uri="{BB962C8B-B14F-4D97-AF65-F5344CB8AC3E}">
        <p14:creationId xmlns:p14="http://schemas.microsoft.com/office/powerpoint/2010/main" val="3469564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59</a:t>
            </a:fld>
            <a:endParaRPr lang="fr-FR"/>
          </a:p>
        </p:txBody>
      </p:sp>
    </p:spTree>
    <p:extLst>
      <p:ext uri="{BB962C8B-B14F-4D97-AF65-F5344CB8AC3E}">
        <p14:creationId xmlns:p14="http://schemas.microsoft.com/office/powerpoint/2010/main" val="3662700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67</a:t>
            </a:fld>
            <a:endParaRPr lang="fr-FR"/>
          </a:p>
        </p:txBody>
      </p:sp>
    </p:spTree>
    <p:extLst>
      <p:ext uri="{BB962C8B-B14F-4D97-AF65-F5344CB8AC3E}">
        <p14:creationId xmlns:p14="http://schemas.microsoft.com/office/powerpoint/2010/main" val="1392229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71</a:t>
            </a:fld>
            <a:endParaRPr lang="fr-FR"/>
          </a:p>
        </p:txBody>
      </p:sp>
    </p:spTree>
    <p:extLst>
      <p:ext uri="{BB962C8B-B14F-4D97-AF65-F5344CB8AC3E}">
        <p14:creationId xmlns:p14="http://schemas.microsoft.com/office/powerpoint/2010/main" val="2479241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74</a:t>
            </a:fld>
            <a:endParaRPr lang="fr-FR"/>
          </a:p>
        </p:txBody>
      </p:sp>
    </p:spTree>
    <p:extLst>
      <p:ext uri="{BB962C8B-B14F-4D97-AF65-F5344CB8AC3E}">
        <p14:creationId xmlns:p14="http://schemas.microsoft.com/office/powerpoint/2010/main" val="31760177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81</a:t>
            </a:fld>
            <a:endParaRPr lang="fr-FR"/>
          </a:p>
        </p:txBody>
      </p:sp>
    </p:spTree>
    <p:extLst>
      <p:ext uri="{BB962C8B-B14F-4D97-AF65-F5344CB8AC3E}">
        <p14:creationId xmlns:p14="http://schemas.microsoft.com/office/powerpoint/2010/main" val="1044675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88</a:t>
            </a:fld>
            <a:endParaRPr lang="fr-FR"/>
          </a:p>
        </p:txBody>
      </p:sp>
    </p:spTree>
    <p:extLst>
      <p:ext uri="{BB962C8B-B14F-4D97-AF65-F5344CB8AC3E}">
        <p14:creationId xmlns:p14="http://schemas.microsoft.com/office/powerpoint/2010/main" val="4081951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89</a:t>
            </a:fld>
            <a:endParaRPr lang="fr-FR"/>
          </a:p>
        </p:txBody>
      </p:sp>
    </p:spTree>
    <p:extLst>
      <p:ext uri="{BB962C8B-B14F-4D97-AF65-F5344CB8AC3E}">
        <p14:creationId xmlns:p14="http://schemas.microsoft.com/office/powerpoint/2010/main" val="3184123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5</a:t>
            </a:fld>
            <a:endParaRPr lang="fr-FR"/>
          </a:p>
        </p:txBody>
      </p:sp>
    </p:spTree>
    <p:extLst>
      <p:ext uri="{BB962C8B-B14F-4D97-AF65-F5344CB8AC3E}">
        <p14:creationId xmlns:p14="http://schemas.microsoft.com/office/powerpoint/2010/main" val="1368597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90</a:t>
            </a:fld>
            <a:endParaRPr lang="fr-FR"/>
          </a:p>
        </p:txBody>
      </p:sp>
    </p:spTree>
    <p:extLst>
      <p:ext uri="{BB962C8B-B14F-4D97-AF65-F5344CB8AC3E}">
        <p14:creationId xmlns:p14="http://schemas.microsoft.com/office/powerpoint/2010/main" val="257420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92</a:t>
            </a:fld>
            <a:endParaRPr lang="fr-FR"/>
          </a:p>
        </p:txBody>
      </p:sp>
    </p:spTree>
    <p:extLst>
      <p:ext uri="{BB962C8B-B14F-4D97-AF65-F5344CB8AC3E}">
        <p14:creationId xmlns:p14="http://schemas.microsoft.com/office/powerpoint/2010/main" val="2762218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94</a:t>
            </a:fld>
            <a:endParaRPr lang="fr-FR"/>
          </a:p>
        </p:txBody>
      </p:sp>
    </p:spTree>
    <p:extLst>
      <p:ext uri="{BB962C8B-B14F-4D97-AF65-F5344CB8AC3E}">
        <p14:creationId xmlns:p14="http://schemas.microsoft.com/office/powerpoint/2010/main" val="40990078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106</a:t>
            </a:fld>
            <a:endParaRPr lang="fr-FR"/>
          </a:p>
        </p:txBody>
      </p:sp>
    </p:spTree>
    <p:extLst>
      <p:ext uri="{BB962C8B-B14F-4D97-AF65-F5344CB8AC3E}">
        <p14:creationId xmlns:p14="http://schemas.microsoft.com/office/powerpoint/2010/main" val="783642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107</a:t>
            </a:fld>
            <a:endParaRPr lang="fr-FR"/>
          </a:p>
        </p:txBody>
      </p:sp>
    </p:spTree>
    <p:extLst>
      <p:ext uri="{BB962C8B-B14F-4D97-AF65-F5344CB8AC3E}">
        <p14:creationId xmlns:p14="http://schemas.microsoft.com/office/powerpoint/2010/main" val="30840881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108</a:t>
            </a:fld>
            <a:endParaRPr lang="fr-FR"/>
          </a:p>
        </p:txBody>
      </p:sp>
    </p:spTree>
    <p:extLst>
      <p:ext uri="{BB962C8B-B14F-4D97-AF65-F5344CB8AC3E}">
        <p14:creationId xmlns:p14="http://schemas.microsoft.com/office/powerpoint/2010/main" val="27171675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109</a:t>
            </a:fld>
            <a:endParaRPr lang="fr-FR"/>
          </a:p>
        </p:txBody>
      </p:sp>
    </p:spTree>
    <p:extLst>
      <p:ext uri="{BB962C8B-B14F-4D97-AF65-F5344CB8AC3E}">
        <p14:creationId xmlns:p14="http://schemas.microsoft.com/office/powerpoint/2010/main" val="14506350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111</a:t>
            </a:fld>
            <a:endParaRPr lang="fr-FR"/>
          </a:p>
        </p:txBody>
      </p:sp>
    </p:spTree>
    <p:extLst>
      <p:ext uri="{BB962C8B-B14F-4D97-AF65-F5344CB8AC3E}">
        <p14:creationId xmlns:p14="http://schemas.microsoft.com/office/powerpoint/2010/main" val="14083976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112</a:t>
            </a:fld>
            <a:endParaRPr lang="fr-FR"/>
          </a:p>
        </p:txBody>
      </p:sp>
    </p:spTree>
    <p:extLst>
      <p:ext uri="{BB962C8B-B14F-4D97-AF65-F5344CB8AC3E}">
        <p14:creationId xmlns:p14="http://schemas.microsoft.com/office/powerpoint/2010/main" val="34532869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113</a:t>
            </a:fld>
            <a:endParaRPr lang="fr-FR"/>
          </a:p>
        </p:txBody>
      </p:sp>
    </p:spTree>
    <p:extLst>
      <p:ext uri="{BB962C8B-B14F-4D97-AF65-F5344CB8AC3E}">
        <p14:creationId xmlns:p14="http://schemas.microsoft.com/office/powerpoint/2010/main" val="1758538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6</a:t>
            </a:fld>
            <a:endParaRPr lang="fr-FR"/>
          </a:p>
        </p:txBody>
      </p:sp>
    </p:spTree>
    <p:extLst>
      <p:ext uri="{BB962C8B-B14F-4D97-AF65-F5344CB8AC3E}">
        <p14:creationId xmlns:p14="http://schemas.microsoft.com/office/powerpoint/2010/main" val="40329550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114</a:t>
            </a:fld>
            <a:endParaRPr lang="fr-FR"/>
          </a:p>
        </p:txBody>
      </p:sp>
    </p:spTree>
    <p:extLst>
      <p:ext uri="{BB962C8B-B14F-4D97-AF65-F5344CB8AC3E}">
        <p14:creationId xmlns:p14="http://schemas.microsoft.com/office/powerpoint/2010/main" val="40642867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115</a:t>
            </a:fld>
            <a:endParaRPr lang="fr-FR"/>
          </a:p>
        </p:txBody>
      </p:sp>
    </p:spTree>
    <p:extLst>
      <p:ext uri="{BB962C8B-B14F-4D97-AF65-F5344CB8AC3E}">
        <p14:creationId xmlns:p14="http://schemas.microsoft.com/office/powerpoint/2010/main" val="31219832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CBE0419-A2FC-400E-8E51-A3DF4CD7F12F}" type="slidenum">
              <a:t>116</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217488" y="812800"/>
            <a:ext cx="7123112" cy="4008438"/>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p:txBody>
          <a:bodyPr>
            <a:spAutoFit/>
          </a:bodyPr>
          <a:lstStyle/>
          <a:p>
            <a:endParaRPr lang="fr-FR"/>
          </a:p>
        </p:txBody>
      </p:sp>
    </p:spTree>
    <p:extLst>
      <p:ext uri="{BB962C8B-B14F-4D97-AF65-F5344CB8AC3E}">
        <p14:creationId xmlns:p14="http://schemas.microsoft.com/office/powerpoint/2010/main" val="29432636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117</a:t>
            </a:fld>
            <a:endParaRPr lang="fr-FR"/>
          </a:p>
        </p:txBody>
      </p:sp>
    </p:spTree>
    <p:extLst>
      <p:ext uri="{BB962C8B-B14F-4D97-AF65-F5344CB8AC3E}">
        <p14:creationId xmlns:p14="http://schemas.microsoft.com/office/powerpoint/2010/main" val="34433586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118</a:t>
            </a:fld>
            <a:endParaRPr lang="fr-FR"/>
          </a:p>
        </p:txBody>
      </p:sp>
    </p:spTree>
    <p:extLst>
      <p:ext uri="{BB962C8B-B14F-4D97-AF65-F5344CB8AC3E}">
        <p14:creationId xmlns:p14="http://schemas.microsoft.com/office/powerpoint/2010/main" val="36293565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119</a:t>
            </a:fld>
            <a:endParaRPr lang="fr-FR"/>
          </a:p>
        </p:txBody>
      </p:sp>
    </p:spTree>
    <p:extLst>
      <p:ext uri="{BB962C8B-B14F-4D97-AF65-F5344CB8AC3E}">
        <p14:creationId xmlns:p14="http://schemas.microsoft.com/office/powerpoint/2010/main" val="41433042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120</a:t>
            </a:fld>
            <a:endParaRPr lang="fr-FR"/>
          </a:p>
        </p:txBody>
      </p:sp>
    </p:spTree>
    <p:extLst>
      <p:ext uri="{BB962C8B-B14F-4D97-AF65-F5344CB8AC3E}">
        <p14:creationId xmlns:p14="http://schemas.microsoft.com/office/powerpoint/2010/main" val="1653488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7</a:t>
            </a:fld>
            <a:endParaRPr lang="fr-FR"/>
          </a:p>
        </p:txBody>
      </p:sp>
    </p:spTree>
    <p:extLst>
      <p:ext uri="{BB962C8B-B14F-4D97-AF65-F5344CB8AC3E}">
        <p14:creationId xmlns:p14="http://schemas.microsoft.com/office/powerpoint/2010/main" val="3123824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15</a:t>
            </a:fld>
            <a:endParaRPr lang="fr-FR"/>
          </a:p>
        </p:txBody>
      </p:sp>
    </p:spTree>
    <p:extLst>
      <p:ext uri="{BB962C8B-B14F-4D97-AF65-F5344CB8AC3E}">
        <p14:creationId xmlns:p14="http://schemas.microsoft.com/office/powerpoint/2010/main" val="2761250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16</a:t>
            </a:fld>
            <a:endParaRPr lang="fr-FR"/>
          </a:p>
        </p:txBody>
      </p:sp>
    </p:spTree>
    <p:extLst>
      <p:ext uri="{BB962C8B-B14F-4D97-AF65-F5344CB8AC3E}">
        <p14:creationId xmlns:p14="http://schemas.microsoft.com/office/powerpoint/2010/main" val="1776107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17</a:t>
            </a:fld>
            <a:endParaRPr lang="fr-FR"/>
          </a:p>
        </p:txBody>
      </p:sp>
    </p:spTree>
    <p:extLst>
      <p:ext uri="{BB962C8B-B14F-4D97-AF65-F5344CB8AC3E}">
        <p14:creationId xmlns:p14="http://schemas.microsoft.com/office/powerpoint/2010/main" val="1020665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26</a:t>
            </a:fld>
            <a:endParaRPr lang="fr-FR"/>
          </a:p>
        </p:txBody>
      </p:sp>
    </p:spTree>
    <p:extLst>
      <p:ext uri="{BB962C8B-B14F-4D97-AF65-F5344CB8AC3E}">
        <p14:creationId xmlns:p14="http://schemas.microsoft.com/office/powerpoint/2010/main" val="2574248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smtClean="0"/>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5EFA5BC9-32D2-4CAA-8268-00B2B2747106}" type="datetimeFigureOut">
              <a:rPr lang="fr-FR" smtClean="0"/>
              <a:t>jj/01/aa</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661706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5EFA5BC9-32D2-4CAA-8268-00B2B2747106}" type="datetimeFigureOut">
              <a:rPr lang="fr-FR" smtClean="0"/>
              <a:t>jj/01/aa</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479309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smtClean="0"/>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5EFA5BC9-32D2-4CAA-8268-00B2B2747106}" type="datetimeFigureOut">
              <a:rPr lang="fr-FR" smtClean="0"/>
              <a:t>jj/01/aa</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3312164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smtClean="0"/>
              <a:t>Modifiez le style du titre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r-FR" smtClean="0"/>
              <a:t>Modifiez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5EFA5BC9-32D2-4CAA-8268-00B2B2747106}" type="datetimeFigureOut">
              <a:rPr lang="fr-FR" smtClean="0"/>
              <a:t>jj/01/aa</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030132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5EFA5BC9-32D2-4CAA-8268-00B2B2747106}" type="datetimeFigureOut">
              <a:rPr lang="fr-FR" smtClean="0"/>
              <a:t>jj/01/aa</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4192917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smtClean="0"/>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EFA5BC9-32D2-4CAA-8268-00B2B2747106}" type="datetimeFigureOut">
              <a:rPr lang="fr-FR" smtClean="0"/>
              <a:t>jj/01/aa</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779255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smtClean="0"/>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EFA5BC9-32D2-4CAA-8268-00B2B2747106}" type="datetimeFigureOut">
              <a:rPr lang="fr-FR" smtClean="0"/>
              <a:t>jj/01/aa</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2614316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EFA5BC9-32D2-4CAA-8268-00B2B2747106}" type="datetimeFigureOut">
              <a:rPr lang="fr-FR" smtClean="0"/>
              <a:t>jj/01/aa</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3633866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smtClean="0"/>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EFA5BC9-32D2-4CAA-8268-00B2B2747106}" type="datetimeFigureOut">
              <a:rPr lang="fr-FR" smtClean="0"/>
              <a:t>jj/01/aa</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270645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3"/>
          <p:cNvSpPr>
            <a:spLocks noGrp="1"/>
          </p:cNvSpPr>
          <p:nvPr>
            <p:ph type="dt" sz="half" idx="10"/>
          </p:nvPr>
        </p:nvSpPr>
        <p:spPr/>
        <p:txBody>
          <a:bodyPr/>
          <a:lstStyle/>
          <a:p>
            <a:fld id="{5EFA5BC9-32D2-4CAA-8268-00B2B2747106}" type="datetimeFigureOut">
              <a:rPr lang="fr-FR" smtClean="0"/>
              <a:t>jj/01/aa</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3058879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5EFA5BC9-32D2-4CAA-8268-00B2B2747106}" type="datetimeFigureOut">
              <a:rPr lang="fr-FR" smtClean="0"/>
              <a:t>jj/01/aa</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664474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5EFA5BC9-32D2-4CAA-8268-00B2B2747106}" type="datetimeFigureOut">
              <a:rPr lang="fr-FR" smtClean="0"/>
              <a:t>jj/01/aa</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407356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5EFA5BC9-32D2-4CAA-8268-00B2B2747106}" type="datetimeFigureOut">
              <a:rPr lang="fr-FR" smtClean="0"/>
              <a:t>jj/01/aa</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273179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7" name="Date Placeholder 2"/>
          <p:cNvSpPr>
            <a:spLocks noGrp="1"/>
          </p:cNvSpPr>
          <p:nvPr>
            <p:ph type="dt" sz="half" idx="10"/>
          </p:nvPr>
        </p:nvSpPr>
        <p:spPr/>
        <p:txBody>
          <a:bodyPr/>
          <a:lstStyle/>
          <a:p>
            <a:fld id="{5EFA5BC9-32D2-4CAA-8268-00B2B2747106}" type="datetimeFigureOut">
              <a:rPr lang="fr-FR" smtClean="0"/>
              <a:t>jj/01/aa</a:t>
            </a:fld>
            <a:endParaRPr lang="fr-FR"/>
          </a:p>
        </p:txBody>
      </p:sp>
      <p:sp>
        <p:nvSpPr>
          <p:cNvPr id="5" name="Footer Placeholder 3"/>
          <p:cNvSpPr>
            <a:spLocks noGrp="1"/>
          </p:cNvSpPr>
          <p:nvPr>
            <p:ph type="ftr" sz="quarter" idx="11"/>
          </p:nvPr>
        </p:nvSpPr>
        <p:spPr/>
        <p:txBody>
          <a:bodyPr/>
          <a:lstStyle/>
          <a:p>
            <a:endParaRPr lang="fr-FR"/>
          </a:p>
        </p:txBody>
      </p:sp>
      <p:sp>
        <p:nvSpPr>
          <p:cNvPr id="6" name="Slide Number Placeholder 4"/>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61229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EFA5BC9-32D2-4CAA-8268-00B2B2747106}" type="datetimeFigureOut">
              <a:rPr lang="fr-FR" smtClean="0"/>
              <a:t>jj/01/aa</a:t>
            </a:fld>
            <a:endParaRPr lang="fr-FR"/>
          </a:p>
        </p:txBody>
      </p:sp>
      <p:sp>
        <p:nvSpPr>
          <p:cNvPr id="5" name="Footer Placeholder 2"/>
          <p:cNvSpPr>
            <a:spLocks noGrp="1"/>
          </p:cNvSpPr>
          <p:nvPr>
            <p:ph type="ftr" sz="quarter" idx="11"/>
          </p:nvPr>
        </p:nvSpPr>
        <p:spPr/>
        <p:txBody>
          <a:bodyPr/>
          <a:lstStyle/>
          <a:p>
            <a:endParaRPr lang="fr-FR"/>
          </a:p>
        </p:txBody>
      </p:sp>
      <p:sp>
        <p:nvSpPr>
          <p:cNvPr id="6" name="Slide Number Placeholder 3"/>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429908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r-FR" smtClean="0"/>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7" name="Date Placeholder 4"/>
          <p:cNvSpPr>
            <a:spLocks noGrp="1"/>
          </p:cNvSpPr>
          <p:nvPr>
            <p:ph type="dt" sz="half" idx="10"/>
          </p:nvPr>
        </p:nvSpPr>
        <p:spPr/>
        <p:txBody>
          <a:bodyPr/>
          <a:lstStyle/>
          <a:p>
            <a:fld id="{5EFA5BC9-32D2-4CAA-8268-00B2B2747106}" type="datetimeFigureOut">
              <a:rPr lang="fr-FR" smtClean="0"/>
              <a:t>jj/01/aa</a:t>
            </a:fld>
            <a:endParaRPr lang="fr-FR"/>
          </a:p>
        </p:txBody>
      </p:sp>
      <p:sp>
        <p:nvSpPr>
          <p:cNvPr id="5" name="Footer Placeholder 5"/>
          <p:cNvSpPr>
            <a:spLocks noGrp="1"/>
          </p:cNvSpPr>
          <p:nvPr>
            <p:ph type="ftr" sz="quarter" idx="11"/>
          </p:nvPr>
        </p:nvSpPr>
        <p:spPr/>
        <p:txBody>
          <a:bodyPr/>
          <a:lstStyle/>
          <a:p>
            <a:endParaRPr lang="fr-FR"/>
          </a:p>
        </p:txBody>
      </p:sp>
      <p:sp>
        <p:nvSpPr>
          <p:cNvPr id="6" name="Slide Number Placeholder 6"/>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3226045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5EFA5BC9-32D2-4CAA-8268-00B2B2747106}" type="datetimeFigureOut">
              <a:rPr lang="fr-FR" smtClean="0"/>
              <a:t>jj/01/aa</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2448861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smtClean="0"/>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EFA5BC9-32D2-4CAA-8268-00B2B2747106}" type="datetimeFigureOut">
              <a:rPr lang="fr-FR" smtClean="0"/>
              <a:t>jj/01/aa</a:t>
            </a:fld>
            <a:endParaRPr lang="fr-F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r-F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F97C63B-E1FC-4852-BF4A-135571E06D35}" type="slidenum">
              <a:rPr lang="fr-FR" smtClean="0"/>
              <a:t>‹N°›</a:t>
            </a:fld>
            <a:endParaRPr lang="fr-FR"/>
          </a:p>
        </p:txBody>
      </p:sp>
    </p:spTree>
    <p:extLst>
      <p:ext uri="{BB962C8B-B14F-4D97-AF65-F5344CB8AC3E}">
        <p14:creationId xmlns:p14="http://schemas.microsoft.com/office/powerpoint/2010/main" val="2888231254"/>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eg"/></Relationships>
</file>

<file path=ppt/slides/_rels/slide1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The%20Universe%20within%2012_5%20Light%20Years%20-%20The%20Nearest%20stars.htm" TargetMode="Externa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e champ profond extrême du télescope spatial Hub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98" y="0"/>
            <a:ext cx="12284598" cy="68976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705319" y="0"/>
            <a:ext cx="8946541" cy="1158368"/>
          </a:xfrm>
        </p:spPr>
        <p:txBody>
          <a:bodyPr>
            <a:normAutofit/>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L</a:t>
            </a:r>
            <a:r>
              <a:rPr lang="fr-FR" sz="6000" b="1" dirty="0" smtClean="0">
                <a:ln w="9525">
                  <a:solidFill>
                    <a:schemeClr val="bg1"/>
                  </a:solidFill>
                  <a:prstDash val="solid"/>
                </a:ln>
                <a:effectLst>
                  <a:outerShdw blurRad="12700" dist="38100" dir="2700000" algn="tl" rotWithShape="0">
                    <a:schemeClr val="bg1">
                      <a:lumMod val="50000"/>
                    </a:schemeClr>
                  </a:outerShdw>
                </a:effectLst>
              </a:rPr>
              <a:t>’Univers et l’homme </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1036" name="Picture 12" descr="penseur : Puissance de l'esprit et les pouvoirs de guérison du cerveau subconscous pour trouver l'inspiration pour des créations de nouvelles idées et personnelle de réussite humaine réalisations dans la vie avec une tête et un sourire éclatant personnes lumière rougeoyante du centre du penseur. Banque d'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7823" y="1783080"/>
            <a:ext cx="3019864" cy="280416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388359" y="6196083"/>
            <a:ext cx="7533564" cy="461665"/>
          </a:xfrm>
          <a:prstGeom prst="rect">
            <a:avLst/>
          </a:prstGeom>
          <a:noFill/>
        </p:spPr>
        <p:txBody>
          <a:bodyPr wrap="square" rtlCol="0">
            <a:spAutoFit/>
          </a:bodyPr>
          <a:lstStyle/>
          <a:p>
            <a:r>
              <a:rPr lang="fr-FR" sz="2400" dirty="0" smtClean="0">
                <a:latin typeface="Times New Roman" panose="02020603050405020304" pitchFamily="18" charset="0"/>
                <a:cs typeface="Times New Roman" panose="02020603050405020304" pitchFamily="18" charset="0"/>
              </a:rPr>
              <a:t>SAF commission  cosmologie  cours 2016 par Jacques Fric </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162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circle(in)">
                                      <p:cBhvr>
                                        <p:cTn id="7" dur="20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36"/>
                                        </p:tgtEl>
                                        <p:attrNameLst>
                                          <p:attrName>style.visibility</p:attrName>
                                        </p:attrNameLst>
                                      </p:cBhvr>
                                      <p:to>
                                        <p:strVal val="visible"/>
                                      </p:to>
                                    </p:set>
                                    <p:animEffect transition="in" filter="circle(in)">
                                      <p:cBhvr>
                                        <p:cTn id="12" dur="20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36399" y="-392402"/>
            <a:ext cx="11871158" cy="2025316"/>
          </a:xfrm>
        </p:spPr>
        <p:txBody>
          <a:bodyPr>
            <a:normAutofit/>
          </a:bodyPr>
          <a:lstStyle/>
          <a:p>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L’Univers de son origine et de son </a:t>
            </a:r>
            <a:b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br>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évolution jusqu’à l’homme</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886712" y="2071324"/>
            <a:ext cx="10299031" cy="2893817"/>
          </a:xfrm>
        </p:spPr>
        <p:txBody>
          <a:bodyPr>
            <a:noAutofit/>
          </a:bodyPr>
          <a:lstStyle/>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tout temps l’homme s’est interrogé sur ses origines et l’origine du monde. </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D’une réponse religieuse on a évolué vers une réflexion scientifique qui a vraiment pris corps au début du 20</a:t>
            </a:r>
            <a:r>
              <a:rPr lang="fr-FR" sz="32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ième</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siècle avec la relativité générale</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qui a permis de donner un sens physique à cette quête en montrant que l’univers est modelé par sa substance.</a:t>
            </a:r>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65017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537240" y="1282709"/>
            <a:ext cx="10923587" cy="4925586"/>
          </a:xfrm>
        </p:spPr>
        <p:txBody>
          <a:bodyPr>
            <a:no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Et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que tout cela soit relativement stable, car le processus de l’évolution vers des êtres complexes a pris des milliards d’année sur Terre, mais avec des catastrophes (exemple extinction des dinosaures) de temps en temps pour sortir « d’états stables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Des mutations et un mécanisme de « sélection-évolution » naturelle.</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Autrement dit un monde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non figé où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sont les erreurs qui conduisent et permettent l’évolution.</a:t>
            </a:r>
          </a:p>
        </p:txBody>
      </p:sp>
    </p:spTree>
    <p:extLst>
      <p:ext uri="{BB962C8B-B14F-4D97-AF65-F5344CB8AC3E}">
        <p14:creationId xmlns:p14="http://schemas.microsoft.com/office/powerpoint/2010/main" val="238958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341523" y="1068636"/>
            <a:ext cx="11180763" cy="5695720"/>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 on admet que la distribution des étoiles et de leurs cortèges de planètes est « statistique », il faut un grand nombre d’étoiles pour que ces conditions soient réunies.</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Par ailleurs, nous nous considérons comme l’aboutissement ultime de l’évolution, mais modestie oblige, rien n’exclut que des êtres encore plus « performants » puissent exister ailleurs.</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grande distance entre les étoiles et la rareté de ces conditions fait que des communications entre civilisations est peu probable. Ceci est peut être une « protection » car l’histoire nous a montré que la rencontre de civilisations de niveau d’évolution différent a rarement profité à celle qui l’était le moins !  </a:t>
            </a:r>
          </a:p>
        </p:txBody>
      </p:sp>
    </p:spTree>
    <p:extLst>
      <p:ext uri="{BB962C8B-B14F-4D97-AF65-F5344CB8AC3E}">
        <p14:creationId xmlns:p14="http://schemas.microsoft.com/office/powerpoint/2010/main" val="270338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700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Emergence et évolution de la vie</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9445256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1" y="1348378"/>
            <a:ext cx="12032167" cy="4985515"/>
          </a:xfrm>
        </p:spPr>
        <p:txBody>
          <a:bodyPr>
            <a:no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Les interactions, en particulier l’interaction forte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égissant le nombre de protons et par conséquence d’électrons avec  l’électromagnétisme intervenant dans la constitution de molécules complexes via ces couches d’électrons permettent potentiellement l’émergence de la vie mais n’impliquent pas systématiquement le mécanisme complexe et progressif de son émergence.</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plus plausible est de suivre une approche darwiniste en admettant que statistiquement tout ce qui peut se produire, finit par se produire et que ce la sélection se fait en fonction de l’adéquation au milieu et à sa capacité d’adaptation? Ceci pouvant aussi s’appliquer à l’univers!</a:t>
            </a:r>
          </a:p>
          <a:p>
            <a:pPr marL="0" indent="0" algn="just">
              <a:buNone/>
            </a:pP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2" name="ZoneTexte 1"/>
          <p:cNvSpPr txBox="1"/>
          <p:nvPr/>
        </p:nvSpPr>
        <p:spPr>
          <a:xfrm>
            <a:off x="492516" y="578937"/>
            <a:ext cx="10800568" cy="769441"/>
          </a:xfrm>
          <a:prstGeom prst="rect">
            <a:avLst/>
          </a:prstGeom>
          <a:noFill/>
        </p:spPr>
        <p:txBody>
          <a:bodyPr wrap="square" rtlCol="0">
            <a:spAutoFit/>
          </a:bodyPr>
          <a:lstStyle/>
          <a:p>
            <a:pPr algn="ctr"/>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L’émergence mystérieuse de la vie</a:t>
            </a:r>
            <a:endPar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spTree>
    <p:extLst>
      <p:ext uri="{BB962C8B-B14F-4D97-AF65-F5344CB8AC3E}">
        <p14:creationId xmlns:p14="http://schemas.microsoft.com/office/powerpoint/2010/main" val="180069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557414"/>
            <a:ext cx="11785600" cy="6661150"/>
          </a:xfrm>
        </p:spPr>
        <p:txBody>
          <a:bodyPr>
            <a:no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 Wiener signale dans «cybernétique et société» que, a contrario de la matière «inerte», l’entropie des systèmes vivants diminue (localement), dans le respect du 2</a:t>
            </a:r>
            <a:r>
              <a:rPr lang="fr-FR" sz="3200" baseline="30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ième</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principe de la thermodynamique: l’entropie de l’univers ne peut pas décroître.</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Rappelons que l’entropie caractérise le degré de désordre.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Comment à partir des êtres élémentaires (bactéries,..) des êtres complexes ont pu se constituer (théorie darwinistes). Comment la compétition  et la symbiose entre espèces s’organise</a:t>
            </a:r>
            <a:r>
              <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
            </a:r>
          </a:p>
          <a:p>
            <a:pPr algn="just"/>
            <a:endPar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2" name="ZoneTexte 1"/>
          <p:cNvSpPr txBox="1"/>
          <p:nvPr/>
        </p:nvSpPr>
        <p:spPr>
          <a:xfrm>
            <a:off x="629039" y="247560"/>
            <a:ext cx="10800568" cy="769441"/>
          </a:xfrm>
          <a:prstGeom prst="rect">
            <a:avLst/>
          </a:prstGeom>
          <a:noFill/>
        </p:spPr>
        <p:txBody>
          <a:bodyPr wrap="square" rtlCol="0">
            <a:spAutoFit/>
          </a:bodyPr>
          <a:lstStyle/>
          <a:p>
            <a:pPr algn="ctr"/>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L’émergence mystérieuse de la vie</a:t>
            </a:r>
            <a:endPar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spTree>
    <p:extLst>
      <p:ext uri="{BB962C8B-B14F-4D97-AF65-F5344CB8AC3E}">
        <p14:creationId xmlns:p14="http://schemas.microsoft.com/office/powerpoint/2010/main" val="353669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253388" y="1317242"/>
            <a:ext cx="11566525" cy="6218238"/>
          </a:xfrm>
        </p:spPr>
        <p:txBody>
          <a:bodyPr>
            <a:no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Pourquoi les individus d’une espèce, sont-t-ils « mortels » (facilite les mutations?). Cycle Naissance-croissance-reproduction -mort.</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Pourquoi au-delà des fonctions essentielles: nourriture- reproduction,  une intelligence permettant une appropriation du milieu et un spiritualisme émerge, alors que cela ne semble , a priori d’aucune utilité?</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réponse est peut-être que cela fait partie du « destin » de l’univers, la complexité de la vie intelligente pouvant rivaliser avec l’immensité inerte de l’univers!</a:t>
            </a:r>
          </a:p>
          <a:p>
            <a:pPr algn="just"/>
            <a:endParaRPr lang="fr-FR" sz="3200" dirty="0">
              <a:ln w="0"/>
              <a:effectLst>
                <a:outerShdw blurRad="38100" dist="19050" dir="2700000" algn="tl" rotWithShape="0">
                  <a:schemeClr val="dk1">
                    <a:alpha val="40000"/>
                  </a:schemeClr>
                </a:outerShdw>
              </a:effectLst>
              <a:latin typeface="Calibri" panose="020F0502020204030204" pitchFamily="34" charset="0"/>
            </a:endParaRPr>
          </a:p>
        </p:txBody>
      </p:sp>
    </p:spTree>
    <p:extLst>
      <p:ext uri="{BB962C8B-B14F-4D97-AF65-F5344CB8AC3E}">
        <p14:creationId xmlns:p14="http://schemas.microsoft.com/office/powerpoint/2010/main" val="253103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07244" y="141514"/>
            <a:ext cx="6148551" cy="769441"/>
          </a:xfrm>
          <a:prstGeom prst="rect">
            <a:avLst/>
          </a:prstGeom>
          <a:noFill/>
        </p:spPr>
        <p:txBody>
          <a:bodyPr wrap="square" rtlCol="0">
            <a:spAutoFit/>
          </a:bodyPr>
          <a:lstStyle/>
          <a:p>
            <a:pPr algn="ctr"/>
            <a:r>
              <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R</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ésumé</a:t>
            </a:r>
            <a:endPar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3" name="ZoneTexte 2"/>
          <p:cNvSpPr txBox="1"/>
          <p:nvPr/>
        </p:nvSpPr>
        <p:spPr>
          <a:xfrm>
            <a:off x="191386" y="1256300"/>
            <a:ext cx="11802140" cy="5016758"/>
          </a:xfrm>
          <a:prstGeom prst="rect">
            <a:avLst/>
          </a:prstGeom>
          <a:noFill/>
        </p:spPr>
        <p:txBody>
          <a:bodyPr wrap="square" rtlCol="0">
            <a:sp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C’est un enchaînement complexe et ajusté de phénomènes et d’évènements qui a permis notre apparition</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suite à une évolution à caractère chaotique seulement contrainte par quatre interactions qui en structurent les possibilités</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Une caractéristique de ces évènements est qu’ils n’ont traité qu’un aspect partiel du problème qui lui-même résultait de conditions précédentes qui avaient partiellement fonctionnées.</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rôle des erreurs permettant d’échapper à une situation localement stable au bénéfice d’une autre solution qui peut se révéler potentiellement plus performante se révèle fondamental pour la survie. </a:t>
            </a:r>
          </a:p>
        </p:txBody>
      </p:sp>
    </p:spTree>
    <p:extLst>
      <p:ext uri="{BB962C8B-B14F-4D97-AF65-F5344CB8AC3E}">
        <p14:creationId xmlns:p14="http://schemas.microsoft.com/office/powerpoint/2010/main" val="33145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10235" y="141514"/>
            <a:ext cx="9305365" cy="769441"/>
          </a:xfrm>
          <a:prstGeom prst="rect">
            <a:avLst/>
          </a:prstGeom>
          <a:noFill/>
        </p:spPr>
        <p:txBody>
          <a:bodyPr wrap="square" rtlCol="0">
            <a:spAutoFit/>
          </a:bodyPr>
          <a:lstStyle/>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Retour sur le concept de </a:t>
            </a:r>
            <a:r>
              <a:rPr lang="fr-FR" sz="4400" b="1" dirty="0" err="1"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Big</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 Bang</a:t>
            </a:r>
            <a:endPar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3" name="ZoneTexte 2"/>
          <p:cNvSpPr txBox="1"/>
          <p:nvPr/>
        </p:nvSpPr>
        <p:spPr>
          <a:xfrm>
            <a:off x="191386" y="1256300"/>
            <a:ext cx="11802140" cy="6494085"/>
          </a:xfrm>
          <a:prstGeom prst="rect">
            <a:avLst/>
          </a:prstGeom>
          <a:noFill/>
        </p:spPr>
        <p:txBody>
          <a:bodyPr wrap="square" rtlCol="0">
            <a:sp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modèle, qui suppose un début de l’univers et une évolution temporelle conduit inéluctablement à la question: Qu’il y avait-il avant?</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Cette question est motivée par les hypothèses de conservation « rien ne se perd, rien ne se créé, mais peut se transformer ». </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 cette hypothèse semble vérifiée dans la physique de la matière- énergie, pourquoi le serait-elle pour tout?</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Ainsi, l’existence d’un individu a un commencement et une fin (terrestre). </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Pourquoi pas l’univers?</a:t>
            </a: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569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10235" y="141514"/>
            <a:ext cx="9305365" cy="769441"/>
          </a:xfrm>
          <a:prstGeom prst="rect">
            <a:avLst/>
          </a:prstGeom>
          <a:noFill/>
        </p:spPr>
        <p:txBody>
          <a:bodyPr wrap="square" rtlCol="0">
            <a:spAutoFit/>
          </a:bodyPr>
          <a:lstStyle/>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Retour sur le concept de </a:t>
            </a:r>
            <a:r>
              <a:rPr lang="fr-FR" sz="4400" b="1" dirty="0" err="1"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Big</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 Bang</a:t>
            </a:r>
            <a:endPar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3" name="ZoneTexte 2"/>
          <p:cNvSpPr txBox="1"/>
          <p:nvPr/>
        </p:nvSpPr>
        <p:spPr>
          <a:xfrm>
            <a:off x="191386" y="1256300"/>
            <a:ext cx="11802140" cy="6001643"/>
          </a:xfrm>
          <a:prstGeom prst="rect">
            <a:avLst/>
          </a:prstGeom>
          <a:noFill/>
        </p:spPr>
        <p:txBody>
          <a:bodyPr wrap="square" rtlCol="0">
            <a:sp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Par ailleurs nous avons indiqué que ce modèle de </a:t>
            </a:r>
            <a:r>
              <a:rPr lang="fr-FR"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Big</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Bang est une représentation parmi d’autres mais qu’en fait l’univers n’est pas apparu à un certain moment, mais que simplement: </a:t>
            </a:r>
            <a:r>
              <a:rPr lang="fr-FR" sz="3200" b="1"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est! </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Nous avons rappelé qu’il est plus correct de dire qu’il </a:t>
            </a:r>
            <a:r>
              <a:rPr lang="fr-FR" sz="3200" b="1"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est</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une histoire (car le résultat de l’équation d’Einstein est un espace-temps, un univers dans toute son expansion spatiale et temporelle) que de dire qu’il </a:t>
            </a:r>
            <a:r>
              <a:rPr lang="fr-FR" sz="3200" b="1"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une histoire.</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C’est le fait que nous parcourons des lignes de cet univers, ainsi que les autres, dans la direction de leur divergence qui nous le fait voir en expansion et génère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cette illusion de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chronologie.</a:t>
            </a: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825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10235" y="141514"/>
            <a:ext cx="9305365" cy="769441"/>
          </a:xfrm>
          <a:prstGeom prst="rect">
            <a:avLst/>
          </a:prstGeom>
          <a:noFill/>
        </p:spPr>
        <p:txBody>
          <a:bodyPr wrap="square" rtlCol="0">
            <a:spAutoFit/>
          </a:bodyPr>
          <a:lstStyle/>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Retour sur le concept de </a:t>
            </a:r>
            <a:r>
              <a:rPr lang="fr-FR" sz="4400" b="1" dirty="0" err="1"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Big</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 Bang</a:t>
            </a:r>
            <a:endPar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3" name="ZoneTexte 2"/>
          <p:cNvSpPr txBox="1"/>
          <p:nvPr/>
        </p:nvSpPr>
        <p:spPr>
          <a:xfrm>
            <a:off x="191386" y="1256300"/>
            <a:ext cx="12000614" cy="6001643"/>
          </a:xfrm>
          <a:prstGeom prst="rect">
            <a:avLst/>
          </a:prstGeom>
          <a:noFill/>
        </p:spPr>
        <p:txBody>
          <a:bodyPr wrap="square" rtlCol="0">
            <a:sp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Plutôt que nous demander « comment a commencé l’univers ? » il faut s’étonner qu’un univers, aussi particulier, où les constantes de la physique doivent être aussi finement ajustées, puisse exister . </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question n’est pas plus simple, mais elle correspond à la description de la relativité générale qui définit un univers spatio-temporel.</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Certaines théories de l’inflation ou de cosmologie fondée sur la théorie des cordes étendue aux </a:t>
            </a:r>
            <a:r>
              <a:rPr lang="fr-FR"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branes</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(entre autres), s’accordent avec l’existence une multitude d’univers, de paramètres très divers. </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C’est une possible explication (statistique)  à l’existence d’un univers comme le nôtre. La difficulté est de vérifier la validité physique de telles théories!</a:t>
            </a: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46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8091813" y="4799217"/>
            <a:ext cx="3870543" cy="1338535"/>
          </a:xfrm>
        </p:spPr>
        <p:txBody>
          <a:bodyPr>
            <a:noAutofit/>
          </a:bodyPr>
          <a:lstStyle/>
          <a:p>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Cosmogonie antique</a:t>
            </a:r>
            <a:endPar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963" y="877333"/>
            <a:ext cx="3719714" cy="1884655"/>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9376" y="441735"/>
            <a:ext cx="3531282" cy="232151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5723" y="472999"/>
            <a:ext cx="1930381" cy="2288989"/>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030" y="3868245"/>
            <a:ext cx="2176272" cy="2731008"/>
          </a:xfrm>
          <a:prstGeom prst="rect">
            <a:avLst/>
          </a:prstGeom>
        </p:spPr>
      </p:pic>
      <p:sp>
        <p:nvSpPr>
          <p:cNvPr id="10" name="Rectangle 9"/>
          <p:cNvSpPr/>
          <p:nvPr/>
        </p:nvSpPr>
        <p:spPr>
          <a:xfrm>
            <a:off x="2865728" y="3929122"/>
            <a:ext cx="4132820" cy="2677656"/>
          </a:xfrm>
          <a:prstGeom prst="rect">
            <a:avLst/>
          </a:prstGeom>
        </p:spPr>
        <p:txBody>
          <a:bodyPr wrap="square">
            <a:spAutoFit/>
          </a:bodyPr>
          <a:lstStyle/>
          <a:p>
            <a:pPr algn="just"/>
            <a:r>
              <a:rPr lang="fr-FR" sz="2400" dirty="0" err="1" smtClean="0">
                <a:latin typeface="Times New Roman" panose="02020603050405020304" pitchFamily="18" charset="0"/>
                <a:cs typeface="Times New Roman" panose="02020603050405020304" pitchFamily="18" charset="0"/>
              </a:rPr>
              <a:t>Yggdrasil</a:t>
            </a:r>
            <a:r>
              <a:rPr lang="fr-FR" sz="2400" dirty="0" smtClean="0">
                <a:latin typeface="Times New Roman" panose="02020603050405020304" pitchFamily="18" charset="0"/>
                <a:cs typeface="Times New Roman" panose="02020603050405020304" pitchFamily="18" charset="0"/>
              </a:rPr>
              <a:t>, l'arbre cosmique, assure la cohérence verticale des mondes de la mythologie nordique, tandis que le serpent de </a:t>
            </a:r>
            <a:r>
              <a:rPr lang="fr-FR" sz="2400" dirty="0" err="1" smtClean="0">
                <a:latin typeface="Times New Roman" panose="02020603050405020304" pitchFamily="18" charset="0"/>
                <a:cs typeface="Times New Roman" panose="02020603050405020304" pitchFamily="18" charset="0"/>
              </a:rPr>
              <a:t>Midgard</a:t>
            </a:r>
            <a:r>
              <a:rPr lang="fr-FR" sz="2400" dirty="0" smtClean="0">
                <a:latin typeface="Times New Roman" panose="02020603050405020304" pitchFamily="18" charset="0"/>
                <a:cs typeface="Times New Roman" panose="02020603050405020304" pitchFamily="18" charset="0"/>
              </a:rPr>
              <a:t> assure sa cohérence horizontale. Peinture attribuée à Oluf </a:t>
            </a:r>
            <a:r>
              <a:rPr lang="fr-FR" sz="2400" dirty="0" err="1" smtClean="0">
                <a:latin typeface="Times New Roman" panose="02020603050405020304" pitchFamily="18" charset="0"/>
                <a:cs typeface="Times New Roman" panose="02020603050405020304" pitchFamily="18" charset="0"/>
              </a:rPr>
              <a:t>Bagge</a:t>
            </a:r>
            <a:endParaRPr lang="fr-FR" sz="2400" dirty="0" smtClean="0">
              <a:latin typeface="Times New Roman" panose="02020603050405020304" pitchFamily="18" charset="0"/>
              <a:cs typeface="Times New Roman" panose="02020603050405020304" pitchFamily="18" charset="0"/>
            </a:endParaRPr>
          </a:p>
        </p:txBody>
      </p:sp>
      <p:sp>
        <p:nvSpPr>
          <p:cNvPr id="11" name="Rectangle 10"/>
          <p:cNvSpPr/>
          <p:nvPr/>
        </p:nvSpPr>
        <p:spPr>
          <a:xfrm>
            <a:off x="4454599" y="2935715"/>
            <a:ext cx="4140835" cy="830997"/>
          </a:xfrm>
          <a:prstGeom prst="rect">
            <a:avLst/>
          </a:prstGeom>
        </p:spPr>
        <p:txBody>
          <a:bodyPr wrap="square">
            <a:spAutoFit/>
          </a:bodyPr>
          <a:lstStyle/>
          <a:p>
            <a:r>
              <a:rPr lang="fr-FR" sz="2400" dirty="0">
                <a:latin typeface="Times New Roman" panose="02020603050405020304" pitchFamily="18" charset="0"/>
                <a:cs typeface="Times New Roman" panose="02020603050405020304" pitchFamily="18" charset="0"/>
              </a:rPr>
              <a:t>Sceau sumérien représentant les </a:t>
            </a:r>
            <a:r>
              <a:rPr lang="fr-FR" sz="2400" dirty="0" err="1">
                <a:latin typeface="Times New Roman" panose="02020603050405020304" pitchFamily="18" charset="0"/>
                <a:cs typeface="Times New Roman" panose="02020603050405020304" pitchFamily="18" charset="0"/>
              </a:rPr>
              <a:t>Anunnaki</a:t>
            </a:r>
            <a:endParaRPr lang="fr-FR" sz="2400" dirty="0">
              <a:latin typeface="Times New Roman" panose="02020603050405020304" pitchFamily="18" charset="0"/>
              <a:cs typeface="Times New Roman" panose="02020603050405020304" pitchFamily="18" charset="0"/>
            </a:endParaRPr>
          </a:p>
        </p:txBody>
      </p:sp>
      <p:sp>
        <p:nvSpPr>
          <p:cNvPr id="12" name="Rectangle 11"/>
          <p:cNvSpPr/>
          <p:nvPr/>
        </p:nvSpPr>
        <p:spPr>
          <a:xfrm>
            <a:off x="188963" y="2884519"/>
            <a:ext cx="4124847" cy="461665"/>
          </a:xfrm>
          <a:prstGeom prst="rect">
            <a:avLst/>
          </a:prstGeom>
        </p:spPr>
        <p:txBody>
          <a:bodyPr wrap="none">
            <a:spAutoFit/>
          </a:bodyPr>
          <a:lstStyle/>
          <a:p>
            <a:r>
              <a:rPr lang="fr-FR" sz="2400" dirty="0" smtClean="0">
                <a:latin typeface="Times New Roman" panose="02020603050405020304" pitchFamily="18" charset="0"/>
                <a:cs typeface="Times New Roman" panose="02020603050405020304" pitchFamily="18" charset="0"/>
              </a:rPr>
              <a:t>Egypte: Ré à </a:t>
            </a:r>
            <a:r>
              <a:rPr lang="fr-FR" sz="2400" dirty="0">
                <a:latin typeface="Times New Roman" panose="02020603050405020304" pitchFamily="18" charset="0"/>
                <a:cs typeface="Times New Roman" panose="02020603050405020304" pitchFamily="18" charset="0"/>
              </a:rPr>
              <a:t>bord de sa barque</a:t>
            </a:r>
          </a:p>
        </p:txBody>
      </p:sp>
      <p:sp>
        <p:nvSpPr>
          <p:cNvPr id="13" name="Rectangle 12"/>
          <p:cNvSpPr/>
          <p:nvPr/>
        </p:nvSpPr>
        <p:spPr>
          <a:xfrm>
            <a:off x="8886247" y="2912960"/>
            <a:ext cx="3305753" cy="1569660"/>
          </a:xfrm>
          <a:prstGeom prst="rect">
            <a:avLst/>
          </a:prstGeom>
        </p:spPr>
        <p:txBody>
          <a:bodyPr wrap="square">
            <a:spAutoFit/>
          </a:bodyPr>
          <a:lstStyle/>
          <a:p>
            <a:r>
              <a:rPr lang="fr-FR" sz="2400" dirty="0" err="1" smtClean="0">
                <a:latin typeface="Times New Roman" panose="02020603050405020304" pitchFamily="18" charset="0"/>
                <a:cs typeface="Times New Roman" panose="02020603050405020304" pitchFamily="18" charset="0"/>
              </a:rPr>
              <a:t>Bereshit</a:t>
            </a:r>
            <a:r>
              <a:rPr lang="fr-FR" sz="2400" dirty="0" smtClean="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pereq</a:t>
            </a:r>
            <a:r>
              <a:rPr lang="fr-FR" sz="2400" i="1" dirty="0">
                <a:latin typeface="Times New Roman" panose="02020603050405020304" pitchFamily="18" charset="0"/>
                <a:cs typeface="Times New Roman" panose="02020603050405020304" pitchFamily="18" charset="0"/>
              </a:rPr>
              <a:t> aleph</a:t>
            </a:r>
            <a:r>
              <a:rPr lang="fr-FR" sz="2400" dirty="0">
                <a:latin typeface="Times New Roman" panose="02020603050405020304" pitchFamily="18" charset="0"/>
                <a:cs typeface="Times New Roman" panose="02020603050405020304" pitchFamily="18" charset="0"/>
              </a:rPr>
              <a:t>, premier chapitre du Livre de la Genèse, écrit sur un œuf, musée Israël</a:t>
            </a:r>
          </a:p>
        </p:txBody>
      </p:sp>
    </p:spTree>
    <p:extLst>
      <p:ext uri="{BB962C8B-B14F-4D97-AF65-F5344CB8AC3E}">
        <p14:creationId xmlns:p14="http://schemas.microsoft.com/office/powerpoint/2010/main" val="1466802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c/c4/Cosmologie_branai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 y="1356360"/>
            <a:ext cx="8019747" cy="502395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89560" y="213360"/>
            <a:ext cx="9707880" cy="769441"/>
          </a:xfrm>
          <a:prstGeom prst="rect">
            <a:avLst/>
          </a:prstGeom>
          <a:noFill/>
        </p:spPr>
        <p:txBody>
          <a:bodyPr wrap="square" rtlCol="0">
            <a:spAutoFit/>
          </a:bodyPr>
          <a:lstStyle/>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Cosmologie </a:t>
            </a:r>
            <a:r>
              <a:rPr lang="fr-FR" sz="4400" b="1" dirty="0" err="1">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b</a:t>
            </a:r>
            <a:r>
              <a:rPr lang="fr-FR" sz="4400" b="1" dirty="0" err="1"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ranaire</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 (théorie des cordes)</a:t>
            </a:r>
            <a:endPar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3" name="ZoneTexte 2"/>
          <p:cNvSpPr txBox="1"/>
          <p:nvPr/>
        </p:nvSpPr>
        <p:spPr>
          <a:xfrm>
            <a:off x="8427720" y="1356360"/>
            <a:ext cx="3627120" cy="4031873"/>
          </a:xfrm>
          <a:prstGeom prst="rect">
            <a:avLst/>
          </a:prstGeom>
          <a:noFill/>
        </p:spPr>
        <p:txBody>
          <a:bodyPr wrap="square" rtlCol="0">
            <a:spAutoFit/>
          </a:bodyPr>
          <a:lstStyle/>
          <a:p>
            <a:pPr algn="just"/>
            <a:r>
              <a:rPr lang="fr-FR" sz="3200" dirty="0" smtClean="0">
                <a:latin typeface="Times New Roman" panose="02020603050405020304" pitchFamily="18" charset="0"/>
                <a:cs typeface="Times New Roman" panose="02020603050405020304" pitchFamily="18" charset="0"/>
              </a:rPr>
              <a:t>Les (multiples) </a:t>
            </a:r>
            <a:r>
              <a:rPr lang="fr-FR" sz="3200" dirty="0">
                <a:latin typeface="Times New Roman" panose="02020603050405020304" pitchFamily="18" charset="0"/>
                <a:cs typeface="Times New Roman" panose="02020603050405020304" pitchFamily="18" charset="0"/>
              </a:rPr>
              <a:t>univers situés sur les </a:t>
            </a:r>
            <a:r>
              <a:rPr lang="fr-FR" sz="3200" dirty="0" err="1">
                <a:latin typeface="Times New Roman" panose="02020603050405020304" pitchFamily="18" charset="0"/>
                <a:cs typeface="Times New Roman" panose="02020603050405020304" pitchFamily="18" charset="0"/>
              </a:rPr>
              <a:t>branes</a:t>
            </a:r>
            <a:r>
              <a:rPr lang="fr-FR" sz="3200" dirty="0">
                <a:latin typeface="Times New Roman" panose="02020603050405020304" pitchFamily="18" charset="0"/>
                <a:cs typeface="Times New Roman" panose="02020603050405020304" pitchFamily="18" charset="0"/>
              </a:rPr>
              <a:t> flottent dans un </a:t>
            </a:r>
            <a:r>
              <a:rPr lang="fr-FR" sz="3200" i="1" dirty="0">
                <a:latin typeface="Times New Roman" panose="02020603050405020304" pitchFamily="18" charset="0"/>
                <a:cs typeface="Times New Roman" panose="02020603050405020304" pitchFamily="18" charset="0"/>
              </a:rPr>
              <a:t>super-univers</a:t>
            </a:r>
            <a:r>
              <a:rPr lang="fr-FR" sz="3200" dirty="0">
                <a:latin typeface="Times New Roman" panose="02020603050405020304" pitchFamily="18" charset="0"/>
                <a:cs typeface="Times New Roman" panose="02020603050405020304" pitchFamily="18" charset="0"/>
              </a:rPr>
              <a:t>, formé de dimensions supplémentaires, petites ou grandes selon les modèles.</a:t>
            </a:r>
          </a:p>
        </p:txBody>
      </p:sp>
    </p:spTree>
    <p:extLst>
      <p:ext uri="{BB962C8B-B14F-4D97-AF65-F5344CB8AC3E}">
        <p14:creationId xmlns:p14="http://schemas.microsoft.com/office/powerpoint/2010/main" val="36697755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10235" y="141514"/>
            <a:ext cx="9305365" cy="769441"/>
          </a:xfrm>
          <a:prstGeom prst="rect">
            <a:avLst/>
          </a:prstGeom>
          <a:noFill/>
        </p:spPr>
        <p:txBody>
          <a:bodyPr wrap="square" rtlCol="0">
            <a:spAutoFit/>
          </a:bodyPr>
          <a:lstStyle/>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Retour sur le concept de </a:t>
            </a:r>
            <a:r>
              <a:rPr lang="fr-FR" sz="4400" b="1" dirty="0" err="1"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Big</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 Bang</a:t>
            </a:r>
            <a:endPar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3" name="ZoneTexte 2"/>
          <p:cNvSpPr txBox="1"/>
          <p:nvPr/>
        </p:nvSpPr>
        <p:spPr>
          <a:xfrm>
            <a:off x="160906" y="1942100"/>
            <a:ext cx="11802140" cy="4031873"/>
          </a:xfrm>
          <a:prstGeom prst="rect">
            <a:avLst/>
          </a:prstGeom>
          <a:noFill/>
        </p:spPr>
        <p:txBody>
          <a:bodyPr wrap="square" rtlCol="0">
            <a:sp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 la question peut paraître sans intérêt, car pour se la poser, il faut qu’il existe, cela incite à une réflexion philosophique critique sur notre entendement. </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effet nos concepts qui paraissent fondamentaux sont forcément contraints par une exigence de cohérence entre notre pensée et ce que nos sens nous laissent percevoir de cet univers.</a:t>
            </a: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521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10235" y="0"/>
            <a:ext cx="9305365" cy="769441"/>
          </a:xfrm>
          <a:prstGeom prst="rect">
            <a:avLst/>
          </a:prstGeom>
          <a:noFill/>
        </p:spPr>
        <p:txBody>
          <a:bodyPr wrap="square" rtlCol="0">
            <a:spAutoFit/>
          </a:bodyPr>
          <a:lstStyle/>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Retour sur le concept de </a:t>
            </a:r>
            <a:r>
              <a:rPr lang="fr-FR" sz="4400" b="1" dirty="0" err="1"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Big</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 Bang</a:t>
            </a:r>
            <a:endPar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3" name="ZoneTexte 2"/>
          <p:cNvSpPr txBox="1"/>
          <p:nvPr/>
        </p:nvSpPr>
        <p:spPr>
          <a:xfrm>
            <a:off x="685800" y="1296643"/>
            <a:ext cx="10676965" cy="5509200"/>
          </a:xfrm>
          <a:prstGeom prst="rect">
            <a:avLst/>
          </a:prstGeom>
          <a:noFill/>
        </p:spPr>
        <p:txBody>
          <a:bodyPr wrap="square" rtlCol="0">
            <a:sp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que nous percevons par nos observations et expériences, c’est de notre point de vue, ici, maintenant et en parcourant notre ligne d’univers, de l’intérieur de l’univers.</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n’est pas parce que l’univers s’étend que nous voyons les galaxies fuir, c’est parce que nous parcourons notre ligne d’univers et que les lignes d’univers des galaxies « divergent » par rapport à la nôtre lorsque nous la parcourons. </a:t>
            </a: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Cette « expansion de l’univers » n’est que relative et ne fait que refléter la dynamique de l’observateur que nous sommes, dans la géométrie de cet univers.</a:t>
            </a:r>
          </a:p>
        </p:txBody>
      </p:sp>
    </p:spTree>
    <p:extLst>
      <p:ext uri="{BB962C8B-B14F-4D97-AF65-F5344CB8AC3E}">
        <p14:creationId xmlns:p14="http://schemas.microsoft.com/office/powerpoint/2010/main" val="178213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10235" y="0"/>
            <a:ext cx="9305365" cy="769441"/>
          </a:xfrm>
          <a:prstGeom prst="rect">
            <a:avLst/>
          </a:prstGeom>
          <a:noFill/>
        </p:spPr>
        <p:txBody>
          <a:bodyPr wrap="square" rtlCol="0">
            <a:spAutoFit/>
          </a:bodyPr>
          <a:lstStyle/>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Retour sur le concept de </a:t>
            </a:r>
            <a:r>
              <a:rPr lang="fr-FR" sz="4400" b="1" dirty="0" err="1"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Big</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 Bang</a:t>
            </a:r>
            <a:endPar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3" name="ZoneTexte 2"/>
          <p:cNvSpPr txBox="1"/>
          <p:nvPr/>
        </p:nvSpPr>
        <p:spPr>
          <a:xfrm>
            <a:off x="295835" y="1323535"/>
            <a:ext cx="11698941" cy="5016758"/>
          </a:xfrm>
          <a:prstGeom prst="rect">
            <a:avLst/>
          </a:prstGeom>
          <a:noFill/>
        </p:spPr>
        <p:txBody>
          <a:bodyPr wrap="square" rtlCol="0">
            <a:sp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Cette approche semble être peu commune car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notre esprit a la capacité d’abstraire et de nous faire apparaître l’univers comme un objet dont nous percevrions la totalité, ses « limites » et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au-delà. Mais n’est-ce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pas une fonction « abusive » et « trompeuse » car selon la relativité générale nous ne pourrons jamais le vérifier. </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Ainsi, notre esprit est capable de produire « abusivement » le concept de « continu » (fonction continues, figures géométriques continues, par exemple), bien pratique, alors que non seulement le continu n’existe pas en physique, mais nos structures mentales matérielles (cerveau, système nerveux) sont elles mêmes, discontinues!</a:t>
            </a:r>
          </a:p>
        </p:txBody>
      </p:sp>
    </p:spTree>
    <p:extLst>
      <p:ext uri="{BB962C8B-B14F-4D97-AF65-F5344CB8AC3E}">
        <p14:creationId xmlns:p14="http://schemas.microsoft.com/office/powerpoint/2010/main" val="198360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10235" y="141514"/>
            <a:ext cx="9305365" cy="769441"/>
          </a:xfrm>
          <a:prstGeom prst="rect">
            <a:avLst/>
          </a:prstGeom>
          <a:noFill/>
        </p:spPr>
        <p:txBody>
          <a:bodyPr wrap="square" rtlCol="0">
            <a:spAutoFit/>
          </a:bodyPr>
          <a:lstStyle/>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Retour sur le concept de </a:t>
            </a:r>
            <a:r>
              <a:rPr lang="fr-FR" sz="4400" b="1" dirty="0" err="1"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Big</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 Bang</a:t>
            </a:r>
            <a:endPar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3" name="ZoneTexte 2"/>
          <p:cNvSpPr txBox="1"/>
          <p:nvPr/>
        </p:nvSpPr>
        <p:spPr>
          <a:xfrm>
            <a:off x="191386" y="1256300"/>
            <a:ext cx="11802140" cy="5016758"/>
          </a:xfrm>
          <a:prstGeom prst="rect">
            <a:avLst/>
          </a:prstGeom>
          <a:noFill/>
        </p:spPr>
        <p:txBody>
          <a:bodyPr wrap="square" rtlCol="0">
            <a:sp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Bel exemple d’émergence conduisant à un comportement « abusif ». </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Conformément à ce que la relativité générale nous propose, un espace-temps, qui s’auto-décrit totalement et n’a nul besoin d’autre chose que lui-même pour exister et être totalement défini.</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Nous sommes amenés à généraliser cela à tout ce que cet univers comprend, y compris nous-mêmes.</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Alors les questions « avant? » et « ailleurs? » perdent tout leur sens. Si cela ne répond pas à toutes les questions que nous nous posons (peut-être à tort) au moins cela confère une cohérence à l’approche proposée. </a:t>
            </a:r>
          </a:p>
        </p:txBody>
      </p:sp>
    </p:spTree>
    <p:extLst>
      <p:ext uri="{BB962C8B-B14F-4D97-AF65-F5344CB8AC3E}">
        <p14:creationId xmlns:p14="http://schemas.microsoft.com/office/powerpoint/2010/main" val="72591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10235" y="141514"/>
            <a:ext cx="9305365" cy="769441"/>
          </a:xfrm>
          <a:prstGeom prst="rect">
            <a:avLst/>
          </a:prstGeom>
          <a:noFill/>
        </p:spPr>
        <p:txBody>
          <a:bodyPr wrap="square" rtlCol="0">
            <a:spAutoFit/>
          </a:bodyPr>
          <a:lstStyle/>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Retour sur le concept de </a:t>
            </a:r>
            <a:r>
              <a:rPr lang="fr-FR" sz="4400" b="1" dirty="0" err="1"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Big</a:t>
            </a: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 Bang</a:t>
            </a:r>
            <a:endPar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3" name="ZoneTexte 2"/>
          <p:cNvSpPr txBox="1"/>
          <p:nvPr/>
        </p:nvSpPr>
        <p:spPr>
          <a:xfrm>
            <a:off x="191386" y="1256300"/>
            <a:ext cx="11802140" cy="6494085"/>
          </a:xfrm>
          <a:prstGeom prst="rect">
            <a:avLst/>
          </a:prstGeom>
          <a:noFill/>
        </p:spPr>
        <p:txBody>
          <a:bodyPr wrap="square" rtlCol="0">
            <a:sp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 nous éprouvons des difficultés à ne pas raisonner ainsi, c’est qu’il nous est difficile de ne pas supposer une finalité dans cet univers alors que peut-être il n’y en a pas, ou du moins pas comme nous nous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l’imaginons. Le caractère darwinien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constaté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nous incite à le penser.</a:t>
            </a:r>
          </a:p>
          <a:p>
            <a:pPr algn="just"/>
            <a:r>
              <a:rPr lang="fr-FR" sz="320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Par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ailleurs, en supposant même une transition qui crée notre univers à partir de quelque chose d’autre, cela ne fait que repousser le problème. </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L’avantage de la représentation relativiste est qu’elle élude cette question car l’univers (l’espace-temps) n’a besoin de rien d’autre que lui-même pour exister. Il faut sans doute reconsidérer notre pensée en faisant abstraction de nos schémas habituels de pensée!</a:t>
            </a: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470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2195478" y="214699"/>
            <a:ext cx="8229025" cy="707886"/>
          </a:xfrm>
        </p:spPr>
        <p:txBody>
          <a:bodyPr>
            <a:spAutoFit/>
          </a:bodyPr>
          <a:lstStyle/>
          <a:p>
            <a:pPr lvl="0"/>
            <a:r>
              <a:rPr lang="fr-FR" sz="40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Retour </a:t>
            </a:r>
            <a:r>
              <a:rPr lang="fr-FR" sz="40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sur le concept de </a:t>
            </a:r>
            <a:r>
              <a:rPr lang="fr-FR" sz="4000" b="1" dirty="0" err="1">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Big</a:t>
            </a:r>
            <a:r>
              <a:rPr lang="fr-FR" sz="40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 </a:t>
            </a:r>
            <a:r>
              <a:rPr lang="fr-FR" sz="40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Bang</a:t>
            </a:r>
            <a:endParaRPr lang="en-US" sz="3629" b="1" spc="45" dirty="0">
              <a:solidFill>
                <a:srgbClr val="FEFEFE"/>
              </a:solidFill>
              <a:latin typeface="Calibri" pitchFamily="34"/>
              <a:cs typeface="Times New Roman" pitchFamily="18"/>
            </a:endParaRPr>
          </a:p>
        </p:txBody>
      </p:sp>
      <p:pic>
        <p:nvPicPr>
          <p:cNvPr id="3" name="Image 3"/>
          <p:cNvPicPr>
            <a:picLocks noChangeAspect="1"/>
          </p:cNvPicPr>
          <p:nvPr/>
        </p:nvPicPr>
        <p:blipFill>
          <a:blip r:embed="rId3"/>
          <a:stretch>
            <a:fillRect/>
          </a:stretch>
        </p:blipFill>
        <p:spPr>
          <a:xfrm>
            <a:off x="584640" y="1249680"/>
            <a:ext cx="10828008" cy="4023360"/>
          </a:xfrm>
          <a:prstGeom prst="rect">
            <a:avLst/>
          </a:prstGeom>
          <a:noFill/>
          <a:ln cap="flat">
            <a:noFill/>
          </a:ln>
        </p:spPr>
      </p:pic>
      <p:sp>
        <p:nvSpPr>
          <p:cNvPr id="4" name="ZoneTexte 4"/>
          <p:cNvSpPr txBox="1"/>
          <p:nvPr/>
        </p:nvSpPr>
        <p:spPr>
          <a:xfrm>
            <a:off x="1784646" y="5394622"/>
            <a:ext cx="4213998" cy="865515"/>
          </a:xfrm>
          <a:prstGeom prst="rect">
            <a:avLst/>
          </a:prstGeom>
          <a:noFill/>
          <a:ln cap="flat">
            <a:noFill/>
          </a:ln>
        </p:spPr>
        <p:txBody>
          <a:bodyPr vert="horz" wrap="square" lIns="82953" tIns="41476" rIns="82953" bIns="41476" anchor="t" anchorCtr="0" compatLnSpc="1">
            <a:spAutoFit/>
          </a:bodyPr>
          <a:lstStyle/>
          <a:p>
            <a:pPr algn="just" defTabSz="829544">
              <a:defRPr sz="1800" b="0" i="0" u="none" strike="noStrike" kern="0" cap="none" spc="0" baseline="0">
                <a:solidFill>
                  <a:srgbClr val="000000"/>
                </a:solidFill>
                <a:uFillTx/>
              </a:defRPr>
            </a:pPr>
            <a:r>
              <a:rPr lang="fr-FR" sz="2540">
                <a:solidFill>
                  <a:srgbClr val="FFFFFF"/>
                </a:solidFill>
                <a:latin typeface="Times New Roman" pitchFamily="18"/>
                <a:cs typeface="Times New Roman" pitchFamily="18"/>
              </a:rPr>
              <a:t>Représentation Cosmologique: Métrique de Robertson Walker </a:t>
            </a:r>
          </a:p>
        </p:txBody>
      </p:sp>
      <p:sp>
        <p:nvSpPr>
          <p:cNvPr id="5" name="ZoneTexte 5"/>
          <p:cNvSpPr txBox="1"/>
          <p:nvPr/>
        </p:nvSpPr>
        <p:spPr>
          <a:xfrm>
            <a:off x="6309991" y="5394622"/>
            <a:ext cx="4067602" cy="865515"/>
          </a:xfrm>
          <a:prstGeom prst="rect">
            <a:avLst/>
          </a:prstGeom>
          <a:noFill/>
          <a:ln cap="flat">
            <a:noFill/>
          </a:ln>
        </p:spPr>
        <p:txBody>
          <a:bodyPr vert="horz" wrap="square" lIns="82953" tIns="41476" rIns="82953" bIns="41476" anchor="t" anchorCtr="0" compatLnSpc="1">
            <a:spAutoFit/>
          </a:bodyPr>
          <a:lstStyle/>
          <a:p>
            <a:pPr algn="just" defTabSz="829544">
              <a:defRPr sz="1800" b="0" i="0" u="none" strike="noStrike" kern="0" cap="none" spc="0" baseline="0">
                <a:solidFill>
                  <a:srgbClr val="000000"/>
                </a:solidFill>
                <a:uFillTx/>
              </a:defRPr>
            </a:pPr>
            <a:r>
              <a:rPr lang="fr-FR" sz="2540">
                <a:solidFill>
                  <a:srgbClr val="FFFFFF"/>
                </a:solidFill>
                <a:latin typeface="Times New Roman" pitchFamily="18"/>
                <a:cs typeface="Times New Roman" pitchFamily="18"/>
              </a:rPr>
              <a:t>Représentation locale dans le référentiel de l’observateur.</a:t>
            </a:r>
          </a:p>
        </p:txBody>
      </p:sp>
    </p:spTree>
    <p:extLst>
      <p:ext uri="{BB962C8B-B14F-4D97-AF65-F5344CB8AC3E}">
        <p14:creationId xmlns:p14="http://schemas.microsoft.com/office/powerpoint/2010/main" val="210780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96359" y="0"/>
            <a:ext cx="6148551" cy="769441"/>
          </a:xfrm>
          <a:prstGeom prst="rect">
            <a:avLst/>
          </a:prstGeom>
          <a:noFill/>
        </p:spPr>
        <p:txBody>
          <a:bodyPr wrap="square" rtlCol="0">
            <a:spAutoFit/>
          </a:bodyPr>
          <a:lstStyle/>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Conclusion ?</a:t>
            </a:r>
            <a:endPar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3" name="ZoneTexte 2"/>
          <p:cNvSpPr txBox="1"/>
          <p:nvPr/>
        </p:nvSpPr>
        <p:spPr>
          <a:xfrm>
            <a:off x="122663" y="1243592"/>
            <a:ext cx="11936500" cy="5509200"/>
          </a:xfrm>
          <a:prstGeom prst="rect">
            <a:avLst/>
          </a:prstGeom>
          <a:noFill/>
        </p:spPr>
        <p:txBody>
          <a:bodyPr wrap="square" rtlCol="0">
            <a:sp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 principe anthropique garantit que les conditions propres à permettre l’apparition de la vie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(que nous connaissons</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existent, puisque sinon nous ne serions pas là pour en témoigner. S’il permet également d’en contraindre certains paramètres, il n’en demeure pas moins un truisme.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 récit que nous faisons de l’univers, à travers la perception que nous en avons, en tant que partie intégrante et inter-agissante par la rétroaction que nous pouvons exercer sur l’univers, montre que comme l’évolution de la vie vers la vie intelligente, l’univers obéit à un processus de type darwiniste permettant une évolution très diversifiée seulement contrainte par les quatre interactions, leurs portées et leurs vitesses finies. </a:t>
            </a:r>
          </a:p>
        </p:txBody>
      </p:sp>
    </p:spTree>
    <p:extLst>
      <p:ext uri="{BB962C8B-B14F-4D97-AF65-F5344CB8AC3E}">
        <p14:creationId xmlns:p14="http://schemas.microsoft.com/office/powerpoint/2010/main" val="229172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96359" y="0"/>
            <a:ext cx="6148551" cy="769441"/>
          </a:xfrm>
          <a:prstGeom prst="rect">
            <a:avLst/>
          </a:prstGeom>
          <a:noFill/>
        </p:spPr>
        <p:txBody>
          <a:bodyPr wrap="square" rtlCol="0">
            <a:spAutoFit/>
          </a:bodyPr>
          <a:lstStyle/>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Epilogue ?</a:t>
            </a:r>
            <a:endPar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3" name="ZoneTexte 2"/>
          <p:cNvSpPr txBox="1"/>
          <p:nvPr/>
        </p:nvSpPr>
        <p:spPr>
          <a:xfrm>
            <a:off x="122663" y="1243592"/>
            <a:ext cx="11936500" cy="5509200"/>
          </a:xfrm>
          <a:prstGeom prst="rect">
            <a:avLst/>
          </a:prstGeom>
          <a:noFill/>
        </p:spPr>
        <p:txBody>
          <a:bodyPr wrap="square" rtlCol="0">
            <a:sp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 ordre peut-il émerger de ce que nous appréhendons comme issu d’un objet unique chaotique, dont l’unicité a été brisée lors de la grande unification tout en lui imposant des contraintes, reliques sans doute de l’état primordial. Certaines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études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formelles l’affirment, mais cela résulterait-t-il pas de contraintes que nous ne discernerions pas?  </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Notre pensée nous incite à considérer l’univers et nous comme un objet extérieur. Cette position est suspecte, on ne peut pas être dehors et dedans. A ce titre la mécanique quantique, nous fournit une piste puisque nous ne pouvons connaître, de l’état « quantifié » d’un « système » supposé indépendant, que le résultat des mesures que nous faisons, par une interaction entre nous avec nos instruments. </a:t>
            </a:r>
          </a:p>
        </p:txBody>
      </p:sp>
    </p:spTree>
    <p:extLst>
      <p:ext uri="{BB962C8B-B14F-4D97-AF65-F5344CB8AC3E}">
        <p14:creationId xmlns:p14="http://schemas.microsoft.com/office/powerpoint/2010/main" val="354983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96359" y="0"/>
            <a:ext cx="6148551" cy="769441"/>
          </a:xfrm>
          <a:prstGeom prst="rect">
            <a:avLst/>
          </a:prstGeom>
          <a:noFill/>
        </p:spPr>
        <p:txBody>
          <a:bodyPr wrap="square" rtlCol="0">
            <a:spAutoFit/>
          </a:bodyPr>
          <a:lstStyle/>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Epilogue ?</a:t>
            </a:r>
            <a:endPar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3" name="ZoneTexte 2"/>
          <p:cNvSpPr txBox="1"/>
          <p:nvPr/>
        </p:nvSpPr>
        <p:spPr>
          <a:xfrm>
            <a:off x="122663" y="1243592"/>
            <a:ext cx="11936500" cy="5509200"/>
          </a:xfrm>
          <a:prstGeom prst="rect">
            <a:avLst/>
          </a:prstGeom>
          <a:noFill/>
        </p:spPr>
        <p:txBody>
          <a:bodyPr wrap="square" rtlCol="0">
            <a:sp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Ceci montre qu’il n’y a pas de système vraiment indépendant de nous, le système qui fournit une mesure nous inclut et ce résultat doit être interprété comme tel. Le paradoxe EPR montre que c’est l’action d’une mesure sur un objet intriqué qui force la valeur de la mesure sur l’autre!</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savoir s’il y a des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imites conceptuelles structurelles à notre compréhension du monde, si nous les avons atteintes, et si on peut les dépasser quelle validité leur accorder?</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Comme le prologue l’induit, l’idée que nous nous faisons de l’univers ne peut pas être objective et lorsque nous cherchons à en percer les secrets ultimes nous trouvons d’étranges empreintes… </a:t>
            </a:r>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sont les nôtres!</a:t>
            </a:r>
          </a:p>
        </p:txBody>
      </p:sp>
    </p:spTree>
    <p:extLst>
      <p:ext uri="{BB962C8B-B14F-4D97-AF65-F5344CB8AC3E}">
        <p14:creationId xmlns:p14="http://schemas.microsoft.com/office/powerpoint/2010/main" val="427387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2294" y="167060"/>
            <a:ext cx="12079705" cy="660317"/>
          </a:xfrm>
        </p:spPr>
        <p:txBody>
          <a:bodyPr>
            <a:noAutofit/>
          </a:bodyPr>
          <a:lstStyle/>
          <a:p>
            <a:pPr algn="ctr"/>
            <a:r>
              <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
            </a:r>
            <a:br>
              <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br>
            <a:r>
              <a:rPr lang="fr-FR" sz="7200" b="1" dirty="0" smtClean="0">
                <a:latin typeface="Calibri Light" panose="020F0302020204030204" pitchFamily="34" charset="0"/>
              </a:rPr>
              <a:t/>
            </a:r>
            <a:br>
              <a:rPr lang="fr-FR" sz="7200" b="1" dirty="0" smtClean="0">
                <a:latin typeface="Calibri Light" panose="020F0302020204030204" pitchFamily="34" charset="0"/>
              </a:rPr>
            </a:br>
            <a:endParaRPr lang="fr-FR" sz="7200" dirty="0">
              <a:latin typeface="Calibri Light" panose="020F0302020204030204" pitchFamily="34" charset="0"/>
            </a:endParaRPr>
          </a:p>
        </p:txBody>
      </p:sp>
      <p:sp>
        <p:nvSpPr>
          <p:cNvPr id="3" name="Espace réservé du contenu 2"/>
          <p:cNvSpPr>
            <a:spLocks noGrp="1"/>
          </p:cNvSpPr>
          <p:nvPr>
            <p:ph idx="1"/>
          </p:nvPr>
        </p:nvSpPr>
        <p:spPr>
          <a:xfrm>
            <a:off x="293613" y="1320137"/>
            <a:ext cx="5256955" cy="5225042"/>
          </a:xfrm>
        </p:spPr>
        <p:txBody>
          <a:bodyPr>
            <a:normAutofit/>
          </a:bodyPr>
          <a:lstStyle/>
          <a:p>
            <a:endParaRPr lang="fr-FR" sz="900" b="1" dirty="0" smtClean="0">
              <a:latin typeface="Calibri" panose="020F0502020204030204" pitchFamily="34" charset="0"/>
            </a:endParaRPr>
          </a:p>
          <a:p>
            <a:endParaRPr lang="fr-FR" dirty="0">
              <a:latin typeface="Calibri" panose="020F0502020204030204" pitchFamily="34"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94" y="936501"/>
            <a:ext cx="8041710" cy="5831469"/>
          </a:xfrm>
          <a:prstGeom prst="rect">
            <a:avLst/>
          </a:prstGeom>
        </p:spPr>
      </p:pic>
      <p:sp>
        <p:nvSpPr>
          <p:cNvPr id="6" name="Rectangle 5"/>
          <p:cNvSpPr/>
          <p:nvPr/>
        </p:nvSpPr>
        <p:spPr>
          <a:xfrm>
            <a:off x="0" y="167060"/>
            <a:ext cx="12192000" cy="769441"/>
          </a:xfrm>
          <a:prstGeom prst="rect">
            <a:avLst/>
          </a:prstGeom>
        </p:spPr>
        <p:txBody>
          <a:bodyPr wrap="square">
            <a:spAutoFit/>
          </a:bodyPr>
          <a:lstStyle/>
          <a:p>
            <a:pPr algn="ctr"/>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Cosmogonie classique</a:t>
            </a:r>
            <a:endParaRPr lang="fr-FR" sz="4400" dirty="0"/>
          </a:p>
        </p:txBody>
      </p:sp>
      <p:pic>
        <p:nvPicPr>
          <p:cNvPr id="5" name="Image 4"/>
          <p:cNvPicPr>
            <a:picLocks noChangeAspect="1"/>
          </p:cNvPicPr>
          <p:nvPr/>
        </p:nvPicPr>
        <p:blipFill>
          <a:blip r:embed="rId3"/>
          <a:stretch>
            <a:fillRect/>
          </a:stretch>
        </p:blipFill>
        <p:spPr>
          <a:xfrm>
            <a:off x="8499596" y="936502"/>
            <a:ext cx="3088741" cy="5753056"/>
          </a:xfrm>
          <a:prstGeom prst="rect">
            <a:avLst/>
          </a:prstGeom>
        </p:spPr>
      </p:pic>
    </p:spTree>
    <p:extLst>
      <p:ext uri="{BB962C8B-B14F-4D97-AF65-F5344CB8AC3E}">
        <p14:creationId xmlns:p14="http://schemas.microsoft.com/office/powerpoint/2010/main" val="377436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93851" y="0"/>
            <a:ext cx="8921748" cy="1446550"/>
          </a:xfrm>
          <a:prstGeom prst="rect">
            <a:avLst/>
          </a:prstGeom>
          <a:noFill/>
        </p:spPr>
        <p:txBody>
          <a:bodyPr wrap="square" rtlCol="0">
            <a:spAutoFit/>
          </a:bodyPr>
          <a:lstStyle/>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Annexe: Le modèle cosmologique et </a:t>
            </a:r>
          </a:p>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ses vérifications expérimentales: </a:t>
            </a:r>
            <a:endPar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3" name="ZoneTexte 2"/>
          <p:cNvSpPr txBox="1"/>
          <p:nvPr/>
        </p:nvSpPr>
        <p:spPr>
          <a:xfrm>
            <a:off x="367304" y="1721796"/>
            <a:ext cx="11527276" cy="5509200"/>
          </a:xfrm>
          <a:prstGeom prst="rect">
            <a:avLst/>
          </a:prstGeom>
          <a:noFill/>
        </p:spPr>
        <p:txBody>
          <a:bodyPr wrap="square" rtlCol="0">
            <a:sp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Pour faire des mesures en cosmologie, il faut disposer d’observables indépendantes qui caractérisent des phénoménologies différentes et des modèles associés. La sélection des modèles acceptables se fait par ajustement des prédictions de ces modèles (calculs donnant le résultat d’expériences) aux résultats des observations. </a:t>
            </a: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Ainsi, la sélection du modèle </a:t>
            </a:r>
            <a:r>
              <a:rPr lang="el-G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Λ</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CDM a été possible en utilisant les observables décalage spectral et luminosité des SN1A considérées comme « Chandelles standards », ce qui permet de définir une distance de luminosité.</a:t>
            </a: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13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960098" y="1097991"/>
            <a:ext cx="7499212" cy="5602355"/>
          </a:xfrm>
          <a:prstGeom prst="rect">
            <a:avLst/>
          </a:prstGeom>
        </p:spPr>
      </p:pic>
      <p:sp>
        <p:nvSpPr>
          <p:cNvPr id="3" name="ZoneTexte 2"/>
          <p:cNvSpPr txBox="1"/>
          <p:nvPr/>
        </p:nvSpPr>
        <p:spPr>
          <a:xfrm>
            <a:off x="0" y="189186"/>
            <a:ext cx="12192000" cy="646331"/>
          </a:xfrm>
          <a:prstGeom prst="rect">
            <a:avLst/>
          </a:prstGeom>
          <a:noFill/>
        </p:spPr>
        <p:txBody>
          <a:bodyPr wrap="square" rtlCol="0">
            <a:spAutoFit/>
          </a:bodyPr>
          <a:lstStyle/>
          <a:p>
            <a:pPr algn="ctr"/>
            <a:r>
              <a:rPr lang="fr-FR" sz="36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Décalage spectral en fonction de la distance de luminosité </a:t>
            </a:r>
            <a:endParaRPr lang="fr-FR" sz="36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Tree>
    <p:extLst>
      <p:ext uri="{BB962C8B-B14F-4D97-AF65-F5344CB8AC3E}">
        <p14:creationId xmlns:p14="http://schemas.microsoft.com/office/powerpoint/2010/main" val="8916534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30621" y="961696"/>
            <a:ext cx="10925503" cy="6001643"/>
          </a:xfrm>
          <a:prstGeom prst="rect">
            <a:avLst/>
          </a:prstGeom>
          <a:noFill/>
        </p:spPr>
        <p:txBody>
          <a:bodyPr wrap="square" rtlCol="0">
            <a:spAutoFit/>
          </a:bodyPr>
          <a:lstStyle/>
          <a:p>
            <a:pPr algn="just"/>
            <a:r>
              <a:rPr lang="fr-FR" sz="3200" dirty="0" smtClean="0">
                <a:latin typeface="Times New Roman" panose="02020603050405020304" pitchFamily="18" charset="0"/>
                <a:cs typeface="Times New Roman" panose="02020603050405020304" pitchFamily="18" charset="0"/>
              </a:rPr>
              <a:t>Le modèle avec énergie sombre correspond aux observations, mais d’une part il n’est pas le seul (le modèle vide aussi)  et par ailleurs rien n’interdit que d’autres non considérés n’y sont pas conformes.</a:t>
            </a:r>
          </a:p>
          <a:p>
            <a:pPr algn="just"/>
            <a:endParaRPr lang="fr-FR" sz="3200" dirty="0" smtClean="0">
              <a:latin typeface="Times New Roman" panose="02020603050405020304" pitchFamily="18" charset="0"/>
              <a:cs typeface="Times New Roman" panose="02020603050405020304" pitchFamily="18" charset="0"/>
            </a:endParaRPr>
          </a:p>
          <a:p>
            <a:pPr algn="just"/>
            <a:r>
              <a:rPr lang="fr-FR" sz="3200" dirty="0" smtClean="0">
                <a:latin typeface="Times New Roman" panose="02020603050405020304" pitchFamily="18" charset="0"/>
                <a:cs typeface="Times New Roman" panose="02020603050405020304" pitchFamily="18" charset="0"/>
              </a:rPr>
              <a:t>De plus le modèle, </a:t>
            </a:r>
            <a:r>
              <a:rPr lang="fr-FR" sz="3200" dirty="0">
                <a:latin typeface="Times New Roman" panose="02020603050405020304" pitchFamily="18" charset="0"/>
                <a:cs typeface="Times New Roman" panose="02020603050405020304" pitchFamily="18" charset="0"/>
              </a:rPr>
              <a:t>qu’on peut être tenté de qualifier de réalité physique, </a:t>
            </a:r>
            <a:r>
              <a:rPr lang="fr-FR" sz="3200" dirty="0" smtClean="0">
                <a:latin typeface="Times New Roman" panose="02020603050405020304" pitchFamily="18" charset="0"/>
                <a:cs typeface="Times New Roman" panose="02020603050405020304" pitchFamily="18" charset="0"/>
              </a:rPr>
              <a:t>ainsi sélectionné par des critères physiques, comporte des paramètres géométriques (la relativité est une théorie géométrique de la gravitation), comme par exemple la distance de Hubble qui ne sont pas mesurables directement et indépendamment</a:t>
            </a:r>
            <a:r>
              <a:rPr lang="fr-FR" sz="3200" dirty="0" smtClean="0">
                <a:latin typeface="+mj-lt"/>
              </a:rPr>
              <a:t>. </a:t>
            </a:r>
          </a:p>
          <a:p>
            <a:pPr algn="just"/>
            <a:endParaRPr lang="fr-FR" sz="3200" dirty="0">
              <a:latin typeface="+mj-lt"/>
            </a:endParaRPr>
          </a:p>
        </p:txBody>
      </p:sp>
    </p:spTree>
    <p:extLst>
      <p:ext uri="{BB962C8B-B14F-4D97-AF65-F5344CB8AC3E}">
        <p14:creationId xmlns:p14="http://schemas.microsoft.com/office/powerpoint/2010/main" val="31659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5310" y="488730"/>
            <a:ext cx="11619186" cy="6001643"/>
          </a:xfrm>
          <a:prstGeom prst="rect">
            <a:avLst/>
          </a:prstGeom>
        </p:spPr>
        <p:txBody>
          <a:bodyPr wrap="square">
            <a:spAutoFit/>
          </a:bodyPr>
          <a:lstStyle/>
          <a:p>
            <a:pPr algn="just"/>
            <a:r>
              <a:rPr lang="fr-FR" sz="3200" dirty="0">
                <a:latin typeface="Times New Roman" panose="02020603050405020304" pitchFamily="18" charset="0"/>
                <a:cs typeface="Times New Roman" panose="02020603050405020304" pitchFamily="18" charset="0"/>
              </a:rPr>
              <a:t>La physique étant une science expérimentale, peut-on accorder un label de réalité physique à un concept qui n’est pas mesurable. Cela obère-t-il le crédit qu’on peut accorder au modèle</a:t>
            </a:r>
            <a:r>
              <a:rPr lang="fr-FR" sz="3200" dirty="0" smtClean="0">
                <a:latin typeface="Times New Roman" panose="02020603050405020304" pitchFamily="18" charset="0"/>
                <a:cs typeface="Times New Roman" panose="02020603050405020304" pitchFamily="18" charset="0"/>
              </a:rPr>
              <a:t>?</a:t>
            </a:r>
          </a:p>
          <a:p>
            <a:pPr algn="just"/>
            <a:endParaRPr lang="fr-FR" sz="3200" dirty="0" smtClean="0">
              <a:latin typeface="Times New Roman" panose="02020603050405020304" pitchFamily="18" charset="0"/>
              <a:cs typeface="Times New Roman" panose="02020603050405020304" pitchFamily="18" charset="0"/>
            </a:endParaRPr>
          </a:p>
          <a:p>
            <a:pPr algn="just"/>
            <a:r>
              <a:rPr lang="fr-FR" sz="3200" dirty="0" smtClean="0">
                <a:latin typeface="Times New Roman" panose="02020603050405020304" pitchFamily="18" charset="0"/>
                <a:cs typeface="Times New Roman" panose="02020603050405020304" pitchFamily="18" charset="0"/>
              </a:rPr>
              <a:t>On peut objecter que ce paramètre de distance de Hubble n’est qu’un intermédiaire de calcul, n’est impliqué dans aucun phénomène physique et peut alors être retiré des attributs physiques du modèle; modèle qui </a:t>
            </a:r>
            <a:r>
              <a:rPr lang="fr-FR" sz="3200" dirty="0" err="1" smtClean="0">
                <a:latin typeface="Times New Roman" panose="02020603050405020304" pitchFamily="18" charset="0"/>
                <a:cs typeface="Times New Roman" panose="02020603050405020304" pitchFamily="18" charset="0"/>
              </a:rPr>
              <a:t>sur-représente</a:t>
            </a:r>
            <a:r>
              <a:rPr lang="fr-FR" sz="3200" dirty="0" smtClean="0">
                <a:latin typeface="Times New Roman" panose="02020603050405020304" pitchFamily="18" charset="0"/>
                <a:cs typeface="Times New Roman" panose="02020603050405020304" pitchFamily="18" charset="0"/>
              </a:rPr>
              <a:t> la réalité.</a:t>
            </a:r>
          </a:p>
          <a:p>
            <a:pPr algn="just"/>
            <a:endParaRPr lang="fr-FR" sz="3200" dirty="0" smtClean="0">
              <a:latin typeface="Times New Roman" panose="02020603050405020304" pitchFamily="18" charset="0"/>
              <a:cs typeface="Times New Roman" panose="02020603050405020304" pitchFamily="18" charset="0"/>
            </a:endParaRPr>
          </a:p>
          <a:p>
            <a:pPr algn="just"/>
            <a:r>
              <a:rPr lang="fr-FR" sz="3200" dirty="0" smtClean="0">
                <a:latin typeface="Times New Roman" panose="02020603050405020304" pitchFamily="18" charset="0"/>
                <a:cs typeface="Times New Roman" panose="02020603050405020304" pitchFamily="18" charset="0"/>
              </a:rPr>
              <a:t>C’est une solution viable mais toutefois un peu curieuse qui montre une relation non-bijective entre une « réalité » et sa représentation.</a:t>
            </a:r>
          </a:p>
          <a:p>
            <a:endParaRPr lang="fr-FR" sz="3200" dirty="0">
              <a:latin typeface="+mj-lt"/>
            </a:endParaRPr>
          </a:p>
        </p:txBody>
      </p:sp>
    </p:spTree>
    <p:extLst>
      <p:ext uri="{BB962C8B-B14F-4D97-AF65-F5344CB8AC3E}">
        <p14:creationId xmlns:p14="http://schemas.microsoft.com/office/powerpoint/2010/main" val="166731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83324" y="630621"/>
            <a:ext cx="11303877" cy="6494085"/>
          </a:xfrm>
          <a:prstGeom prst="rect">
            <a:avLst/>
          </a:prstGeom>
          <a:noFill/>
        </p:spPr>
        <p:txBody>
          <a:bodyPr wrap="square" rtlCol="0">
            <a:spAutoFit/>
          </a:bodyPr>
          <a:lstStyle/>
          <a:p>
            <a:pPr algn="just"/>
            <a:r>
              <a:rPr lang="fr-FR" sz="3200" dirty="0" smtClean="0">
                <a:latin typeface="Times New Roman" panose="02020603050405020304" pitchFamily="18" charset="0"/>
                <a:cs typeface="Times New Roman" panose="02020603050405020304" pitchFamily="18" charset="0"/>
              </a:rPr>
              <a:t>Ce problème à caractère épistémologique a fait l’objet de nombreux débats, sans qu’il soit possible de donner une réponse tranchée, celle-ci relevant d’un choix philosophique. </a:t>
            </a:r>
          </a:p>
          <a:p>
            <a:pPr algn="just"/>
            <a:endParaRPr lang="fr-FR" sz="3200" dirty="0">
              <a:latin typeface="Times New Roman" panose="02020603050405020304" pitchFamily="18" charset="0"/>
              <a:cs typeface="Times New Roman" panose="02020603050405020304" pitchFamily="18" charset="0"/>
            </a:endParaRPr>
          </a:p>
          <a:p>
            <a:pPr algn="just"/>
            <a:r>
              <a:rPr lang="fr-FR" sz="3200" dirty="0" smtClean="0">
                <a:latin typeface="Times New Roman" panose="02020603050405020304" pitchFamily="18" charset="0"/>
                <a:cs typeface="Times New Roman" panose="02020603050405020304" pitchFamily="18" charset="0"/>
              </a:rPr>
              <a:t>Si cela peut être considéré par certains comme frustrant pour l’esprit, cette absence de réponse claire n’obère en rien le développement de théories physiques.</a:t>
            </a:r>
          </a:p>
          <a:p>
            <a:pPr algn="just"/>
            <a:endParaRPr lang="fr-FR" sz="3200" dirty="0" smtClean="0">
              <a:latin typeface="Times New Roman" panose="02020603050405020304" pitchFamily="18" charset="0"/>
              <a:cs typeface="Times New Roman" panose="02020603050405020304" pitchFamily="18" charset="0"/>
            </a:endParaRPr>
          </a:p>
          <a:p>
            <a:pPr algn="just"/>
            <a:r>
              <a:rPr lang="fr-FR" sz="3200" dirty="0" smtClean="0">
                <a:latin typeface="Times New Roman" panose="02020603050405020304" pitchFamily="18" charset="0"/>
                <a:cs typeface="Times New Roman" panose="02020603050405020304" pitchFamily="18" charset="0"/>
              </a:rPr>
              <a:t>Mais cela a suggéré à certains physiciens des pistes de réflexion pour tenter de concilier les deux points de vue, car si on montre que ces points de vue peuvent être équivalent alors le débat devient vain.</a:t>
            </a:r>
          </a:p>
          <a:p>
            <a:pPr algn="just"/>
            <a:endParaRPr lang="fr-F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362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31076" y="189187"/>
            <a:ext cx="11640207" cy="707886"/>
          </a:xfrm>
          <a:prstGeom prst="rect">
            <a:avLst/>
          </a:prstGeom>
          <a:noFill/>
        </p:spPr>
        <p:txBody>
          <a:bodyPr wrap="square" rtlCol="0">
            <a:spAutoFit/>
          </a:bodyPr>
          <a:lstStyle/>
          <a:p>
            <a:r>
              <a:rPr lang="fr-FR" sz="40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Une proposition pour tenter de résoudre le problème</a:t>
            </a:r>
            <a:endParaRPr lang="fr-FR" sz="40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4" name="Rectangle 3"/>
          <p:cNvSpPr/>
          <p:nvPr/>
        </p:nvSpPr>
        <p:spPr>
          <a:xfrm>
            <a:off x="331076" y="1082365"/>
            <a:ext cx="11640207" cy="5509200"/>
          </a:xfrm>
          <a:prstGeom prst="rect">
            <a:avLst/>
          </a:prstGeom>
        </p:spPr>
        <p:txBody>
          <a:bodyPr wrap="square">
            <a:spAutoFit/>
          </a:bodyPr>
          <a:lstStyle/>
          <a:p>
            <a:pPr algn="just"/>
            <a:r>
              <a:rPr lang="fr-FR" sz="3200" dirty="0" smtClean="0">
                <a:latin typeface="Times New Roman" panose="02020603050405020304" pitchFamily="18" charset="0"/>
                <a:ea typeface="Calibri" panose="020F0502020204030204" pitchFamily="34" charset="0"/>
                <a:cs typeface="Times New Roman" panose="02020603050405020304" pitchFamily="18" charset="0"/>
              </a:rPr>
              <a:t>Dans son article «Principe de représentation-Auto-Dualité théorique», </a:t>
            </a:r>
            <a:r>
              <a:rPr lang="fr-FR" sz="3200" dirty="0" err="1" smtClean="0">
                <a:latin typeface="Times New Roman" panose="02020603050405020304" pitchFamily="18" charset="0"/>
                <a:ea typeface="Calibri" panose="020F0502020204030204" pitchFamily="34" charset="0"/>
                <a:cs typeface="Times New Roman" panose="02020603050405020304" pitchFamily="18" charset="0"/>
              </a:rPr>
              <a:t>Shahan</a:t>
            </a:r>
            <a:r>
              <a:rPr lang="fr-FR" sz="3200" dirty="0" smtClean="0">
                <a:latin typeface="Times New Roman" panose="02020603050405020304" pitchFamily="18" charset="0"/>
                <a:ea typeface="Calibri" panose="020F0502020204030204" pitchFamily="34" charset="0"/>
                <a:cs typeface="Times New Roman" panose="02020603050405020304" pitchFamily="18" charset="0"/>
              </a:rPr>
              <a:t> Majid propose de représenter les deux points de vue sous l’angle d’une dualité formelle et d’utiliser les formalismes mathématiques appropriés pour déterminer les contraintes propres à concilier les deux points de vue, ainsi il déclare:</a:t>
            </a:r>
          </a:p>
          <a:p>
            <a:pPr algn="just"/>
            <a:r>
              <a:rPr lang="fr-FR" sz="3200" i="1" dirty="0" smtClean="0">
                <a:latin typeface="Times New Roman" panose="02020603050405020304" pitchFamily="18" charset="0"/>
                <a:ea typeface="Calibri" panose="020F0502020204030204" pitchFamily="34" charset="0"/>
                <a:cs typeface="Times New Roman" panose="02020603050405020304" pitchFamily="18" charset="0"/>
              </a:rPr>
              <a:t>La </a:t>
            </a:r>
            <a:r>
              <a:rPr lang="fr-FR" sz="3200" i="1" dirty="0">
                <a:latin typeface="Times New Roman" panose="02020603050405020304" pitchFamily="18" charset="0"/>
                <a:ea typeface="Calibri" panose="020F0502020204030204" pitchFamily="34" charset="0"/>
                <a:cs typeface="Times New Roman" panose="02020603050405020304" pitchFamily="18" charset="0"/>
              </a:rPr>
              <a:t>physique théorique est la recherche d’un ensemble complet cohérent de lois fondamentales de la physique. Dans cet article, nous proposons une démarche pour développer une thèse kantienne visant à montrer que la structure ultime, à savoir l’ensemble de lois à prendre en compte par les physiciens, ne fait que refléter les structures autorisées par les contraintes de la pensée du </a:t>
            </a:r>
            <a:r>
              <a:rPr lang="fr-FR" sz="3200" i="1" dirty="0" smtClean="0">
                <a:latin typeface="Times New Roman" panose="02020603050405020304" pitchFamily="18" charset="0"/>
                <a:ea typeface="Calibri" panose="020F0502020204030204" pitchFamily="34" charset="0"/>
                <a:cs typeface="Times New Roman" panose="02020603050405020304" pitchFamily="18" charset="0"/>
              </a:rPr>
              <a:t>physicien.</a:t>
            </a:r>
            <a:endParaRPr lang="fr-FR" sz="3200" i="1" dirty="0"/>
          </a:p>
        </p:txBody>
      </p:sp>
    </p:spTree>
    <p:extLst>
      <p:ext uri="{BB962C8B-B14F-4D97-AF65-F5344CB8AC3E}">
        <p14:creationId xmlns:p14="http://schemas.microsoft.com/office/powerpoint/2010/main" val="76356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3136" y="279789"/>
            <a:ext cx="11470106" cy="6578211"/>
          </a:xfrm>
          <a:prstGeom prst="rect">
            <a:avLst/>
          </a:prstGeom>
        </p:spPr>
        <p:txBody>
          <a:bodyPr wrap="square">
            <a:spAutoFit/>
          </a:bodyPr>
          <a:lstStyle/>
          <a:p>
            <a:pPr algn="just">
              <a:lnSpc>
                <a:spcPct val="115000"/>
              </a:lnSpc>
              <a:spcAft>
                <a:spcPts val="1000"/>
              </a:spcAft>
            </a:pPr>
            <a:r>
              <a:rPr lang="fr-FR" sz="3200" i="1" dirty="0">
                <a:latin typeface="Times New Roman" panose="02020603050405020304" pitchFamily="18" charset="0"/>
                <a:ea typeface="Calibri" panose="020F0502020204030204" pitchFamily="34" charset="0"/>
                <a:cs typeface="Times New Roman" panose="02020603050405020304" pitchFamily="18" charset="0"/>
              </a:rPr>
              <a:t>L’objectif idéal dans cette tradition serait de trouver un ou plusieurs de ces principes suffisamment puissants pour contraindre les théories permises à une seule, et une qui est en accord avec l’expérience. </a:t>
            </a:r>
            <a:endParaRPr lang="fr-FR" sz="3200" i="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fr-FR" sz="3200" i="1" dirty="0" smtClean="0">
                <a:latin typeface="Times New Roman" panose="02020603050405020304" pitchFamily="18" charset="0"/>
                <a:ea typeface="Calibri" panose="020F0502020204030204" pitchFamily="34" charset="0"/>
                <a:cs typeface="Times New Roman" panose="02020603050405020304" pitchFamily="18" charset="0"/>
              </a:rPr>
              <a:t>Dans </a:t>
            </a:r>
            <a:r>
              <a:rPr lang="fr-FR" sz="3200" i="1" dirty="0">
                <a:latin typeface="Times New Roman" panose="02020603050405020304" pitchFamily="18" charset="0"/>
                <a:ea typeface="Calibri" panose="020F0502020204030204" pitchFamily="34" charset="0"/>
                <a:cs typeface="Times New Roman" panose="02020603050405020304" pitchFamily="18" charset="0"/>
              </a:rPr>
              <a:t>cet article, nous introduisons un principe nouveau et inhabituel de ce type, le " Principe de représentation - Théorie auto-duale." </a:t>
            </a:r>
            <a:endParaRPr lang="fr-FR" sz="3200" i="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fr-FR" sz="3200" i="1" dirty="0" smtClean="0">
                <a:latin typeface="Times New Roman" panose="02020603050405020304" pitchFamily="18" charset="0"/>
                <a:ea typeface="Calibri" panose="020F0502020204030204" pitchFamily="34" charset="0"/>
                <a:cs typeface="Times New Roman" panose="02020603050405020304" pitchFamily="18" charset="0"/>
              </a:rPr>
              <a:t>Contrairement </a:t>
            </a:r>
            <a:r>
              <a:rPr lang="fr-FR" sz="3200" i="1" dirty="0">
                <a:latin typeface="Times New Roman" panose="02020603050405020304" pitchFamily="18" charset="0"/>
                <a:ea typeface="Calibri" panose="020F0502020204030204" pitchFamily="34" charset="0"/>
                <a:cs typeface="Times New Roman" panose="02020603050405020304" pitchFamily="18" charset="0"/>
              </a:rPr>
              <a:t>aux principes les plus familiers de la « localité », etc. rappelées ci-dessus, ce principe est global: il concerne la totalité de la structure algébrique de la théorie d’un point de vue très général, et s’appuie philosophiquement sur la distinction entre réalité et représentations de la réalité.</a:t>
            </a:r>
            <a:endParaRPr lang="fr-FR" sz="32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758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93558" y="430262"/>
            <a:ext cx="11085095" cy="5509200"/>
          </a:xfrm>
          <a:prstGeom prst="rect">
            <a:avLst/>
          </a:prstGeom>
          <a:noFill/>
        </p:spPr>
        <p:txBody>
          <a:bodyPr wrap="square" rtlCol="0">
            <a:spAutoFit/>
          </a:bodyPr>
          <a:lstStyle/>
          <a:p>
            <a:pPr algn="just"/>
            <a:endParaRPr lang="fr-FR" sz="3200" i="1" dirty="0" smtClean="0">
              <a:latin typeface="+mj-lt"/>
            </a:endParaRPr>
          </a:p>
          <a:p>
            <a:pPr algn="just"/>
            <a:r>
              <a:rPr lang="fr-FR" sz="3200" i="1" dirty="0" smtClean="0">
                <a:latin typeface="Times New Roman" panose="02020603050405020304" pitchFamily="18" charset="0"/>
                <a:cs typeface="Times New Roman" panose="02020603050405020304" pitchFamily="18" charset="0"/>
              </a:rPr>
              <a:t>Dans </a:t>
            </a:r>
            <a:r>
              <a:rPr lang="fr-FR" sz="3200" i="1" dirty="0">
                <a:latin typeface="Times New Roman" panose="02020603050405020304" pitchFamily="18" charset="0"/>
                <a:cs typeface="Times New Roman" panose="02020603050405020304" pitchFamily="18" charset="0"/>
              </a:rPr>
              <a:t>le scénario de la caverne, la plupart des gens pourraient considérer les ombres comme une représentation, une action d’une réalité abstraite que les physiciens théoriciens présents voudraient essayer d’induire. </a:t>
            </a:r>
            <a:endParaRPr lang="fr-FR" sz="3200" i="1" dirty="0" smtClean="0">
              <a:latin typeface="Times New Roman" panose="02020603050405020304" pitchFamily="18" charset="0"/>
              <a:cs typeface="Times New Roman" panose="02020603050405020304" pitchFamily="18" charset="0"/>
            </a:endParaRPr>
          </a:p>
          <a:p>
            <a:pPr algn="just"/>
            <a:endParaRPr lang="fr-FR" sz="3200" i="1" dirty="0">
              <a:latin typeface="Times New Roman" panose="02020603050405020304" pitchFamily="18" charset="0"/>
              <a:cs typeface="Times New Roman" panose="02020603050405020304" pitchFamily="18" charset="0"/>
            </a:endParaRPr>
          </a:p>
          <a:p>
            <a:pPr algn="just"/>
            <a:r>
              <a:rPr lang="fr-FR" sz="3200" i="1" dirty="0" smtClean="0">
                <a:latin typeface="Times New Roman" panose="02020603050405020304" pitchFamily="18" charset="0"/>
                <a:cs typeface="Times New Roman" panose="02020603050405020304" pitchFamily="18" charset="0"/>
              </a:rPr>
              <a:t>Mais </a:t>
            </a:r>
            <a:r>
              <a:rPr lang="fr-FR" sz="3200" i="1" dirty="0">
                <a:latin typeface="Times New Roman" panose="02020603050405020304" pitchFamily="18" charset="0"/>
                <a:cs typeface="Times New Roman" panose="02020603050405020304" pitchFamily="18" charset="0"/>
              </a:rPr>
              <a:t>d’autres, appelons-les les physiciens expérimentateurs, considéreraient l’observable physique - l’ombre - comme la réalité physique et les abstractions théoriques comme rien de plus qu’un moyen d’organiser et de représenter les données observables</a:t>
            </a:r>
            <a:r>
              <a:rPr lang="fr-FR" sz="32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4785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3559" y="798499"/>
            <a:ext cx="11053010" cy="5922262"/>
          </a:xfrm>
          <a:prstGeom prst="rect">
            <a:avLst/>
          </a:prstGeom>
        </p:spPr>
        <p:txBody>
          <a:bodyPr wrap="square">
            <a:spAutoFit/>
          </a:bodyPr>
          <a:lstStyle/>
          <a:p>
            <a:pPr lvl="0" algn="just"/>
            <a:r>
              <a:rPr lang="fr-FR" sz="3200" i="1" dirty="0">
                <a:solidFill>
                  <a:prstClr val="white"/>
                </a:solidFill>
                <a:latin typeface="Times New Roman" panose="02020603050405020304"/>
              </a:rPr>
              <a:t>Un problème se pose quand il n’y a aucun moyen de distinguer clairement ces iconoclastes  des autres personnes. </a:t>
            </a:r>
          </a:p>
          <a:p>
            <a:pPr algn="just">
              <a:lnSpc>
                <a:spcPct val="107000"/>
              </a:lnSpc>
              <a:spcAft>
                <a:spcPts val="800"/>
              </a:spcAft>
            </a:pPr>
            <a:endParaRPr lang="fr-FR" sz="3200" i="1" dirty="0" smtClean="0">
              <a:latin typeface="+mj-lt"/>
            </a:endParaRPr>
          </a:p>
          <a:p>
            <a:pPr algn="just">
              <a:lnSpc>
                <a:spcPct val="107000"/>
              </a:lnSpc>
              <a:spcAft>
                <a:spcPts val="800"/>
              </a:spcAft>
            </a:pPr>
            <a:r>
              <a:rPr lang="fr-FR" sz="3200" i="1" dirty="0" smtClean="0">
                <a:latin typeface="Times New Roman" panose="02020603050405020304" pitchFamily="18" charset="0"/>
                <a:cs typeface="Times New Roman" panose="02020603050405020304" pitchFamily="18" charset="0"/>
              </a:rPr>
              <a:t>Notre </a:t>
            </a:r>
            <a:r>
              <a:rPr lang="fr-FR" sz="3200" i="1" dirty="0">
                <a:latin typeface="Times New Roman" panose="02020603050405020304" pitchFamily="18" charset="0"/>
                <a:cs typeface="Times New Roman" panose="02020603050405020304" pitchFamily="18" charset="0"/>
              </a:rPr>
              <a:t>objectif dans les prochaines sections est de préciser que la nature inhérente du conflit que nous avons évoqué, lié aux points de vue différents, nécessite pour sa résolution que la réalité soit auto-duale, de sorte que ceux qui considèrent une réalité extérieure et ceux qui ne considèrent que la réalité des ombres, en fait, disent la même chose « modulo » le dictionnaire entre les représentations associées, dictionnaire qui constitue leur isomorphisme</a:t>
            </a:r>
            <a:r>
              <a:rPr lang="fr-FR" sz="3200" i="1" dirty="0" smtClean="0">
                <a:latin typeface="Times New Roman" panose="02020603050405020304" pitchFamily="18" charset="0"/>
                <a:cs typeface="Times New Roman" panose="02020603050405020304" pitchFamily="18" charset="0"/>
              </a:rPr>
              <a:t>.</a:t>
            </a:r>
            <a:endParaRPr lang="fr-FR" sz="32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698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700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La genèse de la cosmologie moderne</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590157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2389182"/>
            <a:ext cx="12053940" cy="4352812"/>
          </a:xfrm>
        </p:spPr>
        <p:txBody>
          <a:bodyPr>
            <a:normAutofit fontScale="92500" lnSpcReduction="20000"/>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Fin 1915, Einstein publie son équation de la relativité générale qui est une théorie géométrique de la gravitation. Cette formulation géométrique permet à la théorie, à la différence de la gravitation newtonienne, de prendre en compte l’auto-interaction d’une masse (couplage masse active-masse passive), ce qui rend la théorie non-linéaire.</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 relativité générale l’espace-temps est « déformé » par les masses et l’énergie, l’univers (l’espace-temps), il n’est plus un contenant indépendant de ce qu’il « contient » et on ne peut plus séparer contenant et contenu! </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peut alors être appréhendé par les objets le constituant: La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cosmologie scientifique était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née.</a:t>
            </a:r>
          </a:p>
        </p:txBody>
      </p:sp>
      <p:sp>
        <p:nvSpPr>
          <p:cNvPr id="4" name="ZoneTexte 3"/>
          <p:cNvSpPr txBox="1"/>
          <p:nvPr/>
        </p:nvSpPr>
        <p:spPr>
          <a:xfrm>
            <a:off x="355739" y="932248"/>
            <a:ext cx="9535022" cy="769441"/>
          </a:xfrm>
          <a:prstGeom prst="rect">
            <a:avLst/>
          </a:prstGeom>
          <a:noFill/>
        </p:spPr>
        <p:txBody>
          <a:bodyPr wrap="square" rtlCol="0">
            <a:spAutoFit/>
          </a:bodyPr>
          <a:lstStyle/>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Naissance de la cosmologie scientifique</a:t>
            </a:r>
            <a:endPar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pic>
        <p:nvPicPr>
          <p:cNvPr id="5" name="Picture 4" descr="http://3.bp.blogspot.com/_2BiG4q7GCqk/TTHot-b6_mI/AAAAAAAAB2M/Lq1m4BviklI/s320/Albert_Einstein_Photo+II.jpg"/>
          <p:cNvPicPr>
            <a:picLocks noChangeAspect="1"/>
          </p:cNvPicPr>
          <p:nvPr/>
        </p:nvPicPr>
        <p:blipFill>
          <a:blip r:embed="rId2"/>
          <a:srcRect/>
          <a:stretch>
            <a:fillRect/>
          </a:stretch>
        </p:blipFill>
        <p:spPr>
          <a:xfrm>
            <a:off x="10259568" y="0"/>
            <a:ext cx="1627632" cy="2389182"/>
          </a:xfrm>
          <a:prstGeom prst="rect">
            <a:avLst/>
          </a:prstGeom>
          <a:noFill/>
          <a:ln cap="flat">
            <a:noFill/>
          </a:ln>
        </p:spPr>
      </p:pic>
    </p:spTree>
    <p:extLst>
      <p:ext uri="{BB962C8B-B14F-4D97-AF65-F5344CB8AC3E}">
        <p14:creationId xmlns:p14="http://schemas.microsoft.com/office/powerpoint/2010/main" val="34190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188720"/>
            <a:ext cx="12192000" cy="5547360"/>
          </a:xfrm>
        </p:spPr>
        <p:txBody>
          <a:bodyPr>
            <a:norm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Son équation locale: </a:t>
            </a:r>
          </a:p>
          <a:p>
            <a:pPr algn="ctr"/>
            <a:r>
              <a:rPr lang="fr-FR" sz="3200" b="1"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r>
              <a:rPr lang="fr-FR" sz="3200" b="1" baseline="-2500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µ</a:t>
            </a:r>
            <a:r>
              <a:rPr lang="el-GR" sz="3200" b="1" baseline="-2500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ν</a:t>
            </a:r>
            <a:r>
              <a:rPr lang="fr-FR" sz="3200" b="1" baseline="-2500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200" b="1"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r>
              <a:rPr lang="fr-FR" sz="3200" b="1" baseline="-2500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µ</a:t>
            </a:r>
            <a:r>
              <a:rPr lang="el-GR" sz="3200" b="1" baseline="-250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ν</a:t>
            </a:r>
            <a:r>
              <a:rPr lang="fr-FR" sz="3200" b="1"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l-GR" sz="3200" b="1"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κ</a:t>
            </a:r>
            <a:r>
              <a:rPr lang="fr-FR" sz="3200" b="1"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t>
            </a:r>
            <a:r>
              <a:rPr lang="fr-FR" sz="3200" b="1" baseline="-2500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µ</a:t>
            </a:r>
            <a:r>
              <a:rPr lang="el-GR" sz="3200" b="1" baseline="-2500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ν</a:t>
            </a:r>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où </a:t>
            </a:r>
            <a:r>
              <a:rPr lang="fr-FR" sz="3200" b="1"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r>
              <a:rPr lang="fr-FR" sz="3200" b="1" baseline="-250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µ</a:t>
            </a:r>
            <a:r>
              <a:rPr lang="el-GR" sz="3200" b="1" baseline="-250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ν</a:t>
            </a:r>
            <a:r>
              <a:rPr lang="fr-FR" sz="3200" baseline="-25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est le tenseur d’Einstein, (un objet géométrique), symétrique à 16 composantes dont la variable est </a:t>
            </a:r>
            <a:r>
              <a:rPr lang="fr-FR" sz="3200" b="1"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r>
              <a:rPr lang="fr-FR" sz="3200" b="1" baseline="-250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µ</a:t>
            </a:r>
            <a:r>
              <a:rPr lang="el-GR" sz="3200" b="1" baseline="-250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ν</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qui est la métrique générique </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où</a:t>
            </a:r>
            <a:r>
              <a:rPr lang="fr-FR" sz="3200" b="1"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t>
            </a:r>
            <a:r>
              <a:rPr lang="fr-FR" sz="3200" b="1" baseline="-2500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µ</a:t>
            </a:r>
            <a:r>
              <a:rPr lang="el-GR" sz="3200" b="1" baseline="-250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ν</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est le tenseur énergie-impulsion de la matière-énergie locale et </a:t>
            </a:r>
            <a:r>
              <a:rPr lang="el-GR" sz="3200" b="1"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κ</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une constante dimensionnée assurant la cohérence de l’équation</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C’est un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système de 10 équations aux dérivées partielles du second ordre couplées et non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linéaires, en général, impossible à résoudre analytiquement.</a:t>
            </a:r>
          </a:p>
        </p:txBody>
      </p:sp>
      <p:sp>
        <p:nvSpPr>
          <p:cNvPr id="4" name="ZoneTexte 3"/>
          <p:cNvSpPr txBox="1"/>
          <p:nvPr/>
        </p:nvSpPr>
        <p:spPr>
          <a:xfrm>
            <a:off x="767219" y="292168"/>
            <a:ext cx="9535022" cy="769441"/>
          </a:xfrm>
          <a:prstGeom prst="rect">
            <a:avLst/>
          </a:prstGeom>
          <a:noFill/>
        </p:spPr>
        <p:txBody>
          <a:bodyPr wrap="square" rtlCol="0">
            <a:spAutoFit/>
          </a:bodyPr>
          <a:lstStyle/>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Naissance de la cosmologie scientifique</a:t>
            </a:r>
            <a:endPar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spTree>
    <p:extLst>
      <p:ext uri="{BB962C8B-B14F-4D97-AF65-F5344CB8AC3E}">
        <p14:creationId xmlns:p14="http://schemas.microsoft.com/office/powerpoint/2010/main" val="180472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188720"/>
            <a:ext cx="12192000" cy="5669280"/>
          </a:xfrm>
        </p:spPr>
        <p:txBody>
          <a:bodyPr>
            <a:no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tenseur d’Einstein s’écrit:  </a:t>
            </a:r>
            <a:r>
              <a:rPr lang="fr-FR" sz="3200" b="1"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r>
              <a:rPr lang="fr-FR" sz="3200" b="1" baseline="-2500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µ</a:t>
            </a:r>
            <a:r>
              <a:rPr lang="el-GR" sz="3200" b="1" baseline="-2500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ν</a:t>
            </a:r>
            <a:r>
              <a:rPr lang="fr-FR" sz="3200" b="1" baseline="-2500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200" b="1"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t>
            </a:r>
            <a:r>
              <a:rPr lang="fr-FR" sz="3200" b="1" baseline="-2500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µ</a:t>
            </a:r>
            <a:r>
              <a:rPr lang="el-GR" sz="3200" b="1" baseline="-2500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ν</a:t>
            </a:r>
            <a:r>
              <a:rPr lang="fr-FR" sz="3200" b="1"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½ </a:t>
            </a:r>
            <a:r>
              <a:rPr lang="fr-FR" sz="3200" b="1" dirty="0" err="1"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R.g</a:t>
            </a:r>
            <a:r>
              <a:rPr lang="fr-FR" sz="3200" b="1" baseline="-2500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µ</a:t>
            </a:r>
            <a:r>
              <a:rPr lang="el-GR" sz="3200" b="1" baseline="-2500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ν</a:t>
            </a:r>
            <a:r>
              <a:rPr lang="fr-FR" sz="3200" b="1"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où </a:t>
            </a:r>
            <a:r>
              <a:rPr lang="fr-FR" sz="3200" b="1"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t>
            </a:r>
            <a:r>
              <a:rPr lang="fr-FR" sz="3200" b="1" baseline="-2500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µ</a:t>
            </a:r>
            <a:r>
              <a:rPr lang="el-GR" sz="3200" b="1" baseline="-250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ν</a:t>
            </a:r>
            <a:r>
              <a:rPr lang="fr-FR" sz="3200" baseline="-25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est le tenseur de Ricci, contraction du tenseur de courbure fondamental de Riemann </a:t>
            </a:r>
            <a:r>
              <a:rPr lang="fr-FR" sz="3200" b="1"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t>
            </a:r>
            <a:r>
              <a:rPr lang="fr-FR" sz="3200" b="1" baseline="-250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µ</a:t>
            </a:r>
            <a:r>
              <a:rPr lang="el-GR" sz="3200" b="1" baseline="-2500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νρσ</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de variable </a:t>
            </a:r>
            <a:r>
              <a:rPr lang="fr-FR" sz="3200" b="1"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r>
              <a:rPr lang="fr-FR" sz="3200" b="1" baseline="-2500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µ</a:t>
            </a:r>
            <a:r>
              <a:rPr lang="el-GR" sz="3200" b="1" baseline="-250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ν</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métrique générique, où </a:t>
            </a:r>
            <a:r>
              <a:rPr lang="fr-FR" sz="320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est le scalaire de Ricci et où </a:t>
            </a:r>
            <a:r>
              <a:rPr lang="fr-FR" sz="3200" b="1"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r>
              <a:rPr lang="fr-FR" sz="3200" b="1" baseline="-250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µ</a:t>
            </a:r>
            <a:r>
              <a:rPr lang="el-GR" sz="3200" b="1" baseline="-250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ν</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est la métrique générique. Einstein a construit ce tenseur ainsi pour satisfaire aux lois de conservation de la physique</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L’équation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définit la géométrie de l’univers comme un espace-temps qui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dépend,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d’une métrique générique fondée sur des symétries postulées à priori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et valides dans le vide, comme le définit la classification de Petro-</a:t>
            </a:r>
            <a:r>
              <a:rPr lang="fr-FR"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Pironi</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à partir des symétries du tenseur de Weyl qui recense 6 classes d’espace-temps, et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la répartition de matière dans cette géométrie. </a:t>
            </a:r>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0" indent="0" algn="just">
              <a:buNone/>
            </a:pP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
        <p:nvSpPr>
          <p:cNvPr id="4" name="ZoneTexte 3"/>
          <p:cNvSpPr txBox="1"/>
          <p:nvPr/>
        </p:nvSpPr>
        <p:spPr>
          <a:xfrm>
            <a:off x="767219" y="292168"/>
            <a:ext cx="9535022" cy="769441"/>
          </a:xfrm>
          <a:prstGeom prst="rect">
            <a:avLst/>
          </a:prstGeom>
          <a:noFill/>
        </p:spPr>
        <p:txBody>
          <a:bodyPr wrap="square" rtlCol="0">
            <a:spAutoFit/>
          </a:bodyPr>
          <a:lstStyle/>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Naissance de la cosmologie scientifique</a:t>
            </a:r>
            <a:endPar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spTree>
    <p:extLst>
      <p:ext uri="{BB962C8B-B14F-4D97-AF65-F5344CB8AC3E}">
        <p14:creationId xmlns:p14="http://schemas.microsoft.com/office/powerpoint/2010/main" val="345504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061608"/>
            <a:ext cx="12192000" cy="5796391"/>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Cette équation ne traite que la gravitation. L’effet gravitationnel du champ électromagnétique est représenté par un tenseur symétrique, son effet électromagnétique  est représenté par un tenseur antisymétrique.</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On procède en deux étapes. </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On définit d’abord une métrique générique qui prend en compte des propriétés de symétrie a priori compte-tenu de la distribution de matière-énergie, indépendamment de sa nature et de ses propriétés. </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Ensuite on prend en compte le tenseur énergie-impulsion qui définit la distribution locale en quantité et en nature (type de fluides, leur densité d’énergie et leur pression). L’équation d’Einstein, qui applique le principe de moindre action, définit alors l’univers associé.</a:t>
            </a:r>
          </a:p>
          <a:p>
            <a:pPr marL="0" indent="0" algn="just">
              <a:buNone/>
            </a:pP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
        <p:nvSpPr>
          <p:cNvPr id="4" name="ZoneTexte 3"/>
          <p:cNvSpPr txBox="1"/>
          <p:nvPr/>
        </p:nvSpPr>
        <p:spPr>
          <a:xfrm>
            <a:off x="767219" y="292168"/>
            <a:ext cx="9535022" cy="769441"/>
          </a:xfrm>
          <a:prstGeom prst="rect">
            <a:avLst/>
          </a:prstGeom>
          <a:noFill/>
        </p:spPr>
        <p:txBody>
          <a:bodyPr wrap="square" rtlCol="0">
            <a:spAutoFit/>
          </a:bodyPr>
          <a:lstStyle/>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Naissance de la cosmologie scientifique</a:t>
            </a:r>
            <a:endPar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spTree>
    <p:extLst>
      <p:ext uri="{BB962C8B-B14F-4D97-AF65-F5344CB8AC3E}">
        <p14:creationId xmlns:p14="http://schemas.microsoft.com/office/powerpoint/2010/main" val="90648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3840" y="1188720"/>
            <a:ext cx="11612880" cy="5547360"/>
          </a:xfrm>
        </p:spPr>
        <p:txBody>
          <a:bodyPr>
            <a:norm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On voit que pour avoir une solution rigoureuse il faudrait connaître et décrire de manière exhaustive la répartition de matière-énergie partout, ce qui n’est pas envisageable.</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Einstein a donc procédé à des simplifications drastiques: </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L’espace est isotrope et homogène (principe copernicien)</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L’univers est clos (pour satisfaire au principe de Mach)</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L’univers est statique (observations de l’époque)</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Comme la clause c) était impossible à tenir, il a généralisé son équation en introduisant la constante cosmologique.</a:t>
            </a:r>
          </a:p>
        </p:txBody>
      </p:sp>
      <p:sp>
        <p:nvSpPr>
          <p:cNvPr id="4" name="ZoneTexte 3"/>
          <p:cNvSpPr txBox="1"/>
          <p:nvPr/>
        </p:nvSpPr>
        <p:spPr>
          <a:xfrm>
            <a:off x="767219" y="292168"/>
            <a:ext cx="9535022" cy="769441"/>
          </a:xfrm>
          <a:prstGeom prst="rect">
            <a:avLst/>
          </a:prstGeom>
          <a:noFill/>
        </p:spPr>
        <p:txBody>
          <a:bodyPr wrap="square" rtlCol="0">
            <a:spAutoFit/>
          </a:bodyPr>
          <a:lstStyle/>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Naissance de la cosmologie scientifique</a:t>
            </a:r>
            <a:endPar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spTree>
    <p:extLst>
      <p:ext uri="{BB962C8B-B14F-4D97-AF65-F5344CB8AC3E}">
        <p14:creationId xmlns:p14="http://schemas.microsoft.com/office/powerpoint/2010/main" val="161310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67219" y="2026920"/>
            <a:ext cx="3535680" cy="3307080"/>
          </a:xfrm>
        </p:spPr>
        <p:txBody>
          <a:bodyPr>
            <a:normAutofit lnSpcReduction="10000"/>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combinaison de ces trois types de fluides donne naissance à une grande variété de phénoménologies d’univers.</a:t>
            </a:r>
          </a:p>
          <a:p>
            <a:pPr marL="0" indent="0" algn="just">
              <a:buNone/>
            </a:pPr>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0" indent="0" algn="just">
              <a:buNone/>
            </a:pPr>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 name="ZoneTexte 3"/>
          <p:cNvSpPr txBox="1"/>
          <p:nvPr/>
        </p:nvSpPr>
        <p:spPr>
          <a:xfrm>
            <a:off x="767219" y="292168"/>
            <a:ext cx="9535022" cy="769441"/>
          </a:xfrm>
          <a:prstGeom prst="rect">
            <a:avLst/>
          </a:prstGeom>
          <a:noFill/>
        </p:spPr>
        <p:txBody>
          <a:bodyPr wrap="square" rtlCol="0">
            <a:spAutoFit/>
          </a:bodyPr>
          <a:lstStyle/>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Naissance de la cosmologie scientifique</a:t>
            </a:r>
            <a:endPar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pic>
        <p:nvPicPr>
          <p:cNvPr id="2" name="Image 1"/>
          <p:cNvPicPr>
            <a:picLocks noChangeAspect="1"/>
          </p:cNvPicPr>
          <p:nvPr/>
        </p:nvPicPr>
        <p:blipFill>
          <a:blip r:embed="rId2"/>
          <a:stretch>
            <a:fillRect/>
          </a:stretch>
        </p:blipFill>
        <p:spPr>
          <a:xfrm>
            <a:off x="6537837" y="1791701"/>
            <a:ext cx="3240481" cy="3803881"/>
          </a:xfrm>
          <a:prstGeom prst="rect">
            <a:avLst/>
          </a:prstGeom>
        </p:spPr>
      </p:pic>
    </p:spTree>
    <p:extLst>
      <p:ext uri="{BB962C8B-B14F-4D97-AF65-F5344CB8AC3E}">
        <p14:creationId xmlns:p14="http://schemas.microsoft.com/office/powerpoint/2010/main" val="148635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Prologue</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116594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188720"/>
            <a:ext cx="12009120" cy="5547360"/>
          </a:xfrm>
        </p:spPr>
        <p:txBody>
          <a:bodyPr>
            <a:norm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 tel modèle ne peut pas correspondre à la réalité physique, puisque nous observons des galaxies des étoiles des planètes et que nous sommes là pour en parler et que, du moins pour nous, c’est essentiel.</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On peut réconcilier la solution donnée par l’équation d’Einstein et cette réalité en procédant à des modifications de type </a:t>
            </a:r>
            <a:r>
              <a:rPr lang="fr-FR"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perturbatif</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qui ne modifient pas, du moins au premier ordre ce qui est prédit par le modèle simplifié.</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C’est ce qu’on va faire en supposant par exemple de petites inhomogénéités dans les fluides et en étudiant leur dynamique. </a:t>
            </a:r>
          </a:p>
        </p:txBody>
      </p:sp>
      <p:sp>
        <p:nvSpPr>
          <p:cNvPr id="4" name="ZoneTexte 3"/>
          <p:cNvSpPr txBox="1"/>
          <p:nvPr/>
        </p:nvSpPr>
        <p:spPr>
          <a:xfrm>
            <a:off x="767219" y="292168"/>
            <a:ext cx="9535022" cy="769441"/>
          </a:xfrm>
          <a:prstGeom prst="rect">
            <a:avLst/>
          </a:prstGeom>
          <a:noFill/>
        </p:spPr>
        <p:txBody>
          <a:bodyPr wrap="square" rtlCol="0">
            <a:spAutoFit/>
          </a:bodyPr>
          <a:lstStyle/>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Naissance de la cosmologie scientifique</a:t>
            </a:r>
            <a:endPar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spTree>
    <p:extLst>
      <p:ext uri="{BB962C8B-B14F-4D97-AF65-F5344CB8AC3E}">
        <p14:creationId xmlns:p14="http://schemas.microsoft.com/office/powerpoint/2010/main" val="372094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9026" y="1188720"/>
            <a:ext cx="11758654" cy="5547360"/>
          </a:xfrm>
        </p:spPr>
        <p:txBody>
          <a:bodyPr>
            <a:normAutofit lnSpcReduction="10000"/>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C’est cette équation d’Einstein, munie d’une métrique générique, qui résulte d’une équation d’Euler-Lagrange, (mise en œuvre du principe d’extremum d’action par intégration d’une densité de lagrangien) qui détermine un espace-temps</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pseudo-riemannien représentant l’univers dans toute son extension spatiale et temporelle, concept mathématiquement bien défini mais que notre esprit a du mal à synthétiser.</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La métrique de Robertson-Walker (RW), qui satisfait aux conditions d’isotropie et d’homogénéité de l’espace, correspond à un feuilletage de cet espace temps en espace et temps, ce qui permet une interprétation « à la Newton » de la cosmologie: Modèle standard d’univers « en expansion » : </a:t>
            </a:r>
            <a:r>
              <a:rPr lang="fr-FR"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Big</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Bang.</a:t>
            </a:r>
          </a:p>
        </p:txBody>
      </p:sp>
      <p:sp>
        <p:nvSpPr>
          <p:cNvPr id="4" name="ZoneTexte 3"/>
          <p:cNvSpPr txBox="1"/>
          <p:nvPr/>
        </p:nvSpPr>
        <p:spPr>
          <a:xfrm>
            <a:off x="767219" y="292168"/>
            <a:ext cx="9535022" cy="769441"/>
          </a:xfrm>
          <a:prstGeom prst="rect">
            <a:avLst/>
          </a:prstGeom>
          <a:noFill/>
        </p:spPr>
        <p:txBody>
          <a:bodyPr wrap="square" rtlCol="0">
            <a:spAutoFit/>
          </a:bodyPr>
          <a:lstStyle/>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Naissance de la cosmologie scientifique</a:t>
            </a:r>
            <a:endPar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spTree>
    <p:extLst>
      <p:ext uri="{BB962C8B-B14F-4D97-AF65-F5344CB8AC3E}">
        <p14:creationId xmlns:p14="http://schemas.microsoft.com/office/powerpoint/2010/main" val="413644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0040" y="1188720"/>
            <a:ext cx="11597640" cy="5547360"/>
          </a:xfrm>
        </p:spPr>
        <p:txBody>
          <a:bodyPr>
            <a:norm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 cette représentation « newtonienne » nous permet de décrire correctement la phénoménologie de manière agréable à notre esprit, en introduisant une chronologie, elle est trompeuse car cet espace-temps défini par la relativité n’est ni chronologique  ni newtonien.</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Aussi après avoir présenté la cosmologie de manière chronologique (sous forme d’histoire), il conviendra de la requalifier, au moins conceptuellement, dans son contexte relativiste (covariance).</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représentation habituelle du modèle standard, incluant les « perturbations » que nous avons citées, est donnée dans la diapositive suivante.</a:t>
            </a:r>
          </a:p>
        </p:txBody>
      </p:sp>
      <p:sp>
        <p:nvSpPr>
          <p:cNvPr id="4" name="ZoneTexte 3"/>
          <p:cNvSpPr txBox="1"/>
          <p:nvPr/>
        </p:nvSpPr>
        <p:spPr>
          <a:xfrm>
            <a:off x="767219" y="292168"/>
            <a:ext cx="9535022" cy="769441"/>
          </a:xfrm>
          <a:prstGeom prst="rect">
            <a:avLst/>
          </a:prstGeom>
          <a:noFill/>
        </p:spPr>
        <p:txBody>
          <a:bodyPr wrap="square" rtlCol="0">
            <a:spAutoFit/>
          </a:bodyPr>
          <a:lstStyle/>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Naissance de la cosmologie scientifique</a:t>
            </a:r>
            <a:endPar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spTree>
    <p:extLst>
      <p:ext uri="{BB962C8B-B14F-4D97-AF65-F5344CB8AC3E}">
        <p14:creationId xmlns:p14="http://schemas.microsoft.com/office/powerpoint/2010/main" val="55501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700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Le modèle standard de la cosmologie</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649475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6149592"/>
            <a:ext cx="12192000" cy="664788"/>
          </a:xfrm>
        </p:spPr>
        <p:txBody>
          <a:bodyPr>
            <a:noAutofit/>
          </a:bodyPr>
          <a:lstStyle/>
          <a:p>
            <a:pPr algn="ct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Modèle actuel de l</a:t>
            </a: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 ’évolution de </a:t>
            </a: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l’univers</a:t>
            </a:r>
            <a:endParaRPr lang="fr-FR" sz="4400" dirty="0">
              <a:latin typeface="Calibri" panose="020F0502020204030204" pitchFamily="34" charset="0"/>
            </a:endParaRPr>
          </a:p>
        </p:txBody>
      </p:sp>
      <p:pic>
        <p:nvPicPr>
          <p:cNvPr id="5" name="Espace réservé du contenu 4"/>
          <p:cNvPicPr>
            <a:picLocks noGrp="1" noChangeAspect="1"/>
          </p:cNvPicPr>
          <p:nvPr>
            <p:ph idx="1"/>
          </p:nvPr>
        </p:nvPicPr>
        <p:blipFill>
          <a:blip r:embed="rId2"/>
          <a:stretch>
            <a:fillRect/>
          </a:stretch>
        </p:blipFill>
        <p:spPr>
          <a:xfrm>
            <a:off x="1084610" y="0"/>
            <a:ext cx="9556595" cy="6144322"/>
          </a:xfrm>
          <a:prstGeom prst="rect">
            <a:avLst/>
          </a:prstGeom>
        </p:spPr>
      </p:pic>
      <p:sp>
        <p:nvSpPr>
          <p:cNvPr id="3" name="Pensées 2"/>
          <p:cNvSpPr/>
          <p:nvPr/>
        </p:nvSpPr>
        <p:spPr>
          <a:xfrm>
            <a:off x="9145611" y="595760"/>
            <a:ext cx="2013242" cy="1148576"/>
          </a:xfrm>
          <a:prstGeom prst="cloudCallou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Espace réservé du contenu 4"/>
          <p:cNvPicPr>
            <a:picLocks noChangeAspect="1"/>
          </p:cNvPicPr>
          <p:nvPr/>
        </p:nvPicPr>
        <p:blipFill rotWithShape="1">
          <a:blip r:embed="rId2"/>
          <a:srcRect l="30847" t="22121" r="3881" b="14862"/>
          <a:stretch/>
        </p:blipFill>
        <p:spPr>
          <a:xfrm>
            <a:off x="9419515" y="806572"/>
            <a:ext cx="1309315" cy="726951"/>
          </a:xfrm>
          <a:prstGeom prst="rect">
            <a:avLst/>
          </a:prstGeom>
        </p:spPr>
      </p:pic>
    </p:spTree>
    <p:extLst>
      <p:ext uri="{BB962C8B-B14F-4D97-AF65-F5344CB8AC3E}">
        <p14:creationId xmlns:p14="http://schemas.microsoft.com/office/powerpoint/2010/main" val="2644771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00208"/>
            <a:ext cx="10459233" cy="1420248"/>
          </a:xfrm>
        </p:spPr>
        <p:txBody>
          <a:bodyPr>
            <a:noAutofit/>
          </a:bodyPr>
          <a:lstStyle/>
          <a:p>
            <a:pPr algn="just"/>
            <a:r>
              <a:rPr lang="fr-FR" sz="4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Aujourd’hui, alors que l’univers nous apparaît étendu et froid, tout paraît paisible et serein….</a:t>
            </a:r>
            <a:endParaRPr lang="fr-FR" sz="4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pic>
        <p:nvPicPr>
          <p:cNvPr id="4" name="Espace réservé du contenu 3"/>
          <p:cNvPicPr>
            <a:picLocks noGrp="1" noChangeAspect="1"/>
          </p:cNvPicPr>
          <p:nvPr>
            <p:ph idx="1"/>
          </p:nvPr>
        </p:nvPicPr>
        <p:blipFill>
          <a:blip r:embed="rId2"/>
          <a:stretch>
            <a:fillRect/>
          </a:stretch>
        </p:blipFill>
        <p:spPr>
          <a:xfrm>
            <a:off x="3023508" y="1424763"/>
            <a:ext cx="7089377" cy="5165813"/>
          </a:xfrm>
          <a:prstGeom prst="rect">
            <a:avLst/>
          </a:prstGeom>
        </p:spPr>
      </p:pic>
    </p:spTree>
    <p:extLst>
      <p:ext uri="{BB962C8B-B14F-4D97-AF65-F5344CB8AC3E}">
        <p14:creationId xmlns:p14="http://schemas.microsoft.com/office/powerpoint/2010/main" val="3273159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0532" y="0"/>
            <a:ext cx="10210915" cy="1160361"/>
          </a:xfrm>
        </p:spPr>
        <p:txBody>
          <a:bodyPr>
            <a:noAutofit/>
          </a:bodyPr>
          <a:lstStyle/>
          <a:p>
            <a:r>
              <a:rPr lang="fr-FR" sz="40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Mais, comme le montrent les télescopes terrestres et spatiaux….</a:t>
            </a:r>
            <a:endParaRPr lang="fr-FR" sz="40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pic>
        <p:nvPicPr>
          <p:cNvPr id="4" name="Espace réservé du contenu 3"/>
          <p:cNvPicPr>
            <a:picLocks noGrp="1" noChangeAspect="1"/>
          </p:cNvPicPr>
          <p:nvPr>
            <p:ph idx="1"/>
          </p:nvPr>
        </p:nvPicPr>
        <p:blipFill>
          <a:blip r:embed="rId3"/>
          <a:stretch>
            <a:fillRect/>
          </a:stretch>
        </p:blipFill>
        <p:spPr>
          <a:xfrm>
            <a:off x="438411" y="1195303"/>
            <a:ext cx="5631883" cy="3834970"/>
          </a:xfrm>
          <a:prstGeom prst="rect">
            <a:avLst/>
          </a:prstGeom>
        </p:spPr>
      </p:pic>
      <p:pic>
        <p:nvPicPr>
          <p:cNvPr id="5" name="Image 4"/>
          <p:cNvPicPr>
            <a:picLocks noChangeAspect="1"/>
          </p:cNvPicPr>
          <p:nvPr/>
        </p:nvPicPr>
        <p:blipFill>
          <a:blip r:embed="rId4"/>
          <a:stretch>
            <a:fillRect/>
          </a:stretch>
        </p:blipFill>
        <p:spPr>
          <a:xfrm>
            <a:off x="6463429" y="1160361"/>
            <a:ext cx="5214451" cy="3857572"/>
          </a:xfrm>
          <a:prstGeom prst="rect">
            <a:avLst/>
          </a:prstGeom>
        </p:spPr>
      </p:pic>
      <p:sp>
        <p:nvSpPr>
          <p:cNvPr id="7" name="ZoneTexte 6"/>
          <p:cNvSpPr txBox="1"/>
          <p:nvPr/>
        </p:nvSpPr>
        <p:spPr>
          <a:xfrm>
            <a:off x="132566" y="5065215"/>
            <a:ext cx="11646039" cy="1815882"/>
          </a:xfrm>
          <a:prstGeom prst="rect">
            <a:avLst/>
          </a:prstGeom>
          <a:noFill/>
        </p:spPr>
        <p:txBody>
          <a:bodyPr wrap="square" rtlCol="0">
            <a:spAutoFit/>
          </a:bodyPr>
          <a:lstStyle/>
          <a:p>
            <a:pPr algn="just"/>
            <a:r>
              <a:rPr lang="fr-FR"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hlinkClick r:id="rId5" action="ppaction://hlinkfile"/>
              </a:rPr>
              <a:t>L’immense univers</a:t>
            </a:r>
            <a:r>
              <a:rPr lang="fr-FR"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est le siège de phénomènes cataclysmiques dont la puissance dévastatrice n’a d’égale que sa puissance créatrice. C’est un jeu de vie et de mort, sans merci, terrifiant qui se déroule à nos portes! Comment l’homme, si fragile, a t’il pu apparaître au sein d’un tel carnage cosmique…</a:t>
            </a:r>
            <a:endParaRPr lang="fr-FR"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2003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339163"/>
            <a:ext cx="8990277" cy="1449067"/>
          </a:xfrm>
        </p:spPr>
        <p:txBody>
          <a:bodyPr>
            <a:normAutofit fontScale="850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Histoire de l’univers telle qu’elle nous apparaît</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536475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06514" y="0"/>
            <a:ext cx="11002965" cy="999938"/>
          </a:xfrm>
        </p:spPr>
        <p:txBody>
          <a:bodyPr>
            <a:normAutofit/>
          </a:bodyPr>
          <a:lstStyle/>
          <a:p>
            <a:pPr algn="ctr"/>
            <a:r>
              <a:rPr lang="fr-FR" sz="4400" b="1" cap="none"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Le </a:t>
            </a:r>
            <a:r>
              <a:rPr lang="fr-FR" sz="4400" b="1" cap="none"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schéma cosmologique usuel </a:t>
            </a:r>
            <a:r>
              <a:rPr lang="fr-FR" sz="4400" b="1" cap="none"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a:t>
            </a:r>
            <a:endParaRPr lang="fr-FR" sz="4400" b="1" cap="none"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280438" y="1535239"/>
            <a:ext cx="11666397" cy="5107872"/>
          </a:xfrm>
        </p:spPr>
        <p:txBody>
          <a:bodyPr>
            <a:normAutofit fontScale="25000" lnSpcReduction="20000"/>
          </a:bodyPr>
          <a:lstStyle/>
          <a:p>
            <a:pPr algn="ctr"/>
            <a:r>
              <a:rPr lang="fr-FR" sz="144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 univers en expansion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r>
            <a:b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fr-FR" sz="4400" dirty="0" smtClean="0"/>
              <a:t> </a:t>
            </a:r>
          </a:p>
          <a:p>
            <a:pPr algn="just"/>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phénoménologie d’un univers (en fait des sections spatiales) en expansion résulte d’une description particulière du modèle cosmologique qui se manifeste par l’utilisation de la métrique de  RW.</a:t>
            </a:r>
          </a:p>
          <a:p>
            <a:pPr algn="just"/>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On suppose une dynamique de tout l’univers, dont l’orientation vers une expansion se manifeste en tout point.</a:t>
            </a:r>
          </a:p>
          <a:p>
            <a:pPr algn="just"/>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effet, dans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métrique associée, correspondant à un univers homogène et isotrope, nous sommes au centre (le centre est partout), aussi cette expansion de l’univers doit s’interpréter dans ce contexte</a:t>
            </a:r>
            <a:endPar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5800" b="1" dirty="0"/>
              <a:t> </a:t>
            </a:r>
            <a:br>
              <a:rPr lang="fr-FR" sz="5800" b="1" dirty="0"/>
            </a:br>
            <a:r>
              <a:rPr lang="fr-FR" sz="5800" dirty="0" smtClean="0"/>
              <a:t>. </a:t>
            </a:r>
            <a:endParaRPr lang="fr-FR" sz="5800" dirty="0"/>
          </a:p>
          <a:p>
            <a:endParaRPr lang="fr-FR" sz="4400" b="1" dirty="0"/>
          </a:p>
        </p:txBody>
      </p:sp>
    </p:spTree>
    <p:extLst>
      <p:ext uri="{BB962C8B-B14F-4D97-AF65-F5344CB8AC3E}">
        <p14:creationId xmlns:p14="http://schemas.microsoft.com/office/powerpoint/2010/main" val="145687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0927080" cy="888402"/>
          </a:xfrm>
        </p:spPr>
        <p:txBody>
          <a:bodyPr/>
          <a:lstStyle/>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 centre de l’univers à la gare de Perpignan?</a:t>
            </a:r>
            <a:endPar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pic>
        <p:nvPicPr>
          <p:cNvPr id="1026" name="Picture 2" descr="Fichier:Gare Perpign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6148" y="888402"/>
            <a:ext cx="4814783" cy="361108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89559" y="5561807"/>
            <a:ext cx="11628120" cy="1077218"/>
          </a:xfrm>
          <a:prstGeom prst="rect">
            <a:avLst/>
          </a:prstGeom>
          <a:noFill/>
        </p:spPr>
        <p:txBody>
          <a:bodyPr wrap="square" rtlCol="0">
            <a:spAutoFit/>
          </a:bodyPr>
          <a:lstStyle/>
          <a:p>
            <a:pPr algn="just"/>
            <a:r>
              <a:rPr lang="fr-FR" sz="3200" dirty="0" smtClean="0">
                <a:latin typeface="Times New Roman" panose="02020603050405020304" pitchFamily="18" charset="0"/>
                <a:cs typeface="Times New Roman" panose="02020603050405020304" pitchFamily="18" charset="0"/>
              </a:rPr>
              <a:t>Comme le centre de l’univers est partout, Salvador Dali n’avait finalement  pas tort d’affirmer qu’il était à la gare de Perpignan!</a:t>
            </a:r>
            <a:endParaRPr lang="fr-F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1750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8533" y="139567"/>
            <a:ext cx="9404723" cy="1400530"/>
          </a:xfrm>
        </p:spPr>
        <p:txBody>
          <a:bodyPr/>
          <a:lstStyle/>
          <a:p>
            <a:pPr algn="ctr"/>
            <a:r>
              <a:rPr lang="fr-FR" sz="4400" b="1" dirty="0">
                <a:ln w="9525">
                  <a:solidFill>
                    <a:schemeClr val="bg1"/>
                  </a:solidFill>
                  <a:prstDash val="solid"/>
                </a:ln>
                <a:effectLst>
                  <a:outerShdw blurRad="12700" dist="38100" dir="2700000" algn="tl" rotWithShape="0">
                    <a:schemeClr val="bg1">
                      <a:lumMod val="50000"/>
                    </a:schemeClr>
                  </a:outerShdw>
                </a:effectLst>
              </a:rPr>
              <a:t>L’Univers et l’homme </a:t>
            </a:r>
          </a:p>
        </p:txBody>
      </p:sp>
      <p:sp>
        <p:nvSpPr>
          <p:cNvPr id="3" name="Espace réservé du contenu 2"/>
          <p:cNvSpPr>
            <a:spLocks noGrp="1"/>
          </p:cNvSpPr>
          <p:nvPr>
            <p:ph idx="1"/>
          </p:nvPr>
        </p:nvSpPr>
        <p:spPr>
          <a:xfrm>
            <a:off x="208594" y="1223350"/>
            <a:ext cx="11812044" cy="5436530"/>
          </a:xfrm>
        </p:spPr>
        <p:txBody>
          <a:bodyPr>
            <a:noAutofit/>
          </a:bodyPr>
          <a:lstStyle/>
          <a:p>
            <a:pPr algn="just"/>
            <a:r>
              <a:rPr lang="fr-FR" sz="3200" dirty="0" smtClean="0">
                <a:latin typeface="Times New Roman" panose="02020603050405020304" pitchFamily="18" charset="0"/>
                <a:cs typeface="Times New Roman" panose="02020603050405020304" pitchFamily="18" charset="0"/>
              </a:rPr>
              <a:t>L’homme, en tant que partie intégrante de l’univers, ne peut pas prétendre à une description objective de sa relation avec lui car :</a:t>
            </a:r>
          </a:p>
          <a:p>
            <a:pPr algn="just"/>
            <a:r>
              <a:rPr lang="fr-FR" sz="3200" dirty="0" smtClean="0">
                <a:latin typeface="Times New Roman" panose="02020603050405020304" pitchFamily="18" charset="0"/>
                <a:cs typeface="Times New Roman" panose="02020603050405020304" pitchFamily="18" charset="0"/>
              </a:rPr>
              <a:t>- On ne peut pas être objectif quand on est juge et partie. </a:t>
            </a:r>
          </a:p>
          <a:p>
            <a:pPr algn="just"/>
            <a:r>
              <a:rPr lang="fr-FR" sz="3200" dirty="0" smtClean="0">
                <a:latin typeface="Times New Roman" panose="02020603050405020304" pitchFamily="18" charset="0"/>
                <a:cs typeface="Times New Roman" panose="02020603050405020304" pitchFamily="18" charset="0"/>
              </a:rPr>
              <a:t>- Notre perception de l’univers est de notre point de vue, situé à l’intérieur, ce qui en complique la connaissance: Ainsi la forme de notre galaxie est moins établie que celles des autres galaxies.</a:t>
            </a:r>
          </a:p>
          <a:p>
            <a:pPr algn="just"/>
            <a:r>
              <a:rPr lang="fr-FR" sz="3200" dirty="0" smtClean="0">
                <a:latin typeface="Times New Roman" panose="02020603050405020304" pitchFamily="18" charset="0"/>
                <a:cs typeface="Times New Roman" panose="02020603050405020304" pitchFamily="18" charset="0"/>
              </a:rPr>
              <a:t>Comme conséquence, on privilégiera les théories de l’univers qui prennent en compte cette position intérieure, comme la relativité générale, garantissant une meilleure objectivité physique puisque, d’évidence, leurs vérifications expérimentales se font de l’intérieur. </a:t>
            </a:r>
          </a:p>
        </p:txBody>
      </p:sp>
    </p:spTree>
    <p:extLst>
      <p:ext uri="{BB962C8B-B14F-4D97-AF65-F5344CB8AC3E}">
        <p14:creationId xmlns:p14="http://schemas.microsoft.com/office/powerpoint/2010/main" val="255245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6232" y="0"/>
            <a:ext cx="9631680" cy="1340789"/>
          </a:xfrm>
        </p:spPr>
        <p:txBody>
          <a:bodyPr/>
          <a:lstStyle/>
          <a:p>
            <a:pPr algn="ctr"/>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Univers en expansion et le problème de flèche </a:t>
            </a: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du temps</a:t>
            </a:r>
            <a:r>
              <a:rPr lang="fr-FR"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
            </a:r>
            <a:br>
              <a:rPr lang="fr-FR"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br>
            <a:endParaRPr lang="fr-FR" dirty="0"/>
          </a:p>
        </p:txBody>
      </p:sp>
      <p:sp>
        <p:nvSpPr>
          <p:cNvPr id="3" name="Espace réservé du contenu 2"/>
          <p:cNvSpPr>
            <a:spLocks noGrp="1"/>
          </p:cNvSpPr>
          <p:nvPr>
            <p:ph idx="1"/>
          </p:nvPr>
        </p:nvSpPr>
        <p:spPr>
          <a:xfrm>
            <a:off x="0" y="1797988"/>
            <a:ext cx="11847443" cy="4741959"/>
          </a:xfrm>
          <a:effectLst/>
        </p:spPr>
        <p:txBody>
          <a:bodyPr>
            <a:normAutofit lnSpcReduction="10000"/>
          </a:bodyPr>
          <a:lstStyle/>
          <a:p>
            <a:pPr algn="just"/>
            <a:r>
              <a:rPr lang="fr-FR" sz="3200" dirty="0">
                <a:ln w="0"/>
                <a:effectLst>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Qui dit histoire, dit orientation du temps (qui ordonne les </a:t>
            </a:r>
            <a:r>
              <a:rPr lang="fr-FR" sz="3200" dirty="0" smtClean="0">
                <a:ln w="0"/>
                <a:effectLst>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différents états de l’univers considéré comme un système qui évolue). La </a:t>
            </a:r>
            <a:r>
              <a:rPr lang="fr-FR" sz="3200" dirty="0">
                <a:ln w="0"/>
                <a:effectLst>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nature du temps et son </a:t>
            </a:r>
            <a:r>
              <a:rPr lang="fr-FR" sz="3200" dirty="0" smtClean="0">
                <a:ln w="0"/>
                <a:effectLst>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orientation relative à l’univers suppose qu’au temps présent, même s’il est prédictible, le futur n’existe pas encore, comme en mécanique newtonienne. </a:t>
            </a:r>
          </a:p>
          <a:p>
            <a:pPr algn="just"/>
            <a:r>
              <a:rPr lang="fr-FR" sz="3200" dirty="0" smtClean="0">
                <a:ln w="0"/>
                <a:effectLst>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C’est </a:t>
            </a:r>
            <a:r>
              <a:rPr lang="fr-FR" sz="3200" dirty="0">
                <a:ln w="0"/>
                <a:effectLst>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un des problèmes conceptuels qui a fait couler le plus d’encre</a:t>
            </a:r>
            <a:r>
              <a:rPr lang="fr-FR" sz="3200" dirty="0" smtClean="0">
                <a:ln w="0"/>
                <a:effectLst>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fr-FR" sz="3200" dirty="0" smtClean="0">
                <a:ln w="0"/>
                <a:effectLst>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S’agissant de dynamique de l’univers, la cause ne peut être que globale. Pour </a:t>
            </a:r>
            <a:r>
              <a:rPr lang="fr-FR" sz="3200" dirty="0">
                <a:ln w="0"/>
                <a:effectLst>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la cosmologie on invoque, entre </a:t>
            </a:r>
            <a:r>
              <a:rPr lang="fr-FR" sz="3200" dirty="0" smtClean="0">
                <a:ln w="0"/>
                <a:effectLst>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autres, </a:t>
            </a:r>
            <a:r>
              <a:rPr lang="fr-FR" sz="3200" dirty="0">
                <a:ln w="0"/>
                <a:effectLst>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la thermodynamique </a:t>
            </a:r>
            <a:r>
              <a:rPr lang="fr-FR" sz="3200" dirty="0" smtClean="0">
                <a:ln w="0"/>
                <a:effectLst>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(2</a:t>
            </a:r>
            <a:r>
              <a:rPr lang="fr-FR" sz="3200" baseline="30000" dirty="0" smtClean="0">
                <a:ln w="0"/>
                <a:effectLst>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ième</a:t>
            </a:r>
            <a:r>
              <a:rPr lang="fr-FR" sz="3200" dirty="0" smtClean="0">
                <a:ln w="0"/>
                <a:effectLst>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 loi) pour </a:t>
            </a:r>
            <a:r>
              <a:rPr lang="fr-FR" sz="3200" dirty="0">
                <a:ln w="0"/>
                <a:effectLst>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justifier  cette orientation (variation de l’entropie). </a:t>
            </a:r>
            <a:endParaRPr lang="fr-FR" sz="3200" dirty="0" smtClean="0">
              <a:ln w="0"/>
              <a:effectLst>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endParaRPr lang="fr-FR" sz="3200" dirty="0">
              <a:ln w="0"/>
              <a:effectLst>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endParaRPr>
          </a:p>
          <a:p>
            <a:endParaRPr lang="fr-FR"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16424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37045" y="197040"/>
            <a:ext cx="4528099" cy="769441"/>
          </a:xfrm>
          <a:prstGeom prst="rect">
            <a:avLst/>
          </a:prstGeom>
        </p:spPr>
        <p:txBody>
          <a:bodyPr wrap="none">
            <a:spAutoFit/>
          </a:bodyPr>
          <a:lstStyle/>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Echelle des Temps </a:t>
            </a:r>
            <a:endParaRPr lang="fr-FR" sz="4400" b="1" dirty="0">
              <a:ln w="9525">
                <a:solidFill>
                  <a:schemeClr val="bg1"/>
                </a:solidFill>
                <a:prstDash val="solid"/>
              </a:ln>
              <a:effectLst>
                <a:outerShdw blurRad="12700" dist="38100" dir="2700000" algn="tl" rotWithShape="0">
                  <a:schemeClr val="bg1">
                    <a:lumMod val="50000"/>
                  </a:schemeClr>
                </a:outerShdw>
              </a:effectLst>
            </a:endParaRPr>
          </a:p>
        </p:txBody>
      </p:sp>
      <p:sp>
        <p:nvSpPr>
          <p:cNvPr id="4" name="ZoneTexte 3"/>
          <p:cNvSpPr txBox="1"/>
          <p:nvPr/>
        </p:nvSpPr>
        <p:spPr>
          <a:xfrm>
            <a:off x="729575" y="1857983"/>
            <a:ext cx="10856174" cy="4524315"/>
          </a:xfrm>
          <a:prstGeom prst="rect">
            <a:avLst/>
          </a:prstGeom>
          <a:noFill/>
        </p:spPr>
        <p:txBody>
          <a:bodyPr wrap="square" rtlCol="0">
            <a:sp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modèle standard attribue 13,7 milliards d’année à notre univers. Représentons cela sur un an :</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a:t>
            </a:r>
            <a:r>
              <a:rPr lang="fr-FR" sz="3200" baseline="30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er</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janvier, 0H : Big-Bang</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a:t>
            </a:r>
            <a:r>
              <a:rPr lang="fr-FR" sz="3200" baseline="30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er</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septembre: le Système Solaire se forme</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29 décembre: extinction des dinosaures</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31 décembre 23H 59’ 30’’: l’homme sort des cavernes: début de l’histoire de l’humanité.</a:t>
            </a: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Dans l’histoire de l’univers nous sommes des nouveaux nés.</a:t>
            </a:r>
          </a:p>
        </p:txBody>
      </p:sp>
    </p:spTree>
    <p:extLst>
      <p:ext uri="{BB962C8B-B14F-4D97-AF65-F5344CB8AC3E}">
        <p14:creationId xmlns:p14="http://schemas.microsoft.com/office/powerpoint/2010/main" val="144172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2067450" y="1"/>
            <a:ext cx="7853630" cy="1209305"/>
          </a:xfrm>
        </p:spPr>
        <p:txBody>
          <a:bodyPr>
            <a:spAutoFit/>
          </a:bodyPr>
          <a:lstStyle/>
          <a:p>
            <a:pPr lvl="0"/>
            <a:r>
              <a:rPr lang="en-US" sz="3629" b="1">
                <a:solidFill>
                  <a:srgbClr val="FFFFFF"/>
                </a:solidFill>
                <a:effectLst>
                  <a:outerShdw dist="22860" dir="5400000">
                    <a:srgbClr val="000000"/>
                  </a:outerShdw>
                </a:effectLst>
                <a:latin typeface="Calibri" pitchFamily="34"/>
                <a:cs typeface="Times New Roman" pitchFamily="18"/>
              </a:rPr>
              <a:t>Le modèle cosmologique standard: L'univers a une histoire!</a:t>
            </a:r>
          </a:p>
        </p:txBody>
      </p:sp>
      <p:sp>
        <p:nvSpPr>
          <p:cNvPr id="3" name="Sous-titre 2"/>
          <p:cNvSpPr txBox="1">
            <a:spLocks noGrp="1"/>
          </p:cNvSpPr>
          <p:nvPr>
            <p:ph type="subTitle" idx="4294967295"/>
          </p:nvPr>
        </p:nvSpPr>
        <p:spPr>
          <a:xfrm>
            <a:off x="303148" y="1556511"/>
            <a:ext cx="11382233" cy="4780796"/>
          </a:xfrm>
        </p:spPr>
        <p:txBody>
          <a:bodyPr wrap="square" anchor="ctr">
            <a:spAutoFit/>
          </a:bodyPr>
          <a:lstStyle/>
          <a:p>
            <a:pPr lvl="0" algn="just"/>
            <a:r>
              <a:rPr lang="fr-FR" sz="3200" dirty="0">
                <a:latin typeface="Times New Roman" pitchFamily="18"/>
              </a:rPr>
              <a:t>Il y a des scientifiques qui nient cette expansion, en montrant qu'on peut écrire (correctement) la métrique dans d'autres coordonnées où cette expansion de l'espace n'existe pas.</a:t>
            </a:r>
          </a:p>
          <a:p>
            <a:pPr lvl="0" algn="just"/>
            <a:r>
              <a:rPr lang="fr-FR" sz="3200" dirty="0">
                <a:latin typeface="Times New Roman" pitchFamily="18"/>
              </a:rPr>
              <a:t>Prenons l’exemple simple d’un univers de Friedmann-Lemaître critique où les « sections spatiales » (à t = </a:t>
            </a:r>
            <a:r>
              <a:rPr lang="fr-FR" sz="3200" dirty="0" err="1">
                <a:latin typeface="Times New Roman" pitchFamily="18"/>
              </a:rPr>
              <a:t>t</a:t>
            </a:r>
            <a:r>
              <a:rPr lang="fr-FR" sz="3200" baseline="-25000" dirty="0" err="1">
                <a:latin typeface="Times New Roman" pitchFamily="18"/>
              </a:rPr>
              <a:t>k</a:t>
            </a:r>
            <a:r>
              <a:rPr lang="fr-FR" sz="3200" dirty="0">
                <a:latin typeface="Times New Roman" pitchFamily="18"/>
              </a:rPr>
              <a:t> = </a:t>
            </a:r>
            <a:r>
              <a:rPr lang="fr-FR" sz="3200" dirty="0" err="1">
                <a:latin typeface="Times New Roman" pitchFamily="18"/>
              </a:rPr>
              <a:t>cste</a:t>
            </a:r>
            <a:r>
              <a:rPr lang="fr-FR" sz="3200" dirty="0">
                <a:latin typeface="Times New Roman" pitchFamily="18"/>
              </a:rPr>
              <a:t>) sont euclidiennes, pour illustrer cela.</a:t>
            </a:r>
          </a:p>
          <a:p>
            <a:pPr lvl="0" algn="just"/>
            <a:r>
              <a:rPr lang="fr-FR" sz="3200" dirty="0">
                <a:latin typeface="Times New Roman" pitchFamily="18"/>
              </a:rPr>
              <a:t>Bien entendu, on pourrait montrer que cela se généralise aux cas non critiques mais la démonstration dans le cas critique, le plus simple, illustre bien le problème.</a:t>
            </a:r>
          </a:p>
        </p:txBody>
      </p:sp>
    </p:spTree>
    <p:extLst>
      <p:ext uri="{BB962C8B-B14F-4D97-AF65-F5344CB8AC3E}">
        <p14:creationId xmlns:p14="http://schemas.microsoft.com/office/powerpoint/2010/main" val="2832618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109182" y="1"/>
            <a:ext cx="11805314" cy="650819"/>
          </a:xfrm>
        </p:spPr>
        <p:txBody>
          <a:bodyPr wrap="square">
            <a:spAutoFit/>
          </a:bodyPr>
          <a:lstStyle/>
          <a:p>
            <a:pPr lvl="0"/>
            <a:r>
              <a:rPr lang="en-US" sz="3629" b="1" dirty="0">
                <a:solidFill>
                  <a:srgbClr val="FFFFFF"/>
                </a:solidFill>
                <a:effectLst>
                  <a:outerShdw dist="22860" dir="5400000">
                    <a:srgbClr val="000000"/>
                  </a:outerShdw>
                </a:effectLst>
                <a:latin typeface="Calibri" pitchFamily="34"/>
                <a:cs typeface="Times New Roman" pitchFamily="18"/>
              </a:rPr>
              <a:t>Le </a:t>
            </a:r>
            <a:r>
              <a:rPr lang="en-US" sz="3629" b="1" dirty="0" err="1">
                <a:solidFill>
                  <a:srgbClr val="FFFFFF"/>
                </a:solidFill>
                <a:effectLst>
                  <a:outerShdw dist="22860" dir="5400000">
                    <a:srgbClr val="000000"/>
                  </a:outerShdw>
                </a:effectLst>
                <a:latin typeface="Calibri" pitchFamily="34"/>
                <a:cs typeface="Times New Roman" pitchFamily="18"/>
              </a:rPr>
              <a:t>modèle</a:t>
            </a:r>
            <a:r>
              <a:rPr lang="en-US" sz="3629" b="1" dirty="0">
                <a:solidFill>
                  <a:srgbClr val="FFFFFF"/>
                </a:solidFill>
                <a:effectLst>
                  <a:outerShdw dist="22860" dir="5400000">
                    <a:srgbClr val="000000"/>
                  </a:outerShdw>
                </a:effectLst>
                <a:latin typeface="Calibri" pitchFamily="34"/>
                <a:cs typeface="Times New Roman" pitchFamily="18"/>
              </a:rPr>
              <a:t> </a:t>
            </a:r>
            <a:r>
              <a:rPr lang="en-US" sz="3629" b="1" dirty="0" err="1">
                <a:solidFill>
                  <a:srgbClr val="FFFFFF"/>
                </a:solidFill>
                <a:effectLst>
                  <a:outerShdw dist="22860" dir="5400000">
                    <a:srgbClr val="000000"/>
                  </a:outerShdw>
                </a:effectLst>
                <a:latin typeface="Calibri" pitchFamily="34"/>
                <a:cs typeface="Times New Roman" pitchFamily="18"/>
              </a:rPr>
              <a:t>cosmologique</a:t>
            </a:r>
            <a:r>
              <a:rPr lang="en-US" sz="3629" b="1" dirty="0">
                <a:solidFill>
                  <a:srgbClr val="FFFFFF"/>
                </a:solidFill>
                <a:effectLst>
                  <a:outerShdw dist="22860" dir="5400000">
                    <a:srgbClr val="000000"/>
                  </a:outerShdw>
                </a:effectLst>
                <a:latin typeface="Calibri" pitchFamily="34"/>
                <a:cs typeface="Times New Roman" pitchFamily="18"/>
              </a:rPr>
              <a:t> standard: </a:t>
            </a:r>
            <a:r>
              <a:rPr lang="en-US" sz="3629" b="1" dirty="0" err="1">
                <a:solidFill>
                  <a:srgbClr val="FFFFFF"/>
                </a:solidFill>
                <a:effectLst>
                  <a:outerShdw dist="22860" dir="5400000">
                    <a:srgbClr val="000000"/>
                  </a:outerShdw>
                </a:effectLst>
                <a:latin typeface="Calibri" pitchFamily="34"/>
                <a:cs typeface="Times New Roman" pitchFamily="18"/>
              </a:rPr>
              <a:t>L'univers</a:t>
            </a:r>
            <a:r>
              <a:rPr lang="en-US" sz="3629" b="1" dirty="0">
                <a:solidFill>
                  <a:srgbClr val="FFFFFF"/>
                </a:solidFill>
                <a:effectLst>
                  <a:outerShdw dist="22860" dir="5400000">
                    <a:srgbClr val="000000"/>
                  </a:outerShdw>
                </a:effectLst>
                <a:latin typeface="Calibri" pitchFamily="34"/>
                <a:cs typeface="Times New Roman" pitchFamily="18"/>
              </a:rPr>
              <a:t> a </a:t>
            </a:r>
            <a:r>
              <a:rPr lang="en-US" sz="3629" b="1" dirty="0" err="1">
                <a:solidFill>
                  <a:srgbClr val="FFFFFF"/>
                </a:solidFill>
                <a:effectLst>
                  <a:outerShdw dist="22860" dir="5400000">
                    <a:srgbClr val="000000"/>
                  </a:outerShdw>
                </a:effectLst>
                <a:latin typeface="Calibri" pitchFamily="34"/>
                <a:cs typeface="Times New Roman" pitchFamily="18"/>
              </a:rPr>
              <a:t>une</a:t>
            </a:r>
            <a:r>
              <a:rPr lang="en-US" sz="3629" b="1" dirty="0">
                <a:solidFill>
                  <a:srgbClr val="FFFFFF"/>
                </a:solidFill>
                <a:effectLst>
                  <a:outerShdw dist="22860" dir="5400000">
                    <a:srgbClr val="000000"/>
                  </a:outerShdw>
                </a:effectLst>
                <a:latin typeface="Calibri" pitchFamily="34"/>
                <a:cs typeface="Times New Roman" pitchFamily="18"/>
              </a:rPr>
              <a:t> histoire!</a:t>
            </a:r>
          </a:p>
        </p:txBody>
      </p:sp>
      <p:sp>
        <p:nvSpPr>
          <p:cNvPr id="3" name="Sous-titre 2"/>
          <p:cNvSpPr txBox="1">
            <a:spLocks noGrp="1"/>
          </p:cNvSpPr>
          <p:nvPr>
            <p:ph type="subTitle" idx="4294967295"/>
          </p:nvPr>
        </p:nvSpPr>
        <p:spPr>
          <a:xfrm>
            <a:off x="236561" y="687080"/>
            <a:ext cx="11955439" cy="6170920"/>
          </a:xfrm>
        </p:spPr>
        <p:txBody>
          <a:bodyPr wrap="square" anchor="ctr">
            <a:spAutoFit/>
          </a:bodyPr>
          <a:lstStyle/>
          <a:p>
            <a:pPr lvl="0" algn="just"/>
            <a:r>
              <a:rPr lang="fr-FR" sz="3200" dirty="0">
                <a:latin typeface="Times New Roman" pitchFamily="18"/>
              </a:rPr>
              <a:t>La forme de Robertson-Walker (univers critique) s’écrit: </a:t>
            </a:r>
          </a:p>
          <a:p>
            <a:pPr lvl="0" algn="just"/>
            <a:r>
              <a:rPr lang="fr-FR" sz="3200" dirty="0" err="1">
                <a:latin typeface="Times New Roman" pitchFamily="18"/>
              </a:rPr>
              <a:t>ds</a:t>
            </a:r>
            <a:r>
              <a:rPr lang="fr-FR" sz="3200" dirty="0">
                <a:latin typeface="Times New Roman" pitchFamily="18"/>
              </a:rPr>
              <a:t>²= -dt² + </a:t>
            </a:r>
            <a:r>
              <a:rPr lang="fr-FR" sz="3200" dirty="0">
                <a:solidFill>
                  <a:srgbClr val="FFFF00"/>
                </a:solidFill>
                <a:latin typeface="Times New Roman" pitchFamily="18"/>
              </a:rPr>
              <a:t>a²(t)[dr²+ r²(d</a:t>
            </a:r>
            <a:r>
              <a:rPr lang="el-GR" sz="3200" dirty="0">
                <a:solidFill>
                  <a:srgbClr val="FFFF00"/>
                </a:solidFill>
                <a:latin typeface="Times New Roman" pitchFamily="18"/>
              </a:rPr>
              <a:t>θ</a:t>
            </a:r>
            <a:r>
              <a:rPr lang="fr-FR" sz="3200" dirty="0">
                <a:solidFill>
                  <a:srgbClr val="FFFF00"/>
                </a:solidFill>
                <a:latin typeface="Times New Roman" pitchFamily="18"/>
              </a:rPr>
              <a:t>² + sin²</a:t>
            </a:r>
            <a:r>
              <a:rPr lang="el-GR" sz="3200" dirty="0">
                <a:solidFill>
                  <a:srgbClr val="FFFF00"/>
                </a:solidFill>
                <a:latin typeface="Times New Roman" pitchFamily="18"/>
              </a:rPr>
              <a:t>θ</a:t>
            </a:r>
            <a:r>
              <a:rPr lang="fr-FR" sz="3200" dirty="0">
                <a:solidFill>
                  <a:srgbClr val="FFFF00"/>
                </a:solidFill>
                <a:latin typeface="Times New Roman" pitchFamily="18"/>
              </a:rPr>
              <a:t>d</a:t>
            </a:r>
            <a:r>
              <a:rPr lang="el-GR" sz="3200" dirty="0">
                <a:solidFill>
                  <a:srgbClr val="FFFF00"/>
                </a:solidFill>
                <a:latin typeface="Times New Roman" pitchFamily="18"/>
              </a:rPr>
              <a:t>φ</a:t>
            </a:r>
            <a:r>
              <a:rPr lang="fr-FR" sz="3200" baseline="30000" dirty="0">
                <a:solidFill>
                  <a:srgbClr val="FFFF00"/>
                </a:solidFill>
                <a:latin typeface="Times New Roman" pitchFamily="18"/>
              </a:rPr>
              <a:t>2</a:t>
            </a:r>
            <a:r>
              <a:rPr lang="fr-FR" sz="3200" dirty="0">
                <a:solidFill>
                  <a:srgbClr val="FFFF00"/>
                </a:solidFill>
                <a:latin typeface="Times New Roman" pitchFamily="18"/>
              </a:rPr>
              <a:t>)]</a:t>
            </a:r>
            <a:r>
              <a:rPr lang="fr-FR" sz="3200" dirty="0">
                <a:latin typeface="Times New Roman" pitchFamily="18"/>
              </a:rPr>
              <a:t>, </a:t>
            </a:r>
          </a:p>
          <a:p>
            <a:pPr lvl="0" algn="just"/>
            <a:r>
              <a:rPr lang="fr-FR" sz="3200" dirty="0">
                <a:latin typeface="Times New Roman" pitchFamily="18"/>
              </a:rPr>
              <a:t>Pour t = </a:t>
            </a:r>
            <a:r>
              <a:rPr lang="fr-FR" sz="3200" dirty="0" err="1">
                <a:latin typeface="Times New Roman" pitchFamily="18"/>
              </a:rPr>
              <a:t>t</a:t>
            </a:r>
            <a:r>
              <a:rPr lang="fr-FR" sz="3200" baseline="-25000" dirty="0" err="1">
                <a:latin typeface="Times New Roman" pitchFamily="18"/>
              </a:rPr>
              <a:t>k</a:t>
            </a:r>
            <a:r>
              <a:rPr lang="fr-FR" sz="3200" dirty="0">
                <a:latin typeface="Times New Roman" pitchFamily="18"/>
              </a:rPr>
              <a:t>, la métrique qui se réduit à: </a:t>
            </a:r>
          </a:p>
          <a:p>
            <a:pPr lvl="0" algn="just"/>
            <a:r>
              <a:rPr lang="fr-FR" sz="3200" dirty="0" err="1" smtClean="0">
                <a:solidFill>
                  <a:srgbClr val="FFFF00"/>
                </a:solidFill>
                <a:latin typeface="Times New Roman" pitchFamily="18"/>
              </a:rPr>
              <a:t>ds</a:t>
            </a:r>
            <a:r>
              <a:rPr lang="fr-FR" sz="3200" dirty="0" smtClean="0">
                <a:solidFill>
                  <a:srgbClr val="FFFF00"/>
                </a:solidFill>
                <a:latin typeface="Times New Roman" pitchFamily="18"/>
              </a:rPr>
              <a:t>² = a²(t</a:t>
            </a:r>
            <a:r>
              <a:rPr lang="fr-FR" sz="3200" baseline="-25000" dirty="0" smtClean="0">
                <a:solidFill>
                  <a:srgbClr val="FFFF00"/>
                </a:solidFill>
                <a:latin typeface="Times New Roman" pitchFamily="18"/>
              </a:rPr>
              <a:t>k</a:t>
            </a:r>
            <a:r>
              <a:rPr lang="fr-FR" sz="3200" dirty="0">
                <a:solidFill>
                  <a:srgbClr val="FFFF00"/>
                </a:solidFill>
                <a:latin typeface="Times New Roman" pitchFamily="18"/>
              </a:rPr>
              <a:t>)[dr²+ r²(d</a:t>
            </a:r>
            <a:r>
              <a:rPr lang="el-GR" sz="3200" dirty="0">
                <a:solidFill>
                  <a:srgbClr val="FFFF00"/>
                </a:solidFill>
                <a:latin typeface="Times New Roman" pitchFamily="18"/>
              </a:rPr>
              <a:t>θ</a:t>
            </a:r>
            <a:r>
              <a:rPr lang="fr-FR" sz="3200" dirty="0">
                <a:solidFill>
                  <a:srgbClr val="FFFF00"/>
                </a:solidFill>
                <a:latin typeface="Times New Roman" pitchFamily="18"/>
              </a:rPr>
              <a:t>² + sin²</a:t>
            </a:r>
            <a:r>
              <a:rPr lang="el-GR" sz="3200" dirty="0">
                <a:solidFill>
                  <a:srgbClr val="FFFF00"/>
                </a:solidFill>
                <a:latin typeface="Times New Roman" pitchFamily="18"/>
              </a:rPr>
              <a:t>θ</a:t>
            </a:r>
            <a:r>
              <a:rPr lang="fr-FR" sz="3200" dirty="0">
                <a:solidFill>
                  <a:srgbClr val="FFFF00"/>
                </a:solidFill>
                <a:latin typeface="Times New Roman" pitchFamily="18"/>
              </a:rPr>
              <a:t>d</a:t>
            </a:r>
            <a:r>
              <a:rPr lang="el-GR" sz="3200" dirty="0">
                <a:solidFill>
                  <a:srgbClr val="FFFF00"/>
                </a:solidFill>
                <a:latin typeface="Times New Roman" pitchFamily="18"/>
              </a:rPr>
              <a:t>φ</a:t>
            </a:r>
            <a:r>
              <a:rPr lang="fr-FR" sz="3200" baseline="30000" dirty="0">
                <a:solidFill>
                  <a:srgbClr val="FFFF00"/>
                </a:solidFill>
                <a:latin typeface="Times New Roman" pitchFamily="18"/>
              </a:rPr>
              <a:t>2</a:t>
            </a:r>
            <a:r>
              <a:rPr lang="fr-FR" sz="3200" dirty="0">
                <a:solidFill>
                  <a:srgbClr val="FFFF00"/>
                </a:solidFill>
                <a:latin typeface="Times New Roman" pitchFamily="18"/>
              </a:rPr>
              <a:t>)]</a:t>
            </a:r>
            <a:r>
              <a:rPr lang="fr-FR" sz="3200" dirty="0">
                <a:solidFill>
                  <a:srgbClr val="FFC000"/>
                </a:solidFill>
                <a:latin typeface="Times New Roman" pitchFamily="18"/>
              </a:rPr>
              <a:t> </a:t>
            </a:r>
          </a:p>
          <a:p>
            <a:pPr lvl="0" algn="just"/>
            <a:r>
              <a:rPr lang="fr-FR" sz="3200" dirty="0">
                <a:latin typeface="Times New Roman" pitchFamily="18"/>
              </a:rPr>
              <a:t>dépend de </a:t>
            </a:r>
            <a:r>
              <a:rPr lang="fr-FR" sz="3200" dirty="0" err="1">
                <a:latin typeface="Times New Roman" pitchFamily="18"/>
              </a:rPr>
              <a:t>t</a:t>
            </a:r>
            <a:r>
              <a:rPr lang="fr-FR" sz="3200" baseline="-25000" dirty="0" err="1">
                <a:latin typeface="Times New Roman" pitchFamily="18"/>
              </a:rPr>
              <a:t>k</a:t>
            </a:r>
            <a:r>
              <a:rPr lang="fr-FR" sz="3200" dirty="0">
                <a:latin typeface="Times New Roman" pitchFamily="18"/>
              </a:rPr>
              <a:t>, (expansion quand </a:t>
            </a:r>
            <a:r>
              <a:rPr lang="fr-FR" sz="3200" dirty="0" err="1">
                <a:latin typeface="Times New Roman" pitchFamily="18"/>
              </a:rPr>
              <a:t>t</a:t>
            </a:r>
            <a:r>
              <a:rPr lang="fr-FR" sz="3200" baseline="-25000" dirty="0" err="1">
                <a:latin typeface="Times New Roman" pitchFamily="18"/>
              </a:rPr>
              <a:t>k</a:t>
            </a:r>
            <a:r>
              <a:rPr lang="fr-FR" sz="3200" dirty="0">
                <a:latin typeface="Times New Roman" pitchFamily="18"/>
              </a:rPr>
              <a:t> croît).</a:t>
            </a:r>
          </a:p>
          <a:p>
            <a:pPr lvl="0" algn="just"/>
            <a:r>
              <a:rPr lang="fr-FR" sz="3200" dirty="0">
                <a:latin typeface="Times New Roman" pitchFamily="18"/>
              </a:rPr>
              <a:t>Posons </a:t>
            </a:r>
            <a:r>
              <a:rPr lang="fr-FR" sz="3200" i="1" dirty="0">
                <a:latin typeface="Times New Roman" pitchFamily="18"/>
                <a:cs typeface="Times New Roman" pitchFamily="18"/>
              </a:rPr>
              <a:t>R = a(t).r, </a:t>
            </a:r>
            <a:r>
              <a:rPr lang="fr-FR" sz="3200" dirty="0">
                <a:latin typeface="Times New Roman" pitchFamily="18"/>
                <a:cs typeface="Times New Roman" pitchFamily="18"/>
              </a:rPr>
              <a:t>(changement de coordonnée radiale), alors</a:t>
            </a:r>
            <a:endParaRPr lang="fr-FR" sz="3200" dirty="0">
              <a:latin typeface="Times New Roman" pitchFamily="18"/>
            </a:endParaRPr>
          </a:p>
          <a:p>
            <a:pPr lvl="0" algn="just"/>
            <a:r>
              <a:rPr lang="fr-FR" sz="3200" dirty="0">
                <a:latin typeface="Times New Roman" pitchFamily="18"/>
              </a:rPr>
              <a:t> </a:t>
            </a:r>
            <a:r>
              <a:rPr lang="fr-FR" sz="3200" dirty="0" err="1">
                <a:latin typeface="Times New Roman" pitchFamily="18"/>
              </a:rPr>
              <a:t>ds</a:t>
            </a:r>
            <a:r>
              <a:rPr lang="fr-FR" sz="3200" dirty="0">
                <a:latin typeface="Times New Roman" pitchFamily="18"/>
              </a:rPr>
              <a:t>² =-dt²(1- 4R²/9t²)– </a:t>
            </a:r>
            <a:r>
              <a:rPr lang="fr-FR" sz="3200" dirty="0">
                <a:solidFill>
                  <a:srgbClr val="FFC000"/>
                </a:solidFill>
                <a:latin typeface="Times New Roman" pitchFamily="18"/>
              </a:rPr>
              <a:t>dt.dR(4R/3t) </a:t>
            </a:r>
            <a:r>
              <a:rPr lang="fr-FR" sz="3200" dirty="0">
                <a:latin typeface="Times New Roman" pitchFamily="18"/>
              </a:rPr>
              <a:t>+ </a:t>
            </a:r>
            <a:r>
              <a:rPr lang="fr-FR" sz="3200" dirty="0">
                <a:solidFill>
                  <a:srgbClr val="FFFF00"/>
                </a:solidFill>
                <a:latin typeface="Times New Roman" pitchFamily="18"/>
              </a:rPr>
              <a:t>dR² +R²(d</a:t>
            </a:r>
            <a:r>
              <a:rPr lang="el-GR" sz="3200" dirty="0">
                <a:solidFill>
                  <a:srgbClr val="FFFF00"/>
                </a:solidFill>
                <a:latin typeface="Times New Roman" pitchFamily="18"/>
              </a:rPr>
              <a:t>θ</a:t>
            </a:r>
            <a:r>
              <a:rPr lang="fr-FR" sz="3200" dirty="0">
                <a:solidFill>
                  <a:srgbClr val="FFFF00"/>
                </a:solidFill>
                <a:latin typeface="Times New Roman" pitchFamily="18"/>
              </a:rPr>
              <a:t>² + sin²</a:t>
            </a:r>
            <a:r>
              <a:rPr lang="el-GR" sz="3200" dirty="0">
                <a:solidFill>
                  <a:srgbClr val="FFFF00"/>
                </a:solidFill>
                <a:latin typeface="Times New Roman" pitchFamily="18"/>
              </a:rPr>
              <a:t>θ</a:t>
            </a:r>
            <a:r>
              <a:rPr lang="fr-FR" sz="3200" dirty="0">
                <a:solidFill>
                  <a:srgbClr val="FFFF00"/>
                </a:solidFill>
                <a:latin typeface="Times New Roman" pitchFamily="18"/>
              </a:rPr>
              <a:t>d</a:t>
            </a:r>
            <a:r>
              <a:rPr lang="el-GR" sz="3200" dirty="0">
                <a:solidFill>
                  <a:srgbClr val="FFFF00"/>
                </a:solidFill>
                <a:latin typeface="Times New Roman" pitchFamily="18"/>
              </a:rPr>
              <a:t>φ</a:t>
            </a:r>
            <a:r>
              <a:rPr lang="fr-FR" sz="3200" dirty="0">
                <a:solidFill>
                  <a:srgbClr val="FFFF00"/>
                </a:solidFill>
                <a:latin typeface="Times New Roman" pitchFamily="18"/>
              </a:rPr>
              <a:t>²)</a:t>
            </a:r>
          </a:p>
          <a:p>
            <a:pPr lvl="0" algn="just"/>
            <a:r>
              <a:rPr lang="fr-FR" sz="3200" dirty="0">
                <a:latin typeface="Times New Roman" pitchFamily="18"/>
              </a:rPr>
              <a:t>Pour la même section spatiale t =</a:t>
            </a:r>
            <a:r>
              <a:rPr lang="fr-FR" sz="3200" dirty="0" err="1">
                <a:latin typeface="Times New Roman" pitchFamily="18"/>
              </a:rPr>
              <a:t>t</a:t>
            </a:r>
            <a:r>
              <a:rPr lang="fr-FR" sz="3200" baseline="-25000" dirty="0" err="1">
                <a:latin typeface="Times New Roman" pitchFamily="18"/>
              </a:rPr>
              <a:t>k</a:t>
            </a:r>
            <a:r>
              <a:rPr lang="fr-FR" sz="3200" dirty="0">
                <a:latin typeface="Times New Roman" pitchFamily="18"/>
              </a:rPr>
              <a:t> la métrique qui se réduit à:</a:t>
            </a:r>
          </a:p>
          <a:p>
            <a:pPr lvl="0" algn="just"/>
            <a:r>
              <a:rPr lang="fr-FR" sz="3200" dirty="0" err="1" smtClean="0">
                <a:solidFill>
                  <a:srgbClr val="FFFF00"/>
                </a:solidFill>
                <a:latin typeface="Times New Roman" pitchFamily="18"/>
              </a:rPr>
              <a:t>ds</a:t>
            </a:r>
            <a:r>
              <a:rPr lang="fr-FR" sz="3200" dirty="0" smtClean="0">
                <a:solidFill>
                  <a:srgbClr val="FFFF00"/>
                </a:solidFill>
                <a:latin typeface="Times New Roman" pitchFamily="18"/>
              </a:rPr>
              <a:t>² = dR² </a:t>
            </a:r>
            <a:r>
              <a:rPr lang="fr-FR" sz="3200" dirty="0">
                <a:solidFill>
                  <a:srgbClr val="FFFF00"/>
                </a:solidFill>
                <a:latin typeface="Times New Roman" pitchFamily="18"/>
              </a:rPr>
              <a:t>+R²(d</a:t>
            </a:r>
            <a:r>
              <a:rPr lang="el-GR" sz="3200" dirty="0">
                <a:solidFill>
                  <a:srgbClr val="FFFF00"/>
                </a:solidFill>
                <a:latin typeface="Times New Roman" pitchFamily="18"/>
              </a:rPr>
              <a:t>θ</a:t>
            </a:r>
            <a:r>
              <a:rPr lang="fr-FR" sz="3200" dirty="0">
                <a:solidFill>
                  <a:srgbClr val="FFFF00"/>
                </a:solidFill>
                <a:latin typeface="Times New Roman" pitchFamily="18"/>
              </a:rPr>
              <a:t>² + sin²</a:t>
            </a:r>
            <a:r>
              <a:rPr lang="el-GR" sz="3200" dirty="0">
                <a:solidFill>
                  <a:srgbClr val="FFFF00"/>
                </a:solidFill>
                <a:latin typeface="Times New Roman" pitchFamily="18"/>
              </a:rPr>
              <a:t>θ</a:t>
            </a:r>
            <a:r>
              <a:rPr lang="fr-FR" sz="3200" dirty="0">
                <a:solidFill>
                  <a:srgbClr val="FFFF00"/>
                </a:solidFill>
                <a:latin typeface="Times New Roman" pitchFamily="18"/>
              </a:rPr>
              <a:t>d</a:t>
            </a:r>
            <a:r>
              <a:rPr lang="el-GR" sz="3200" dirty="0">
                <a:solidFill>
                  <a:srgbClr val="FFFF00"/>
                </a:solidFill>
                <a:latin typeface="Times New Roman" pitchFamily="18"/>
              </a:rPr>
              <a:t>φ</a:t>
            </a:r>
            <a:r>
              <a:rPr lang="fr-FR" sz="3200" dirty="0">
                <a:solidFill>
                  <a:srgbClr val="FFFF00"/>
                </a:solidFill>
                <a:latin typeface="Times New Roman" pitchFamily="18"/>
              </a:rPr>
              <a:t>²) </a:t>
            </a:r>
            <a:r>
              <a:rPr lang="fr-FR" sz="3200" dirty="0">
                <a:latin typeface="Times New Roman" pitchFamily="18"/>
              </a:rPr>
              <a:t>est constante.</a:t>
            </a:r>
          </a:p>
          <a:p>
            <a:pPr lvl="0" algn="just"/>
            <a:r>
              <a:rPr lang="fr-FR" sz="3200" dirty="0">
                <a:latin typeface="Times New Roman" pitchFamily="18"/>
              </a:rPr>
              <a:t>Alors qui a raison?</a:t>
            </a:r>
          </a:p>
        </p:txBody>
      </p:sp>
    </p:spTree>
    <p:extLst>
      <p:ext uri="{BB962C8B-B14F-4D97-AF65-F5344CB8AC3E}">
        <p14:creationId xmlns:p14="http://schemas.microsoft.com/office/powerpoint/2010/main" val="3691802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0" y="1"/>
            <a:ext cx="11914496" cy="650819"/>
          </a:xfrm>
        </p:spPr>
        <p:txBody>
          <a:bodyPr wrap="square">
            <a:spAutoFit/>
          </a:bodyPr>
          <a:lstStyle/>
          <a:p>
            <a:pPr lvl="0"/>
            <a:r>
              <a:rPr lang="en-US" sz="3629" b="1" dirty="0">
                <a:solidFill>
                  <a:srgbClr val="FFFFFF"/>
                </a:solidFill>
                <a:effectLst>
                  <a:outerShdw dist="22860" dir="5400000">
                    <a:srgbClr val="000000"/>
                  </a:outerShdw>
                </a:effectLst>
                <a:latin typeface="Calibri" pitchFamily="34"/>
                <a:cs typeface="Times New Roman" pitchFamily="18"/>
              </a:rPr>
              <a:t>Le </a:t>
            </a:r>
            <a:r>
              <a:rPr lang="en-US" sz="3629" b="1" dirty="0" err="1">
                <a:solidFill>
                  <a:srgbClr val="FFFFFF"/>
                </a:solidFill>
                <a:effectLst>
                  <a:outerShdw dist="22860" dir="5400000">
                    <a:srgbClr val="000000"/>
                  </a:outerShdw>
                </a:effectLst>
                <a:latin typeface="Calibri" pitchFamily="34"/>
                <a:cs typeface="Times New Roman" pitchFamily="18"/>
              </a:rPr>
              <a:t>modèle</a:t>
            </a:r>
            <a:r>
              <a:rPr lang="en-US" sz="3629" b="1" dirty="0">
                <a:solidFill>
                  <a:srgbClr val="FFFFFF"/>
                </a:solidFill>
                <a:effectLst>
                  <a:outerShdw dist="22860" dir="5400000">
                    <a:srgbClr val="000000"/>
                  </a:outerShdw>
                </a:effectLst>
                <a:latin typeface="Calibri" pitchFamily="34"/>
                <a:cs typeface="Times New Roman" pitchFamily="18"/>
              </a:rPr>
              <a:t> </a:t>
            </a:r>
            <a:r>
              <a:rPr lang="en-US" sz="3629" b="1" dirty="0" err="1">
                <a:solidFill>
                  <a:srgbClr val="FFFFFF"/>
                </a:solidFill>
                <a:effectLst>
                  <a:outerShdw dist="22860" dir="5400000">
                    <a:srgbClr val="000000"/>
                  </a:outerShdw>
                </a:effectLst>
                <a:latin typeface="Calibri" pitchFamily="34"/>
                <a:cs typeface="Times New Roman" pitchFamily="18"/>
              </a:rPr>
              <a:t>cosmologique</a:t>
            </a:r>
            <a:r>
              <a:rPr lang="en-US" sz="3629" b="1" dirty="0">
                <a:solidFill>
                  <a:srgbClr val="FFFFFF"/>
                </a:solidFill>
                <a:effectLst>
                  <a:outerShdw dist="22860" dir="5400000">
                    <a:srgbClr val="000000"/>
                  </a:outerShdw>
                </a:effectLst>
                <a:latin typeface="Calibri" pitchFamily="34"/>
                <a:cs typeface="Times New Roman" pitchFamily="18"/>
              </a:rPr>
              <a:t> standard: </a:t>
            </a:r>
            <a:r>
              <a:rPr lang="en-US" sz="3629" b="1" dirty="0" err="1">
                <a:solidFill>
                  <a:srgbClr val="FFFFFF"/>
                </a:solidFill>
                <a:effectLst>
                  <a:outerShdw dist="22860" dir="5400000">
                    <a:srgbClr val="000000"/>
                  </a:outerShdw>
                </a:effectLst>
                <a:latin typeface="Calibri" pitchFamily="34"/>
                <a:cs typeface="Times New Roman" pitchFamily="18"/>
              </a:rPr>
              <a:t>L'univers</a:t>
            </a:r>
            <a:r>
              <a:rPr lang="en-US" sz="3629" b="1" dirty="0">
                <a:solidFill>
                  <a:srgbClr val="FFFFFF"/>
                </a:solidFill>
                <a:effectLst>
                  <a:outerShdw dist="22860" dir="5400000">
                    <a:srgbClr val="000000"/>
                  </a:outerShdw>
                </a:effectLst>
                <a:latin typeface="Calibri" pitchFamily="34"/>
                <a:cs typeface="Times New Roman" pitchFamily="18"/>
              </a:rPr>
              <a:t> a </a:t>
            </a:r>
            <a:r>
              <a:rPr lang="en-US" sz="3629" b="1" dirty="0" err="1">
                <a:solidFill>
                  <a:srgbClr val="FFFFFF"/>
                </a:solidFill>
                <a:effectLst>
                  <a:outerShdw dist="22860" dir="5400000">
                    <a:srgbClr val="000000"/>
                  </a:outerShdw>
                </a:effectLst>
                <a:latin typeface="Calibri" pitchFamily="34"/>
                <a:cs typeface="Times New Roman" pitchFamily="18"/>
              </a:rPr>
              <a:t>une</a:t>
            </a:r>
            <a:r>
              <a:rPr lang="en-US" sz="3629" b="1" dirty="0">
                <a:solidFill>
                  <a:srgbClr val="FFFFFF"/>
                </a:solidFill>
                <a:effectLst>
                  <a:outerShdw dist="22860" dir="5400000">
                    <a:srgbClr val="000000"/>
                  </a:outerShdw>
                </a:effectLst>
                <a:latin typeface="Calibri" pitchFamily="34"/>
                <a:cs typeface="Times New Roman" pitchFamily="18"/>
              </a:rPr>
              <a:t> histoire!</a:t>
            </a:r>
          </a:p>
        </p:txBody>
      </p:sp>
      <p:sp>
        <p:nvSpPr>
          <p:cNvPr id="3" name="Sous-titre 2"/>
          <p:cNvSpPr txBox="1">
            <a:spLocks noGrp="1"/>
          </p:cNvSpPr>
          <p:nvPr>
            <p:ph type="subTitle" idx="4294967295"/>
          </p:nvPr>
        </p:nvSpPr>
        <p:spPr>
          <a:xfrm>
            <a:off x="0" y="892918"/>
            <a:ext cx="11914496" cy="5765681"/>
          </a:xfrm>
        </p:spPr>
        <p:txBody>
          <a:bodyPr wrap="square" anchor="ctr">
            <a:spAutoFit/>
          </a:bodyPr>
          <a:lstStyle/>
          <a:p>
            <a:pPr lvl="0" algn="just"/>
            <a:r>
              <a:rPr lang="fr-FR" sz="3200" dirty="0">
                <a:latin typeface="Times New Roman" pitchFamily="18"/>
              </a:rPr>
              <a:t>Les deux, car lorsqu'on calcule des grandeurs covariantes, ce qui correspond aux seules grandeurs qu'on peut vérifier expérimentalement, alors les résultats donnés par ces formes convergent (et pour cause, les cordonnées sont arbitraires). </a:t>
            </a:r>
          </a:p>
          <a:p>
            <a:pPr marL="0" indent="0" algn="just">
              <a:buNone/>
            </a:pPr>
            <a:endParaRPr lang="fr-FR" sz="3200" dirty="0">
              <a:latin typeface="Times New Roman" pitchFamily="18"/>
            </a:endParaRPr>
          </a:p>
          <a:p>
            <a:pPr lvl="0" algn="just"/>
            <a:r>
              <a:rPr lang="fr-FR" sz="3200" dirty="0">
                <a:latin typeface="Times New Roman" pitchFamily="18"/>
              </a:rPr>
              <a:t>Si cette description, utilisant des concepts classiques newtoniens qui nous sont familiers, est correcte géométriquement, car dans cette solution, on peut effectivement décomposer l'espace-temps en hypersurfaces spatiales 3D à temps constant, orthogonales aux géodésiques « </a:t>
            </a:r>
            <a:r>
              <a:rPr lang="fr-FR" sz="3200" dirty="0" err="1">
                <a:latin typeface="Times New Roman" pitchFamily="18"/>
              </a:rPr>
              <a:t>co</a:t>
            </a:r>
            <a:r>
              <a:rPr lang="fr-FR" sz="3200" dirty="0">
                <a:latin typeface="Times New Roman" pitchFamily="18"/>
              </a:rPr>
              <a:t>-mobiles » de type temps, elle masque la nature physique de la phénoménologie.</a:t>
            </a:r>
          </a:p>
        </p:txBody>
      </p:sp>
    </p:spTree>
    <p:extLst>
      <p:ext uri="{BB962C8B-B14F-4D97-AF65-F5344CB8AC3E}">
        <p14:creationId xmlns:p14="http://schemas.microsoft.com/office/powerpoint/2010/main" val="1696312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0" y="1"/>
            <a:ext cx="12023677" cy="650819"/>
          </a:xfrm>
        </p:spPr>
        <p:txBody>
          <a:bodyPr wrap="square">
            <a:spAutoFit/>
          </a:bodyPr>
          <a:lstStyle/>
          <a:p>
            <a:pPr lvl="0"/>
            <a:r>
              <a:rPr lang="en-US" sz="3629" b="1" dirty="0" err="1">
                <a:solidFill>
                  <a:srgbClr val="FFFFFF"/>
                </a:solidFill>
                <a:effectLst>
                  <a:outerShdw dist="22860" dir="5400000">
                    <a:srgbClr val="000000"/>
                  </a:outerShdw>
                </a:effectLst>
                <a:latin typeface="Calibri" pitchFamily="34"/>
                <a:cs typeface="Times New Roman" pitchFamily="18"/>
              </a:rPr>
              <a:t>L'univers</a:t>
            </a:r>
            <a:r>
              <a:rPr lang="en-US" sz="3629" b="1" dirty="0">
                <a:solidFill>
                  <a:srgbClr val="FFFFFF"/>
                </a:solidFill>
                <a:effectLst>
                  <a:outerShdw dist="22860" dir="5400000">
                    <a:srgbClr val="000000"/>
                  </a:outerShdw>
                </a:effectLst>
                <a:latin typeface="Calibri" pitchFamily="34"/>
                <a:cs typeface="Times New Roman" pitchFamily="18"/>
              </a:rPr>
              <a:t>  </a:t>
            </a:r>
            <a:r>
              <a:rPr lang="en-US" sz="3629" b="1" dirty="0" err="1">
                <a:solidFill>
                  <a:srgbClr val="FFFFFF"/>
                </a:solidFill>
                <a:effectLst>
                  <a:outerShdw dist="22860" dir="5400000">
                    <a:srgbClr val="000000"/>
                  </a:outerShdw>
                </a:effectLst>
                <a:latin typeface="Calibri" pitchFamily="34"/>
                <a:cs typeface="Times New Roman" pitchFamily="18"/>
              </a:rPr>
              <a:t>n'a</a:t>
            </a:r>
            <a:r>
              <a:rPr lang="en-US" sz="3629" b="1" dirty="0">
                <a:solidFill>
                  <a:srgbClr val="FFFFFF"/>
                </a:solidFill>
                <a:effectLst>
                  <a:outerShdw dist="22860" dir="5400000">
                    <a:srgbClr val="000000"/>
                  </a:outerShdw>
                </a:effectLst>
                <a:latin typeface="Calibri" pitchFamily="34"/>
                <a:cs typeface="Times New Roman" pitchFamily="18"/>
              </a:rPr>
              <a:t> pas </a:t>
            </a:r>
            <a:r>
              <a:rPr lang="en-US" sz="3629" b="1" dirty="0" err="1">
                <a:solidFill>
                  <a:srgbClr val="FFFFFF"/>
                </a:solidFill>
                <a:effectLst>
                  <a:outerShdw dist="22860" dir="5400000">
                    <a:srgbClr val="000000"/>
                  </a:outerShdw>
                </a:effectLst>
                <a:latin typeface="Calibri" pitchFamily="34"/>
                <a:cs typeface="Times New Roman" pitchFamily="18"/>
              </a:rPr>
              <a:t>une</a:t>
            </a:r>
            <a:r>
              <a:rPr lang="en-US" sz="3629" b="1" dirty="0">
                <a:solidFill>
                  <a:srgbClr val="FFFFFF"/>
                </a:solidFill>
                <a:effectLst>
                  <a:outerShdw dist="22860" dir="5400000">
                    <a:srgbClr val="000000"/>
                  </a:outerShdw>
                </a:effectLst>
                <a:latin typeface="Calibri" pitchFamily="34"/>
                <a:cs typeface="Times New Roman" pitchFamily="18"/>
              </a:rPr>
              <a:t> histoire </a:t>
            </a:r>
            <a:r>
              <a:rPr lang="en-US" sz="3629" b="1" dirty="0" err="1" smtClean="0">
                <a:solidFill>
                  <a:srgbClr val="FFFFFF"/>
                </a:solidFill>
                <a:effectLst>
                  <a:outerShdw dist="22860" dir="5400000">
                    <a:srgbClr val="000000"/>
                  </a:outerShdw>
                </a:effectLst>
                <a:latin typeface="Calibri" pitchFamily="34"/>
                <a:cs typeface="Times New Roman" pitchFamily="18"/>
              </a:rPr>
              <a:t>mais</a:t>
            </a:r>
            <a:r>
              <a:rPr lang="en-US" sz="3629" b="1" dirty="0" smtClean="0">
                <a:solidFill>
                  <a:srgbClr val="FFFFFF"/>
                </a:solidFill>
                <a:effectLst>
                  <a:outerShdw dist="22860" dir="5400000">
                    <a:srgbClr val="000000"/>
                  </a:outerShdw>
                </a:effectLst>
                <a:latin typeface="Calibri" pitchFamily="34"/>
                <a:cs typeface="Times New Roman" pitchFamily="18"/>
              </a:rPr>
              <a:t> “</a:t>
            </a:r>
            <a:r>
              <a:rPr lang="en-US" sz="3629" b="1" dirty="0" err="1">
                <a:solidFill>
                  <a:srgbClr val="FFFFFF"/>
                </a:solidFill>
                <a:effectLst>
                  <a:outerShdw dist="22860" dir="5400000">
                    <a:srgbClr val="000000"/>
                  </a:outerShdw>
                </a:effectLst>
                <a:latin typeface="Calibri" pitchFamily="34"/>
                <a:cs typeface="Times New Roman" pitchFamily="18"/>
              </a:rPr>
              <a:t>il</a:t>
            </a:r>
            <a:r>
              <a:rPr lang="en-US" sz="3629" b="1" dirty="0">
                <a:solidFill>
                  <a:srgbClr val="FFFFFF"/>
                </a:solidFill>
                <a:effectLst>
                  <a:outerShdw dist="22860" dir="5400000">
                    <a:srgbClr val="000000"/>
                  </a:outerShdw>
                </a:effectLst>
                <a:latin typeface="Calibri" pitchFamily="34"/>
                <a:cs typeface="Times New Roman" pitchFamily="18"/>
              </a:rPr>
              <a:t> </a:t>
            </a:r>
            <a:r>
              <a:rPr lang="en-US" sz="3629" b="1" dirty="0" err="1">
                <a:solidFill>
                  <a:srgbClr val="FFFFFF"/>
                </a:solidFill>
                <a:effectLst>
                  <a:outerShdw dist="22860" dir="5400000">
                    <a:srgbClr val="000000"/>
                  </a:outerShdw>
                </a:effectLst>
                <a:latin typeface="Calibri" pitchFamily="34"/>
                <a:cs typeface="Times New Roman" pitchFamily="18"/>
              </a:rPr>
              <a:t>est</a:t>
            </a:r>
            <a:r>
              <a:rPr lang="en-US" sz="3629" b="1" dirty="0">
                <a:solidFill>
                  <a:srgbClr val="FFFFFF"/>
                </a:solidFill>
                <a:effectLst>
                  <a:outerShdw dist="22860" dir="5400000">
                    <a:srgbClr val="000000"/>
                  </a:outerShdw>
                </a:effectLst>
                <a:latin typeface="Calibri" pitchFamily="34"/>
                <a:cs typeface="Times New Roman" pitchFamily="18"/>
              </a:rPr>
              <a:t> </a:t>
            </a:r>
            <a:r>
              <a:rPr lang="en-US" sz="3629" b="1" dirty="0" err="1">
                <a:solidFill>
                  <a:srgbClr val="FFFFFF"/>
                </a:solidFill>
                <a:effectLst>
                  <a:outerShdw dist="22860" dir="5400000">
                    <a:srgbClr val="000000"/>
                  </a:outerShdw>
                </a:effectLst>
                <a:latin typeface="Calibri" pitchFamily="34"/>
                <a:cs typeface="Times New Roman" pitchFamily="18"/>
              </a:rPr>
              <a:t>une</a:t>
            </a:r>
            <a:r>
              <a:rPr lang="en-US" sz="3629" b="1" dirty="0">
                <a:solidFill>
                  <a:srgbClr val="FFFFFF"/>
                </a:solidFill>
                <a:effectLst>
                  <a:outerShdw dist="22860" dir="5400000">
                    <a:srgbClr val="000000"/>
                  </a:outerShdw>
                </a:effectLst>
                <a:latin typeface="Calibri" pitchFamily="34"/>
                <a:cs typeface="Times New Roman" pitchFamily="18"/>
              </a:rPr>
              <a:t> histoire!”</a:t>
            </a:r>
          </a:p>
        </p:txBody>
      </p:sp>
      <p:sp>
        <p:nvSpPr>
          <p:cNvPr id="3" name="Sous-titre 2"/>
          <p:cNvSpPr txBox="1">
            <a:spLocks noGrp="1"/>
          </p:cNvSpPr>
          <p:nvPr>
            <p:ph type="subTitle" idx="4294967295"/>
          </p:nvPr>
        </p:nvSpPr>
        <p:spPr>
          <a:xfrm>
            <a:off x="300251" y="1837663"/>
            <a:ext cx="11723426" cy="4780796"/>
          </a:xfrm>
        </p:spPr>
        <p:txBody>
          <a:bodyPr wrap="square" anchor="ctr">
            <a:spAutoFit/>
          </a:bodyPr>
          <a:lstStyle/>
          <a:p>
            <a:pPr lvl="0" algn="just"/>
            <a:r>
              <a:rPr lang="fr-FR" sz="3200" dirty="0">
                <a:latin typeface="Times New Roman" pitchFamily="18"/>
              </a:rPr>
              <a:t>En effet l'espace-temps correspondant à certaines conditions de symétrie et de distribution de matière et énergie est déterminé par l'équation d'Einstein, à quatre dimensions. </a:t>
            </a:r>
          </a:p>
          <a:p>
            <a:pPr lvl="0" algn="just"/>
            <a:r>
              <a:rPr lang="fr-FR" sz="3200" dirty="0">
                <a:latin typeface="Times New Roman" pitchFamily="18"/>
              </a:rPr>
              <a:t>Le résultat qui inclut donc temps et espace ne peut pas être considéré comme dynamique puisque intrinsèquement la dimension temporelle en fait partie.</a:t>
            </a:r>
          </a:p>
          <a:p>
            <a:pPr lvl="0" algn="just"/>
            <a:r>
              <a:rPr lang="fr-FR" sz="3200" dirty="0" smtClean="0">
                <a:latin typeface="Times New Roman" pitchFamily="18"/>
              </a:rPr>
              <a:t>Dans le </a:t>
            </a:r>
            <a:r>
              <a:rPr lang="fr-FR" sz="3200" dirty="0">
                <a:latin typeface="Times New Roman" pitchFamily="18"/>
              </a:rPr>
              <a:t>modèle cosmologique l'espace-temps n'est donc pas dynamique (cela n'a pas de sens), l'apparence dynamique va, en fait, relever de l'observateur sur sa ligne d'univers.</a:t>
            </a:r>
          </a:p>
        </p:txBody>
      </p:sp>
      <p:sp>
        <p:nvSpPr>
          <p:cNvPr id="4" name="ZoneTexte 4"/>
          <p:cNvSpPr txBox="1"/>
          <p:nvPr/>
        </p:nvSpPr>
        <p:spPr>
          <a:xfrm>
            <a:off x="3732617" y="1039861"/>
            <a:ext cx="4621045" cy="576205"/>
          </a:xfrm>
          <a:prstGeom prst="rect">
            <a:avLst/>
          </a:prstGeom>
          <a:noFill/>
          <a:ln cap="flat">
            <a:noFill/>
          </a:ln>
        </p:spPr>
        <p:txBody>
          <a:bodyPr vert="horz" wrap="square" lIns="82953" tIns="41476" rIns="82953" bIns="41476" anchor="t" anchorCtr="0" compatLnSpc="1">
            <a:spAutoFit/>
          </a:bodyPr>
          <a:lstStyle/>
          <a:p>
            <a:pPr defTabSz="829544">
              <a:defRPr sz="1800" b="0" i="0" u="none" strike="noStrike" kern="0" cap="none" spc="0" baseline="0">
                <a:solidFill>
                  <a:srgbClr val="000000"/>
                </a:solidFill>
                <a:uFillTx/>
              </a:defRPr>
            </a:pPr>
            <a:r>
              <a:rPr lang="fr-FR" sz="3200" dirty="0">
                <a:solidFill>
                  <a:srgbClr val="FFFF00"/>
                </a:solidFill>
                <a:latin typeface="Times New Roman" pitchFamily="18"/>
                <a:cs typeface="Times New Roman" pitchFamily="18"/>
              </a:rPr>
              <a:t>R</a:t>
            </a:r>
            <a:r>
              <a:rPr lang="fr-FR" sz="3200" baseline="-25000" dirty="0">
                <a:solidFill>
                  <a:srgbClr val="FFFF00"/>
                </a:solidFill>
                <a:latin typeface="Times New Roman" pitchFamily="18"/>
                <a:cs typeface="Times New Roman" pitchFamily="18"/>
              </a:rPr>
              <a:t>µ</a:t>
            </a:r>
            <a:r>
              <a:rPr lang="el-GR" sz="3200" baseline="-25000" dirty="0">
                <a:solidFill>
                  <a:srgbClr val="FFFF00"/>
                </a:solidFill>
                <a:latin typeface="Times New Roman" pitchFamily="18"/>
                <a:cs typeface="Times New Roman" pitchFamily="18"/>
              </a:rPr>
              <a:t>ν</a:t>
            </a:r>
            <a:r>
              <a:rPr lang="fr-FR" sz="3200" dirty="0">
                <a:solidFill>
                  <a:srgbClr val="FFFF00"/>
                </a:solidFill>
                <a:latin typeface="Times New Roman" pitchFamily="18"/>
                <a:cs typeface="Times New Roman" pitchFamily="18"/>
              </a:rPr>
              <a:t>    - ½ g</a:t>
            </a:r>
            <a:r>
              <a:rPr lang="fr-FR" sz="3200" baseline="-25000" dirty="0">
                <a:solidFill>
                  <a:srgbClr val="FFFF00"/>
                </a:solidFill>
                <a:latin typeface="Times New Roman" pitchFamily="18"/>
                <a:cs typeface="Times New Roman" pitchFamily="18"/>
              </a:rPr>
              <a:t>µ</a:t>
            </a:r>
            <a:r>
              <a:rPr lang="el-GR" sz="3200" baseline="-25000" dirty="0">
                <a:solidFill>
                  <a:srgbClr val="FFFF00"/>
                </a:solidFill>
                <a:latin typeface="Times New Roman" pitchFamily="18"/>
                <a:cs typeface="Times New Roman" pitchFamily="18"/>
              </a:rPr>
              <a:t>ν</a:t>
            </a:r>
            <a:r>
              <a:rPr lang="fr-FR" sz="3200" dirty="0">
                <a:solidFill>
                  <a:srgbClr val="FFFF00"/>
                </a:solidFill>
                <a:latin typeface="Times New Roman" pitchFamily="18"/>
                <a:cs typeface="Times New Roman" pitchFamily="18"/>
              </a:rPr>
              <a:t> R = 8</a:t>
            </a:r>
            <a:r>
              <a:rPr lang="el-GR" sz="3200" dirty="0">
                <a:solidFill>
                  <a:srgbClr val="FFFF00"/>
                </a:solidFill>
                <a:latin typeface="Times New Roman" pitchFamily="18"/>
                <a:cs typeface="Times New Roman" pitchFamily="18"/>
              </a:rPr>
              <a:t>π</a:t>
            </a:r>
            <a:r>
              <a:rPr lang="fr-FR" sz="3200" dirty="0">
                <a:solidFill>
                  <a:srgbClr val="FFFF00"/>
                </a:solidFill>
                <a:latin typeface="Times New Roman" pitchFamily="18"/>
                <a:cs typeface="Times New Roman" pitchFamily="18"/>
              </a:rPr>
              <a:t> GT</a:t>
            </a:r>
            <a:r>
              <a:rPr lang="fr-FR" sz="3200" baseline="-25000" dirty="0">
                <a:solidFill>
                  <a:srgbClr val="FFFF00"/>
                </a:solidFill>
                <a:latin typeface="Times New Roman" pitchFamily="18"/>
                <a:cs typeface="Times New Roman" pitchFamily="18"/>
              </a:rPr>
              <a:t>µ</a:t>
            </a:r>
            <a:r>
              <a:rPr lang="el-GR" sz="3200" baseline="-25000" dirty="0">
                <a:solidFill>
                  <a:srgbClr val="FFFF00"/>
                </a:solidFill>
                <a:latin typeface="Times New Roman" pitchFamily="18"/>
                <a:cs typeface="Times New Roman" pitchFamily="18"/>
              </a:rPr>
              <a:t>ν</a:t>
            </a:r>
            <a:endParaRPr lang="fr-FR" sz="3200" baseline="-25000" dirty="0">
              <a:solidFill>
                <a:srgbClr val="FFFF00"/>
              </a:solidFill>
              <a:latin typeface="Times New Roman" pitchFamily="18"/>
              <a:cs typeface="Times New Roman" pitchFamily="18"/>
            </a:endParaRPr>
          </a:p>
        </p:txBody>
      </p:sp>
    </p:spTree>
    <p:extLst>
      <p:ext uri="{BB962C8B-B14F-4D97-AF65-F5344CB8AC3E}">
        <p14:creationId xmlns:p14="http://schemas.microsoft.com/office/powerpoint/2010/main" val="1730435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2195478" y="214699"/>
            <a:ext cx="8229025" cy="650819"/>
          </a:xfrm>
        </p:spPr>
        <p:txBody>
          <a:bodyPr>
            <a:spAutoFit/>
          </a:bodyPr>
          <a:lstStyle/>
          <a:p>
            <a:pPr lvl="0"/>
            <a:r>
              <a:rPr lang="en-US" sz="3629" b="1">
                <a:solidFill>
                  <a:srgbClr val="FFFFFF"/>
                </a:solidFill>
                <a:effectLst>
                  <a:outerShdw dist="22860" dir="5400000">
                    <a:srgbClr val="000000"/>
                  </a:outerShdw>
                </a:effectLst>
                <a:latin typeface="Calibri" pitchFamily="34"/>
                <a:cs typeface="Times New Roman" pitchFamily="18"/>
              </a:rPr>
              <a:t>L'univers  est une histoire!</a:t>
            </a:r>
          </a:p>
        </p:txBody>
      </p:sp>
      <p:sp>
        <p:nvSpPr>
          <p:cNvPr id="3" name="Sous-titre 2"/>
          <p:cNvSpPr txBox="1">
            <a:spLocks noGrp="1"/>
          </p:cNvSpPr>
          <p:nvPr>
            <p:ph type="subTitle" idx="4294967295"/>
          </p:nvPr>
        </p:nvSpPr>
        <p:spPr>
          <a:xfrm>
            <a:off x="191069" y="1003702"/>
            <a:ext cx="11668835" cy="5637441"/>
          </a:xfrm>
        </p:spPr>
        <p:txBody>
          <a:bodyPr wrap="square" anchor="ctr">
            <a:spAutoFit/>
          </a:bodyPr>
          <a:lstStyle/>
          <a:p>
            <a:pPr lvl="0" algn="just"/>
            <a:r>
              <a:rPr lang="fr-FR" sz="3200" dirty="0">
                <a:latin typeface="Times New Roman" pitchFamily="18"/>
              </a:rPr>
              <a:t>La notion de passé de présent et de futur s'exprime par rapport à cet observateur lorsqu'il parcourt sa ligne d'univers (il explore un univers spatio-temporel existant) et non pas à l'univers qui est le tout (tout l'espace dans toute son extension temporelle). Ainsi la singularité « initiale » n'est initiale que pour les observateurs, à noter que cette singularité est repoussée à l’infini du passé pour ces observateurs « </a:t>
            </a:r>
            <a:r>
              <a:rPr lang="fr-FR" sz="3200" dirty="0" err="1">
                <a:latin typeface="Times New Roman" pitchFamily="18"/>
              </a:rPr>
              <a:t>co</a:t>
            </a:r>
            <a:r>
              <a:rPr lang="fr-FR" sz="3200" dirty="0">
                <a:latin typeface="Times New Roman" pitchFamily="18"/>
              </a:rPr>
              <a:t>-mobiles ».</a:t>
            </a:r>
          </a:p>
          <a:p>
            <a:pPr lvl="0" algn="just"/>
            <a:r>
              <a:rPr lang="fr-FR" sz="3200" dirty="0">
                <a:latin typeface="Times New Roman" pitchFamily="18"/>
              </a:rPr>
              <a:t>L'espace-temps, certes, contient une singularité, où toutes les géodésiques et lignes d'univers se rejoignent, mais rien ne permet de la qualifier d'initiale, ce qui suppose une évolution temporelle de cet univers.</a:t>
            </a:r>
          </a:p>
        </p:txBody>
      </p:sp>
    </p:spTree>
    <p:extLst>
      <p:ext uri="{BB962C8B-B14F-4D97-AF65-F5344CB8AC3E}">
        <p14:creationId xmlns:p14="http://schemas.microsoft.com/office/powerpoint/2010/main" val="4073360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2195478" y="214699"/>
            <a:ext cx="8229025" cy="650819"/>
          </a:xfrm>
        </p:spPr>
        <p:txBody>
          <a:bodyPr>
            <a:spAutoFit/>
          </a:bodyPr>
          <a:lstStyle/>
          <a:p>
            <a:pPr lvl="0"/>
            <a:r>
              <a:rPr lang="en-US" sz="3629" b="1">
                <a:solidFill>
                  <a:srgbClr val="FFFFFF"/>
                </a:solidFill>
                <a:effectLst>
                  <a:outerShdw dist="22860" dir="5400000">
                    <a:srgbClr val="000000"/>
                  </a:outerShdw>
                </a:effectLst>
                <a:latin typeface="Calibri" pitchFamily="34"/>
                <a:cs typeface="Times New Roman" pitchFamily="18"/>
              </a:rPr>
              <a:t>L'univers  est une histoire!</a:t>
            </a:r>
          </a:p>
        </p:txBody>
      </p:sp>
      <p:sp>
        <p:nvSpPr>
          <p:cNvPr id="3" name="Sous-titre 2"/>
          <p:cNvSpPr txBox="1">
            <a:spLocks noGrp="1"/>
          </p:cNvSpPr>
          <p:nvPr>
            <p:ph type="subTitle" idx="4294967295"/>
          </p:nvPr>
        </p:nvSpPr>
        <p:spPr>
          <a:xfrm>
            <a:off x="1872245" y="884598"/>
            <a:ext cx="8265996" cy="6340197"/>
          </a:xfrm>
        </p:spPr>
        <p:txBody>
          <a:bodyPr anchor="ctr">
            <a:spAutoFit/>
          </a:bodyPr>
          <a:lstStyle/>
          <a:p>
            <a:pPr lvl="0" algn="just"/>
            <a:r>
              <a:rPr lang="fr-FR" sz="2540">
                <a:latin typeface="Times New Roman" pitchFamily="18"/>
              </a:rPr>
              <a:t>Ainsi dans cette représentation, 13,7 milliards d'années n'est pas l'âge de l'univers mais est la mesure de la « longueur » du paramètre affin de sa ligne d'univers géodésique co-mobile, temps propre de cet observateur, « extrapolée » jusqu'à la singularité entre aujourd'hui et la singularité. </a:t>
            </a:r>
          </a:p>
          <a:p>
            <a:pPr lvl="0" algn="just"/>
            <a:r>
              <a:rPr lang="fr-FR" sz="2540">
                <a:latin typeface="Times New Roman" pitchFamily="18"/>
              </a:rPr>
              <a:t> De même</a:t>
            </a:r>
            <a:r>
              <a:rPr lang="fr-FR" sz="2540">
                <a:latin typeface="Times New Roman" pitchFamily="18"/>
                <a:cs typeface="Times New Roman" pitchFamily="18"/>
              </a:rPr>
              <a:t> l’univers n’est pas en expansion, ce sont ces observateurs géodésiques co-mobiles qui s'éloignent tous les uns des autres, ce qu'ils peuvent constater par échange de signaux lumineux qui mettent de plus en plus de temps à leur parvenir (critère physique). </a:t>
            </a:r>
          </a:p>
          <a:p>
            <a:pPr lvl="0" algn="just"/>
            <a:r>
              <a:rPr lang="fr-FR" sz="2540">
                <a:latin typeface="Times New Roman" pitchFamily="18"/>
                <a:cs typeface="Times New Roman" pitchFamily="18"/>
              </a:rPr>
              <a:t>Cette divergence de ces géodésiques est la bonne caractéristique physique de la phénoménologie qu'on qualifiait d'expansion de l'univers.</a:t>
            </a:r>
            <a:endParaRPr lang="fr-FR" sz="2540">
              <a:latin typeface="Times New Roman" pitchFamily="18"/>
            </a:endParaRPr>
          </a:p>
          <a:p>
            <a:pPr lvl="0" algn="just"/>
            <a:endParaRPr lang="fr-FR" sz="2540">
              <a:latin typeface="Times New Roman" pitchFamily="18"/>
            </a:endParaRPr>
          </a:p>
        </p:txBody>
      </p:sp>
    </p:spTree>
    <p:extLst>
      <p:ext uri="{BB962C8B-B14F-4D97-AF65-F5344CB8AC3E}">
        <p14:creationId xmlns:p14="http://schemas.microsoft.com/office/powerpoint/2010/main" val="2188294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2195478" y="214699"/>
            <a:ext cx="8229025" cy="650819"/>
          </a:xfrm>
        </p:spPr>
        <p:txBody>
          <a:bodyPr>
            <a:spAutoFit/>
          </a:bodyPr>
          <a:lstStyle/>
          <a:p>
            <a:pPr lvl="0"/>
            <a:r>
              <a:rPr lang="en-US" sz="3629" b="1">
                <a:solidFill>
                  <a:srgbClr val="FFFFFF"/>
                </a:solidFill>
                <a:effectLst>
                  <a:outerShdw dist="22860" dir="5400000">
                    <a:srgbClr val="000000"/>
                  </a:outerShdw>
                </a:effectLst>
                <a:latin typeface="Calibri" pitchFamily="34"/>
                <a:cs typeface="Times New Roman" pitchFamily="18"/>
              </a:rPr>
              <a:t>L'univers  est une histoire!</a:t>
            </a:r>
          </a:p>
        </p:txBody>
      </p:sp>
      <p:sp>
        <p:nvSpPr>
          <p:cNvPr id="3" name="Sous-titre 2"/>
          <p:cNvSpPr txBox="1">
            <a:spLocks noGrp="1"/>
          </p:cNvSpPr>
          <p:nvPr>
            <p:ph type="subTitle" idx="4294967295"/>
          </p:nvPr>
        </p:nvSpPr>
        <p:spPr>
          <a:xfrm>
            <a:off x="122828" y="1454956"/>
            <a:ext cx="11941791" cy="5171672"/>
          </a:xfrm>
        </p:spPr>
        <p:txBody>
          <a:bodyPr wrap="square" anchor="ctr">
            <a:spAutoFit/>
          </a:bodyPr>
          <a:lstStyle/>
          <a:p>
            <a:pPr lvl="0" algn="just"/>
            <a:r>
              <a:rPr lang="fr-FR" sz="3200" dirty="0">
                <a:latin typeface="Times New Roman" pitchFamily="18"/>
                <a:cs typeface="Times New Roman" pitchFamily="18"/>
              </a:rPr>
              <a:t>Il faut aussi souligner que pour cet observateur (aujourd'hui), compte tenu de la « dilatation temporelle », en fait la divergence des géodésiques, l'intervalle entre les évènements du passé lui paraissent d'autant plus dilatés qu'il observe de plus en plus loin dans le passé, la singularité initiale étant inobservable, car rejetée à l'infini du passé.</a:t>
            </a:r>
          </a:p>
          <a:p>
            <a:pPr lvl="0" algn="just"/>
            <a:r>
              <a:rPr lang="fr-FR" sz="3200" dirty="0">
                <a:latin typeface="Times New Roman" pitchFamily="18"/>
                <a:cs typeface="Times New Roman" pitchFamily="18"/>
              </a:rPr>
              <a:t>Ceci est bien illustré sur les diagrammes, ci dessous, montrant la représentation globale des lignes d'univers dans le référentiel cosmologique et celui (minkowskien) associé localement à l'observateur (</a:t>
            </a:r>
            <a:r>
              <a:rPr lang="fr-FR" sz="3200" dirty="0" err="1">
                <a:latin typeface="Times New Roman" pitchFamily="18"/>
                <a:cs typeface="Times New Roman" pitchFamily="18"/>
              </a:rPr>
              <a:t>cf</a:t>
            </a:r>
            <a:r>
              <a:rPr lang="fr-FR" sz="3200" dirty="0">
                <a:latin typeface="Times New Roman" pitchFamily="18"/>
                <a:cs typeface="Times New Roman" pitchFamily="18"/>
              </a:rPr>
              <a:t> tutoriel de N. Wright).</a:t>
            </a:r>
          </a:p>
          <a:p>
            <a:pPr lvl="0" algn="just"/>
            <a:endParaRPr lang="fr-FR" sz="2540" dirty="0">
              <a:latin typeface="Times New Roman" pitchFamily="18"/>
            </a:endParaRPr>
          </a:p>
        </p:txBody>
      </p:sp>
    </p:spTree>
    <p:extLst>
      <p:ext uri="{BB962C8B-B14F-4D97-AF65-F5344CB8AC3E}">
        <p14:creationId xmlns:p14="http://schemas.microsoft.com/office/powerpoint/2010/main" val="1763500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0" y="0"/>
            <a:ext cx="10454641" cy="1446550"/>
          </a:xfrm>
        </p:spPr>
        <p:txBody>
          <a:bodyPr wrap="square">
            <a:spAutoFit/>
          </a:bodyPr>
          <a:lstStyle/>
          <a:p>
            <a:pPr lvl="0" algn="ctr"/>
            <a:r>
              <a:rPr lang="en-US" sz="44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itchFamily="34"/>
                <a:cs typeface="Times New Roman" pitchFamily="18"/>
              </a:rPr>
              <a:t>Représentation</a:t>
            </a:r>
            <a:r>
              <a:rPr lang="en-US"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itchFamily="34"/>
                <a:cs typeface="Times New Roman" pitchFamily="18"/>
              </a:rPr>
              <a:t> </a:t>
            </a:r>
            <a:r>
              <a:rPr lang="en-US" sz="44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itchFamily="34"/>
                <a:cs typeface="Times New Roman" pitchFamily="18"/>
              </a:rPr>
              <a:t>covariante</a:t>
            </a:r>
            <a:r>
              <a:rPr lang="en-US"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itchFamily="34"/>
                <a:cs typeface="Times New Roman" pitchFamily="18"/>
              </a:rPr>
              <a:t>, divergence des </a:t>
            </a:r>
            <a:r>
              <a:rPr lang="en-US" sz="44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itchFamily="34"/>
                <a:cs typeface="Times New Roman" pitchFamily="18"/>
              </a:rPr>
              <a:t>géodésiques</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itchFamily="34"/>
              <a:cs typeface="Times New Roman" pitchFamily="18"/>
            </a:endParaRPr>
          </a:p>
        </p:txBody>
      </p:sp>
      <p:pic>
        <p:nvPicPr>
          <p:cNvPr id="3" name="Image 3"/>
          <p:cNvPicPr>
            <a:picLocks noChangeAspect="1"/>
          </p:cNvPicPr>
          <p:nvPr/>
        </p:nvPicPr>
        <p:blipFill>
          <a:blip r:embed="rId3"/>
          <a:stretch>
            <a:fillRect/>
          </a:stretch>
        </p:blipFill>
        <p:spPr>
          <a:xfrm>
            <a:off x="583012" y="1752115"/>
            <a:ext cx="10783053" cy="3655465"/>
          </a:xfrm>
          <a:prstGeom prst="rect">
            <a:avLst/>
          </a:prstGeom>
          <a:noFill/>
          <a:ln cap="flat">
            <a:noFill/>
          </a:ln>
        </p:spPr>
      </p:pic>
      <p:sp>
        <p:nvSpPr>
          <p:cNvPr id="4" name="ZoneTexte 4"/>
          <p:cNvSpPr txBox="1"/>
          <p:nvPr/>
        </p:nvSpPr>
        <p:spPr>
          <a:xfrm>
            <a:off x="913042" y="5466762"/>
            <a:ext cx="5257800" cy="1068647"/>
          </a:xfrm>
          <a:prstGeom prst="rect">
            <a:avLst/>
          </a:prstGeom>
          <a:noFill/>
          <a:ln cap="flat">
            <a:noFill/>
          </a:ln>
        </p:spPr>
        <p:txBody>
          <a:bodyPr vert="horz" wrap="square" lIns="82953" tIns="41476" rIns="82953" bIns="41476" anchor="t" anchorCtr="0" compatLnSpc="1">
            <a:spAutoFit/>
          </a:bodyPr>
          <a:lstStyle/>
          <a:p>
            <a:pPr algn="just" defTabSz="829544">
              <a:defRPr sz="1800" b="0" i="0" u="none" strike="noStrike" kern="0" cap="none" spc="0" baseline="0">
                <a:solidFill>
                  <a:srgbClr val="000000"/>
                </a:solidFill>
                <a:uFillTx/>
              </a:defRPr>
            </a:pPr>
            <a:r>
              <a:rPr lang="fr-FR" sz="3200" dirty="0">
                <a:solidFill>
                  <a:srgbClr val="FFFFFF"/>
                </a:solidFill>
                <a:latin typeface="Times New Roman" pitchFamily="18"/>
                <a:cs typeface="Times New Roman" pitchFamily="18"/>
              </a:rPr>
              <a:t>Représentation Cosmologique: Métrique de Robertson Walker </a:t>
            </a:r>
          </a:p>
        </p:txBody>
      </p:sp>
      <p:sp>
        <p:nvSpPr>
          <p:cNvPr id="5" name="ZoneTexte 5"/>
          <p:cNvSpPr txBox="1"/>
          <p:nvPr/>
        </p:nvSpPr>
        <p:spPr>
          <a:xfrm>
            <a:off x="6721471" y="5466761"/>
            <a:ext cx="3733170" cy="1068647"/>
          </a:xfrm>
          <a:prstGeom prst="rect">
            <a:avLst/>
          </a:prstGeom>
          <a:noFill/>
          <a:ln cap="flat">
            <a:noFill/>
          </a:ln>
        </p:spPr>
        <p:txBody>
          <a:bodyPr vert="horz" wrap="square" lIns="82953" tIns="41476" rIns="82953" bIns="41476" anchor="t" anchorCtr="0" compatLnSpc="1">
            <a:spAutoFit/>
          </a:bodyPr>
          <a:lstStyle/>
          <a:p>
            <a:pPr algn="just" defTabSz="829544">
              <a:defRPr sz="1800" b="0" i="0" u="none" strike="noStrike" kern="0" cap="none" spc="0" baseline="0">
                <a:solidFill>
                  <a:srgbClr val="000000"/>
                </a:solidFill>
                <a:uFillTx/>
              </a:defRPr>
            </a:pPr>
            <a:r>
              <a:rPr lang="fr-FR" sz="3200" dirty="0">
                <a:solidFill>
                  <a:srgbClr val="FFFFFF"/>
                </a:solidFill>
                <a:latin typeface="Times New Roman" pitchFamily="18"/>
                <a:cs typeface="Times New Roman" pitchFamily="18"/>
              </a:rPr>
              <a:t>Représentation locale dans </a:t>
            </a:r>
            <a:r>
              <a:rPr lang="fr-FR" sz="3200" dirty="0" smtClean="0">
                <a:solidFill>
                  <a:srgbClr val="FFFFFF"/>
                </a:solidFill>
                <a:latin typeface="Times New Roman" pitchFamily="18"/>
                <a:cs typeface="Times New Roman" pitchFamily="18"/>
              </a:rPr>
              <a:t>notre référentiel</a:t>
            </a:r>
            <a:r>
              <a:rPr lang="fr-FR" sz="2540" dirty="0" smtClean="0">
                <a:solidFill>
                  <a:srgbClr val="FFFFFF"/>
                </a:solidFill>
                <a:latin typeface="Times New Roman" pitchFamily="18"/>
                <a:cs typeface="Times New Roman" pitchFamily="18"/>
              </a:rPr>
              <a:t>.</a:t>
            </a:r>
            <a:endParaRPr lang="fr-FR" sz="2540" dirty="0">
              <a:solidFill>
                <a:srgbClr val="FFFFFF"/>
              </a:solidFill>
              <a:latin typeface="Times New Roman" pitchFamily="18"/>
              <a:cs typeface="Times New Roman" pitchFamily="18"/>
            </a:endParaRPr>
          </a:p>
        </p:txBody>
      </p:sp>
      <p:cxnSp>
        <p:nvCxnSpPr>
          <p:cNvPr id="7" name="Connecteur droit avec flèche 6"/>
          <p:cNvCxnSpPr/>
          <p:nvPr/>
        </p:nvCxnSpPr>
        <p:spPr>
          <a:xfrm flipH="1" flipV="1">
            <a:off x="8748216" y="1965279"/>
            <a:ext cx="27294" cy="3442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flipV="1">
            <a:off x="6790166" y="5145206"/>
            <a:ext cx="4346863" cy="682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3398640" y="1965279"/>
            <a:ext cx="286603" cy="400110"/>
          </a:xfrm>
          <a:prstGeom prst="rect">
            <a:avLst/>
          </a:prstGeom>
          <a:noFill/>
        </p:spPr>
        <p:txBody>
          <a:bodyPr wrap="square" rtlCol="0">
            <a:spAutoFit/>
          </a:bodyPr>
          <a:lstStyle/>
          <a:p>
            <a:r>
              <a:rPr lang="fr-FR" sz="2000" b="1" i="1" dirty="0" smtClean="0">
                <a:solidFill>
                  <a:schemeClr val="bg1"/>
                </a:solidFill>
                <a:latin typeface="Times New Roman" panose="02020603050405020304" pitchFamily="18" charset="0"/>
                <a:cs typeface="Times New Roman" panose="02020603050405020304" pitchFamily="18" charset="0"/>
              </a:rPr>
              <a:t>t</a:t>
            </a:r>
            <a:endParaRPr lang="en-US" sz="2000" b="1" i="1" dirty="0">
              <a:solidFill>
                <a:schemeClr val="bg1"/>
              </a:solidFill>
              <a:latin typeface="Times New Roman" panose="02020603050405020304" pitchFamily="18" charset="0"/>
              <a:cs typeface="Times New Roman" panose="02020603050405020304" pitchFamily="18" charset="0"/>
            </a:endParaRPr>
          </a:p>
        </p:txBody>
      </p:sp>
      <p:sp>
        <p:nvSpPr>
          <p:cNvPr id="12" name="ZoneTexte 11"/>
          <p:cNvSpPr txBox="1"/>
          <p:nvPr/>
        </p:nvSpPr>
        <p:spPr>
          <a:xfrm>
            <a:off x="8775510" y="1965279"/>
            <a:ext cx="275937" cy="369332"/>
          </a:xfrm>
          <a:prstGeom prst="rect">
            <a:avLst/>
          </a:prstGeom>
          <a:noFill/>
        </p:spPr>
        <p:txBody>
          <a:bodyPr wrap="square" rtlCol="0">
            <a:spAutoFit/>
          </a:bodyPr>
          <a:lstStyle/>
          <a:p>
            <a:r>
              <a:rPr lang="fr-FR" b="1" i="1" dirty="0" smtClean="0">
                <a:solidFill>
                  <a:schemeClr val="bg1"/>
                </a:solidFill>
                <a:latin typeface="Times New Roman" panose="02020603050405020304" pitchFamily="18" charset="0"/>
                <a:cs typeface="Times New Roman" panose="02020603050405020304" pitchFamily="18" charset="0"/>
              </a:rPr>
              <a:t>t</a:t>
            </a:r>
            <a:endParaRPr lang="en-US" b="1" i="1" dirty="0">
              <a:solidFill>
                <a:schemeClr val="bg1"/>
              </a:solidFill>
              <a:latin typeface="Times New Roman" panose="02020603050405020304" pitchFamily="18" charset="0"/>
              <a:cs typeface="Times New Roman" panose="02020603050405020304" pitchFamily="18" charset="0"/>
            </a:endParaRPr>
          </a:p>
        </p:txBody>
      </p:sp>
      <p:sp>
        <p:nvSpPr>
          <p:cNvPr id="13" name="ZoneTexte 12"/>
          <p:cNvSpPr txBox="1"/>
          <p:nvPr/>
        </p:nvSpPr>
        <p:spPr>
          <a:xfrm>
            <a:off x="10454641" y="4844114"/>
            <a:ext cx="477216" cy="369332"/>
          </a:xfrm>
          <a:prstGeom prst="rect">
            <a:avLst/>
          </a:prstGeom>
          <a:noFill/>
        </p:spPr>
        <p:txBody>
          <a:bodyPr wrap="square" rtlCol="0">
            <a:spAutoFit/>
          </a:bodyPr>
          <a:lstStyle/>
          <a:p>
            <a:r>
              <a:rPr lang="fr-FR" b="1" i="1" dirty="0" smtClean="0">
                <a:solidFill>
                  <a:schemeClr val="bg1"/>
                </a:solidFill>
                <a:latin typeface="Times New Roman" panose="02020603050405020304" pitchFamily="18" charset="0"/>
                <a:cs typeface="Times New Roman" panose="02020603050405020304" pitchFamily="18" charset="0"/>
              </a:rPr>
              <a:t>x</a:t>
            </a:r>
            <a:endParaRPr lang="en-US"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2055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c/ce/Milky_Way_from_Fran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177" y="91851"/>
            <a:ext cx="4073911" cy="61108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thumb/9/98/Andromeda_Galaxy_%28with_h-alpha%29.jpg/1280px-Andromeda_Galaxy_%28with_h-alpha%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4203" y="91851"/>
            <a:ext cx="4768463" cy="3129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Messier51 sRG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202" y="3373695"/>
            <a:ext cx="4768463" cy="330812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95234" y="6220151"/>
            <a:ext cx="4073911" cy="461665"/>
          </a:xfrm>
          <a:prstGeom prst="rect">
            <a:avLst/>
          </a:prstGeom>
          <a:noFill/>
        </p:spPr>
        <p:txBody>
          <a:bodyPr wrap="square" rtlCol="0">
            <a:spAutoFit/>
          </a:bodyPr>
          <a:lstStyle/>
          <a:p>
            <a:r>
              <a:rPr lang="fr-FR" sz="2400" dirty="0" smtClean="0">
                <a:latin typeface="Times New Roman" panose="02020603050405020304" pitchFamily="18" charset="0"/>
                <a:cs typeface="Times New Roman" panose="02020603050405020304" pitchFamily="18" charset="0"/>
              </a:rPr>
              <a:t>Notre galaxie vue de la Terre</a:t>
            </a:r>
            <a:endParaRPr lang="fr-FR" sz="2400" dirty="0">
              <a:latin typeface="Times New Roman" panose="02020603050405020304" pitchFamily="18" charset="0"/>
              <a:cs typeface="Times New Roman" panose="02020603050405020304" pitchFamily="18" charset="0"/>
            </a:endParaRPr>
          </a:p>
        </p:txBody>
      </p:sp>
      <p:sp>
        <p:nvSpPr>
          <p:cNvPr id="5" name="ZoneTexte 4"/>
          <p:cNvSpPr txBox="1"/>
          <p:nvPr/>
        </p:nvSpPr>
        <p:spPr>
          <a:xfrm>
            <a:off x="9422781" y="1538867"/>
            <a:ext cx="2687444" cy="1200329"/>
          </a:xfrm>
          <a:prstGeom prst="rect">
            <a:avLst/>
          </a:prstGeom>
          <a:noFill/>
        </p:spPr>
        <p:txBody>
          <a:bodyPr wrap="square" rtlCol="0">
            <a:spAutoFit/>
          </a:bodyPr>
          <a:lstStyle/>
          <a:p>
            <a:r>
              <a:rPr lang="fr-FR" sz="2400" dirty="0" smtClean="0">
                <a:latin typeface="Times New Roman" panose="02020603050405020304" pitchFamily="18" charset="0"/>
                <a:cs typeface="Times New Roman" panose="02020603050405020304" pitchFamily="18" charset="0"/>
              </a:rPr>
              <a:t>Autres galaxies:</a:t>
            </a:r>
          </a:p>
          <a:p>
            <a:r>
              <a:rPr lang="fr-FR" sz="2400" dirty="0" smtClean="0">
                <a:latin typeface="Times New Roman" panose="02020603050405020304" pitchFamily="18" charset="0"/>
                <a:cs typeface="Times New Roman" panose="02020603050405020304" pitchFamily="18" charset="0"/>
              </a:rPr>
              <a:t>Andromède en haut</a:t>
            </a:r>
          </a:p>
          <a:p>
            <a:r>
              <a:rPr lang="fr-FR" sz="2400" dirty="0" smtClean="0">
                <a:latin typeface="Times New Roman" panose="02020603050405020304" pitchFamily="18" charset="0"/>
                <a:cs typeface="Times New Roman" panose="02020603050405020304" pitchFamily="18" charset="0"/>
              </a:rPr>
              <a:t>Tourbillon en bas </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6884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0436087" cy="999938"/>
          </a:xfrm>
        </p:spPr>
        <p:txBody>
          <a:bodyPr>
            <a:normAutofit/>
          </a:bodyPr>
          <a:lstStyle/>
          <a:p>
            <a:pPr algn="ctr"/>
            <a:r>
              <a:rPr lang="fr-FR" sz="4400" b="1" cap="none"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Retour sur le </a:t>
            </a:r>
            <a:r>
              <a:rPr lang="fr-FR" sz="4400" b="1" cap="none"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schéma cosmologique usuel </a:t>
            </a:r>
            <a:r>
              <a:rPr lang="fr-FR" sz="4400" b="1" cap="none"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a:t>
            </a:r>
            <a:endParaRPr lang="fr-FR" sz="4400" b="1" cap="none"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152400" y="1463049"/>
            <a:ext cx="11917680" cy="5107872"/>
          </a:xfrm>
        </p:spPr>
        <p:txBody>
          <a:bodyPr>
            <a:normAutofit fontScale="25000" lnSpcReduction="20000"/>
          </a:bodyPr>
          <a:lstStyle/>
          <a:p>
            <a:pPr algn="ctr"/>
            <a:r>
              <a:rPr lang="fr-FR" sz="144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 univers en expansion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r>
            <a:b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fr-FR" sz="4400" dirty="0" smtClean="0"/>
              <a:t> </a:t>
            </a:r>
          </a:p>
          <a:p>
            <a:pPr algn="just"/>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conséquence si cette représentation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est pratique,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(nous l’utilisons dans la suite) elle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doit être prise pour ce qu’elle est :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Une représentation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parmi une infinité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d’autres. A la fin du document nous indiquerons comment cela s’interprète dans une représentation covariante. </a:t>
            </a:r>
          </a:p>
          <a:p>
            <a:pPr algn="just"/>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Car en effet, la représentation par un univers en expansion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masque une propriété essentielle de la description relativiste covariante: </a:t>
            </a:r>
            <a:endPar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L’équation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d’Einstein définit un espace-temps, qui évidemment n’est pas en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expansion, ce qui a des conséquences sur les réponses à apporter à des questions comme:«Qu’y avait-t-il avant le </a:t>
            </a:r>
            <a:r>
              <a:rPr lang="fr-FR" sz="12800" cap="none"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Big</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bang?»</a:t>
            </a:r>
            <a:endPar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5800" b="1" dirty="0"/>
              <a:t> </a:t>
            </a:r>
            <a:br>
              <a:rPr lang="fr-FR" sz="5800" b="1" dirty="0"/>
            </a:br>
            <a:r>
              <a:rPr lang="fr-FR" sz="5800" dirty="0" smtClean="0"/>
              <a:t>. </a:t>
            </a:r>
            <a:endParaRPr lang="fr-FR" sz="5800" dirty="0"/>
          </a:p>
          <a:p>
            <a:endParaRPr lang="fr-FR" sz="4400" b="1" dirty="0"/>
          </a:p>
        </p:txBody>
      </p:sp>
    </p:spTree>
    <p:extLst>
      <p:ext uri="{BB962C8B-B14F-4D97-AF65-F5344CB8AC3E}">
        <p14:creationId xmlns:p14="http://schemas.microsoft.com/office/powerpoint/2010/main" val="64300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33400" y="152400"/>
            <a:ext cx="10165080" cy="769441"/>
          </a:xfrm>
          <a:prstGeom prst="rect">
            <a:avLst/>
          </a:prstGeom>
          <a:noFill/>
        </p:spPr>
        <p:txBody>
          <a:bodyPr wrap="square" rtlCol="0">
            <a:spAutoFit/>
          </a:bodyPr>
          <a:lstStyle/>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Dynamique dans un tel diagramme</a:t>
            </a:r>
            <a:endPar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ZoneTexte 2"/>
          <p:cNvSpPr txBox="1"/>
          <p:nvPr/>
        </p:nvSpPr>
        <p:spPr>
          <a:xfrm>
            <a:off x="205154" y="1437249"/>
            <a:ext cx="11582400" cy="5144998"/>
          </a:xfrm>
          <a:prstGeom prst="rect">
            <a:avLst/>
          </a:prstGeom>
          <a:noFill/>
        </p:spPr>
        <p:txBody>
          <a:bodyPr wrap="square" rtlCol="0">
            <a:spAutoFit/>
          </a:bodyPr>
          <a:lstStyle/>
          <a:p>
            <a:pPr lvl="0" algn="just" defTabSz="457200">
              <a:spcBef>
                <a:spcPts val="1000"/>
              </a:spcBef>
              <a:buClr>
                <a:srgbClr val="1E5155">
                  <a:lumMod val="40000"/>
                  <a:lumOff val="60000"/>
                </a:srgbClr>
              </a:buClr>
              <a:buSzPct val="80000"/>
            </a:pPr>
            <a:r>
              <a:rPr lang="fr-FR" sz="3200"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mj-ea"/>
                <a:cs typeface="Times New Roman" panose="02020603050405020304" pitchFamily="18" charset="0"/>
              </a:rPr>
              <a:t>Une description covariante montrera que cette expansion observée résulte du fait que les observateurs géodésiques parcourent des géodésiques divergentes orientées par leur temps propre, chacun voyant les autres observateurs géodésiques s’éloigner</a:t>
            </a:r>
            <a:r>
              <a:rPr lang="fr-FR" sz="3200" dirty="0" smtClean="0">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mj-ea"/>
                <a:cs typeface="Times New Roman" panose="02020603050405020304" pitchFamily="18" charset="0"/>
              </a:rPr>
              <a:t>.</a:t>
            </a:r>
          </a:p>
          <a:p>
            <a:pPr lvl="0" algn="just" defTabSz="457200">
              <a:spcBef>
                <a:spcPts val="1000"/>
              </a:spcBef>
              <a:buClr>
                <a:srgbClr val="1E5155">
                  <a:lumMod val="40000"/>
                  <a:lumOff val="60000"/>
                </a:srgbClr>
              </a:buClr>
              <a:buSzPct val="80000"/>
            </a:pPr>
            <a:r>
              <a:rPr lang="fr-FR" sz="3200" dirty="0" smtClean="0">
                <a:ln w="0"/>
                <a:solidFill>
                  <a:prstClr val="white"/>
                </a:solidFill>
                <a:effectLst>
                  <a:outerShdw blurRad="38100" dist="19050" dir="2700000" algn="tl" rotWithShape="0">
                    <a:prstClr val="black">
                      <a:alpha val="40000"/>
                    </a:prstClr>
                  </a:outerShdw>
                </a:effectLst>
                <a:latin typeface="Times New Roman" panose="02020603050405020304" pitchFamily="18" charset="0"/>
                <a:ea typeface="+mj-ea"/>
                <a:cs typeface="Times New Roman" panose="02020603050405020304" pitchFamily="18" charset="0"/>
              </a:rPr>
              <a:t>Dans la représentation covariante, l’orientation de la flèche du temps n’est pas relative à l’univers, elle est relative aux lignes d’univers et résulte de la causalité qui est bien définie puisque en chaque point de coordonnées (t, x, y, z) le cône de lumière du passé (déterminé par tous les photons reçus en ce point) et le cône de lumière du futur déterminé par les photons issus de ce point sont bien définis.</a:t>
            </a:r>
            <a:endParaRPr lang="fr-FR" sz="32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538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33400" y="152400"/>
            <a:ext cx="10165080" cy="769441"/>
          </a:xfrm>
          <a:prstGeom prst="rect">
            <a:avLst/>
          </a:prstGeom>
          <a:noFill/>
        </p:spPr>
        <p:txBody>
          <a:bodyPr wrap="square" rtlCol="0">
            <a:spAutoFit/>
          </a:bodyPr>
          <a:lstStyle/>
          <a:p>
            <a:r>
              <a:rPr lang="fr-F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Dynamique dans un tel diagramme</a:t>
            </a:r>
            <a:endPar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ZoneTexte 2"/>
          <p:cNvSpPr txBox="1"/>
          <p:nvPr/>
        </p:nvSpPr>
        <p:spPr>
          <a:xfrm>
            <a:off x="205154" y="1437249"/>
            <a:ext cx="11582400" cy="4031873"/>
          </a:xfrm>
          <a:prstGeom prst="rect">
            <a:avLst/>
          </a:prstGeom>
          <a:noFill/>
        </p:spPr>
        <p:txBody>
          <a:bodyPr wrap="square" rtlCol="0">
            <a:spAutoFit/>
          </a:bodyPr>
          <a:lstStyle/>
          <a:p>
            <a:pPr algn="just"/>
            <a:r>
              <a:rPr lang="fr-FR" sz="3200" dirty="0" smtClean="0">
                <a:latin typeface="Times New Roman" panose="02020603050405020304" pitchFamily="18" charset="0"/>
                <a:cs typeface="Times New Roman" panose="02020603050405020304" pitchFamily="18" charset="0"/>
              </a:rPr>
              <a:t>La variation de l’entropie apparaît alors comme une conséquence de la causalité et non pas comme la cause.</a:t>
            </a:r>
          </a:p>
          <a:p>
            <a:pPr algn="just"/>
            <a:r>
              <a:rPr lang="fr-FR" sz="3200" dirty="0" smtClean="0">
                <a:latin typeface="Times New Roman" panose="02020603050405020304" pitchFamily="18" charset="0"/>
                <a:cs typeface="Times New Roman" panose="02020603050405020304" pitchFamily="18" charset="0"/>
              </a:rPr>
              <a:t>Il faut rappeler que la solution cosmologique de la relativité décrit une géométrie et des fluides qui n’ont pour critères que des courbures pour l’un et des densités et pression pour l’autre et qu’ils « remplissent » tout l’univers dans l’espace et le temps.</a:t>
            </a:r>
          </a:p>
          <a:p>
            <a:pPr algn="just"/>
            <a:r>
              <a:rPr lang="fr-FR" sz="3200" dirty="0" smtClean="0">
                <a:latin typeface="Times New Roman" panose="02020603050405020304" pitchFamily="18" charset="0"/>
                <a:cs typeface="Times New Roman" panose="02020603050405020304" pitchFamily="18" charset="0"/>
              </a:rPr>
              <a:t>La solution ne traite pas des fermions et bosons constituants discrets du fluide. A noter aussi que la notion de géodésique inclut le temps. </a:t>
            </a:r>
            <a:endParaRPr lang="fr-F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947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5759" y="1888435"/>
            <a:ext cx="11186160" cy="4075044"/>
          </a:xfrm>
        </p:spPr>
        <p:txBody>
          <a:bodyPr>
            <a:normAutofit fontScale="47500" lnSpcReduction="20000"/>
          </a:bodyPr>
          <a:lstStyle/>
          <a:p>
            <a:pPr algn="just"/>
            <a:r>
              <a:rPr lang="fr-FR" sz="67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Dans cette présentation de la cosmologie (univers en </a:t>
            </a:r>
            <a:r>
              <a:rPr lang="fr-FR" sz="67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e</a:t>
            </a:r>
            <a:r>
              <a:rPr lang="fr-FR" sz="67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xpansion), de notre point de vue, en scrutant l’évolution des évènements dans notre passé, nous remarquerons des </a:t>
            </a:r>
            <a:r>
              <a:rPr lang="fr-FR" sz="67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points critiques (comme par exemple la nucléosynthèse primordiale) où tout aurait pu basculer et rendre l’évolution stérile (pour nous</a:t>
            </a:r>
            <a:r>
              <a:rPr lang="fr-FR" sz="67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fr-FR" sz="67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fr-FR" sz="67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Paradoxalement ces points critiques se </a:t>
            </a:r>
            <a:r>
              <a:rPr lang="fr-FR" sz="67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révèleront </a:t>
            </a:r>
            <a:r>
              <a:rPr lang="fr-FR" sz="67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d’une importance primordiale, ainsi si la nucléosynthèse s’était trop bien passée, tout l’hydrogène se serait transformé en hélium et éléments plus lourds et l’histoire se serait arrêtée là !</a:t>
            </a:r>
          </a:p>
          <a:p>
            <a:endParaRPr lang="fr-FR" dirty="0"/>
          </a:p>
        </p:txBody>
      </p:sp>
      <p:sp>
        <p:nvSpPr>
          <p:cNvPr id="4" name="Rectangle 3"/>
          <p:cNvSpPr/>
          <p:nvPr/>
        </p:nvSpPr>
        <p:spPr>
          <a:xfrm>
            <a:off x="0" y="363974"/>
            <a:ext cx="10591800" cy="769441"/>
          </a:xfrm>
          <a:prstGeom prst="rect">
            <a:avLst/>
          </a:prstGeom>
        </p:spPr>
        <p:txBody>
          <a:bodyPr wrap="square">
            <a:spAutoFit/>
          </a:bodyPr>
          <a:lstStyle/>
          <a:p>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Une histoire invraisemblable et improbable..</a:t>
            </a:r>
            <a:endParaRPr lang="fr-FR" sz="44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60329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625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L’univers primordial</a:t>
            </a:r>
          </a:p>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Des champs aux particules</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606819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154237"/>
            <a:ext cx="12120664" cy="1251434"/>
          </a:xfrm>
        </p:spPr>
        <p:txBody>
          <a:bodyPr>
            <a:noAutofit/>
          </a:bodyPr>
          <a:lstStyle/>
          <a:p>
            <a:pPr algn="ct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 </a:t>
            </a: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Modèle cosmologique </a:t>
            </a: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standard</a:t>
            </a: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 </a:t>
            </a: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
            </a:r>
            <a:b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b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(Big-Bang). </a:t>
            </a:r>
            <a:endParaRPr lang="fr-FR" sz="4400" dirty="0"/>
          </a:p>
        </p:txBody>
      </p:sp>
      <p:sp>
        <p:nvSpPr>
          <p:cNvPr id="3" name="Sous-titre 2"/>
          <p:cNvSpPr>
            <a:spLocks noGrp="1"/>
          </p:cNvSpPr>
          <p:nvPr>
            <p:ph type="subTitle" idx="1"/>
          </p:nvPr>
        </p:nvSpPr>
        <p:spPr>
          <a:xfrm>
            <a:off x="295224" y="1586893"/>
            <a:ext cx="11672887" cy="4686316"/>
          </a:xfrm>
        </p:spPr>
        <p:txBody>
          <a:bodyPr>
            <a:normAutofit fontScale="25000" lnSpcReduction="20000"/>
          </a:bodyPr>
          <a:lstStyle/>
          <a:p>
            <a:pPr algn="ctr"/>
            <a:r>
              <a:rPr lang="fr-FR" sz="160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L’univers du temps de </a:t>
            </a:r>
            <a:r>
              <a:rPr lang="fr-FR" sz="160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Planck 10</a:t>
            </a:r>
            <a:r>
              <a:rPr lang="fr-FR" sz="160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-43</a:t>
            </a:r>
            <a:r>
              <a:rPr lang="fr-FR" sz="160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 </a:t>
            </a:r>
            <a:r>
              <a:rPr lang="fr-FR" sz="160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jusqu’à t = </a:t>
            </a:r>
            <a:r>
              <a:rPr lang="fr-FR" sz="160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a:t>
            </a:r>
            <a:r>
              <a:rPr lang="fr-FR" sz="160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-40</a:t>
            </a:r>
            <a:r>
              <a:rPr lang="fr-FR" sz="160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t>
            </a:r>
            <a:endParaRPr lang="fr-FR" sz="160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fr-FR" sz="4400" dirty="0"/>
              <a:t> </a:t>
            </a: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partir d’un état incroyablement chaud et très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homogène, où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au temps de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Planck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l’immense univers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observable était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confiné dans un volume inférieur à celui, immensément petit, d’un proton, et où seuls existaient des champs (avec leurs caractéristiques propres) que la température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effroyable masquait, cet univers entre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expansion, (de notre point de vue</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Avant on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ne peut rien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dire. En fait, même à ce stade, la physique qui serait à l’œuvre nous est inconnue, mais moyennant certaines hypothèses, c’est ce que le modèle relativiste prédit….</a:t>
            </a:r>
            <a:endPar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fr-FR" sz="12800" b="1" dirty="0"/>
          </a:p>
        </p:txBody>
      </p:sp>
    </p:spTree>
    <p:extLst>
      <p:ext uri="{BB962C8B-B14F-4D97-AF65-F5344CB8AC3E}">
        <p14:creationId xmlns:p14="http://schemas.microsoft.com/office/powerpoint/2010/main" val="390742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24499" y="106325"/>
            <a:ext cx="10306041" cy="767718"/>
          </a:xfrm>
        </p:spPr>
        <p:txBody>
          <a:bodyPr>
            <a:noAutofit/>
          </a:bodyPr>
          <a:lstStyle/>
          <a:p>
            <a:pPr algn="ct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 Modèle cosmologique standard </a:t>
            </a:r>
            <a:endParaRPr lang="fr-FR" sz="4400" dirty="0"/>
          </a:p>
        </p:txBody>
      </p:sp>
      <p:sp>
        <p:nvSpPr>
          <p:cNvPr id="3" name="Sous-titre 2"/>
          <p:cNvSpPr>
            <a:spLocks noGrp="1"/>
          </p:cNvSpPr>
          <p:nvPr>
            <p:ph type="subTitle" idx="1"/>
          </p:nvPr>
        </p:nvSpPr>
        <p:spPr>
          <a:xfrm>
            <a:off x="232436" y="1246650"/>
            <a:ext cx="11672887" cy="5388066"/>
          </a:xfrm>
        </p:spPr>
        <p:txBody>
          <a:bodyPr>
            <a:normAutofit fontScale="25000" lnSpcReduction="20000"/>
          </a:bodyPr>
          <a:lstStyle/>
          <a:p>
            <a:pPr algn="ctr"/>
            <a:r>
              <a:rPr lang="fr-FR" sz="160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grande unification se brise vers 10</a:t>
            </a:r>
            <a:r>
              <a:rPr lang="fr-FR" sz="160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-40</a:t>
            </a:r>
            <a:r>
              <a:rPr lang="fr-FR" sz="160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t>
            </a:r>
          </a:p>
          <a:p>
            <a:r>
              <a:rPr lang="fr-FR" sz="4400" dirty="0"/>
              <a:t> </a:t>
            </a:r>
          </a:p>
          <a:p>
            <a:pPr algn="just"/>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température est si élevée que toutes les interactions sont indiscernables.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Vers </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a:t>
            </a:r>
            <a:r>
              <a:rPr lang="fr-FR" sz="128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-40</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 une brisure de symétrie va se produire permettant aux interactions de se différencier soit toutes simultanément (théorie super-symétrique: spéculative) soit d’abord la gravitation et l’ensemble des 3 autres qui se différencieront un peu plus tard par une autre brisure de symétrie (modèle standard de la QFT). On suppose également que le champ de </a:t>
            </a:r>
            <a:r>
              <a:rPr lang="fr-FR" sz="12800" cap="none"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Higgs</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conférant une masse à certaines particules émerge de cette brisure vers cette époque.</a:t>
            </a:r>
          </a:p>
          <a:p>
            <a:pPr algn="just"/>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Jusque là l’univers formait probablement un tout unique.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a:t>
            </a:r>
            <a:r>
              <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 va se structurer en éléments qui vont se différencier et prendre une certaine autonomie.</a:t>
            </a:r>
          </a:p>
          <a:p>
            <a:pPr algn="just"/>
            <a:endParaRPr lang="fr-FR" sz="1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12800" b="1" dirty="0"/>
          </a:p>
        </p:txBody>
      </p:sp>
    </p:spTree>
    <p:extLst>
      <p:ext uri="{BB962C8B-B14F-4D97-AF65-F5344CB8AC3E}">
        <p14:creationId xmlns:p14="http://schemas.microsoft.com/office/powerpoint/2010/main" val="150175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22160" y="0"/>
            <a:ext cx="12451557" cy="2621280"/>
          </a:xfrm>
        </p:spPr>
        <p:txBody>
          <a:bodyPr>
            <a:normAutofit fontScale="90000"/>
          </a:bodyPr>
          <a:lstStyle/>
          <a:p>
            <a:pPr algn="ctr"/>
            <a:r>
              <a:rPr lang="fr-FR" sz="49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Modèle cosmologique standard </a:t>
            </a:r>
            <a:br>
              <a:rPr lang="fr-FR" sz="49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br>
            <a:r>
              <a:rPr lang="fr-FR" sz="49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(Big-Bang). </a:t>
            </a:r>
            <a:r>
              <a:rPr lang="fr-FR" b="1" dirty="0"/>
              <a:t/>
            </a:r>
            <a:br>
              <a:rPr lang="fr-FR" b="1" dirty="0"/>
            </a:br>
            <a:endParaRPr lang="fr-FR" dirty="0"/>
          </a:p>
        </p:txBody>
      </p:sp>
      <p:sp>
        <p:nvSpPr>
          <p:cNvPr id="3" name="Sous-titre 2"/>
          <p:cNvSpPr>
            <a:spLocks noGrp="1"/>
          </p:cNvSpPr>
          <p:nvPr>
            <p:ph type="subTitle" idx="1"/>
          </p:nvPr>
        </p:nvSpPr>
        <p:spPr>
          <a:xfrm>
            <a:off x="152400" y="1661160"/>
            <a:ext cx="11902439" cy="5044440"/>
          </a:xfrm>
        </p:spPr>
        <p:txBody>
          <a:bodyPr>
            <a:normAutofit fontScale="85000" lnSpcReduction="20000"/>
          </a:bodyPr>
          <a:lstStyle/>
          <a:p>
            <a:pPr algn="ctr"/>
            <a:r>
              <a:rPr lang="fr-FR" sz="47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L’inflation : vers 10</a:t>
            </a:r>
            <a:r>
              <a:rPr lang="fr-FR" sz="47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-34</a:t>
            </a:r>
            <a:r>
              <a:rPr lang="fr-FR" sz="47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a:t>
            </a:r>
            <a:endParaRPr lang="fr-FR" sz="47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paradigme (ad hoc) a été rajouté vers1990 pour résoudre </a:t>
            </a:r>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problème de l’horizon, la courbure quasi nulle de l’espace et l’absence de monopoles </a:t>
            </a:r>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magnétiques. Il est généralement accepté par la communauté scientifique, et pourrait être vérifié expérimentalement.</a:t>
            </a:r>
          </a:p>
          <a:p>
            <a:pPr algn="just"/>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Très </a:t>
            </a:r>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tôt dans l’histoire de </a:t>
            </a:r>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l’univers, entre 10</a:t>
            </a:r>
            <a:r>
              <a:rPr lang="fr-FR" sz="38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-34 </a:t>
            </a:r>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 et 10</a:t>
            </a:r>
            <a:r>
              <a:rPr lang="fr-FR" sz="38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-32 </a:t>
            </a:r>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 une </a:t>
            </a:r>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phase d’inflation très courte </a:t>
            </a:r>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a:t>
            </a:r>
            <a:r>
              <a:rPr lang="fr-FR" sz="38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-32</a:t>
            </a:r>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 mais de durée égale à 100 fois l’âge de l’univers, (</a:t>
            </a:r>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expansion </a:t>
            </a:r>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exponentielle:</a:t>
            </a:r>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t>
            </a:r>
            <a:r>
              <a:rPr lang="fr-FR" sz="38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100</a:t>
            </a:r>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 jouer un rôle important notamment en dilatant les fluctuations quantiques qui vont être les germes des grandes structures </a:t>
            </a:r>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et va </a:t>
            </a:r>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permettre, en refroidissant l’univers, à ces champs de manifester leurs particularités</a:t>
            </a:r>
            <a:r>
              <a:rPr lang="fr-FR" sz="3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fr-FR" sz="12800" b="1" dirty="0"/>
          </a:p>
        </p:txBody>
      </p:sp>
    </p:spTree>
    <p:extLst>
      <p:ext uri="{BB962C8B-B14F-4D97-AF65-F5344CB8AC3E}">
        <p14:creationId xmlns:p14="http://schemas.microsoft.com/office/powerpoint/2010/main" val="218054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208547"/>
            <a:ext cx="12120664" cy="977462"/>
          </a:xfrm>
        </p:spPr>
        <p:txBody>
          <a:bodyPr>
            <a:normAutofit/>
          </a:bodyPr>
          <a:lstStyle/>
          <a:p>
            <a:pPr algn="ctr"/>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Création de la matière</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0" y="1310180"/>
            <a:ext cx="12120664" cy="5441139"/>
          </a:xfrm>
        </p:spPr>
        <p:txBody>
          <a:bodyPr>
            <a:noAutofit/>
          </a:bodyPr>
          <a:lstStyle/>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10</a:t>
            </a:r>
            <a:r>
              <a:rPr lang="fr-FR" sz="32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-32</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 après le réchauffement post inflationniste l’univers est rempli d’une matière de densité énorme 10</a:t>
            </a:r>
            <a:r>
              <a:rPr lang="fr-FR" sz="32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73</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kg/m</a:t>
            </a:r>
            <a:r>
              <a:rPr lang="fr-FR" sz="32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a:t>
            </a:r>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température est si élevée que ni les protons, ni les neutrons ne peuvent exister, ils sont dissociés en quarks.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Lorsque l’univers se refroidit les particules et antiparticules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vont pouvoir se former grâce à l’interaction forte, en commençant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d’abord par être à l’équilibre puis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elles vont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s’annihiler en générant des photons</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théorie ne prédit pas la valeur des masses des particules.</a:t>
            </a:r>
          </a:p>
          <a:p>
            <a:pPr algn="just"/>
            <a:endParaRPr lang="fr-FR" sz="3200" dirty="0" smtClean="0">
              <a:solidFill>
                <a:schemeClr val="tx1"/>
              </a:solidFill>
              <a:latin typeface="+mj-lt"/>
            </a:endParaRPr>
          </a:p>
          <a:p>
            <a:pPr algn="just"/>
            <a:endParaRPr lang="fr-FR" sz="3200" b="1" dirty="0">
              <a:solidFill>
                <a:schemeClr val="tx1"/>
              </a:solidFill>
            </a:endParaRPr>
          </a:p>
        </p:txBody>
      </p:sp>
    </p:spTree>
    <p:extLst>
      <p:ext uri="{BB962C8B-B14F-4D97-AF65-F5344CB8AC3E}">
        <p14:creationId xmlns:p14="http://schemas.microsoft.com/office/powerpoint/2010/main" val="347025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89559" y="275573"/>
            <a:ext cx="11582401" cy="6239039"/>
          </a:xfrm>
        </p:spPr>
        <p:txBody>
          <a:bodyPr>
            <a:noAutofit/>
          </a:bodyPr>
          <a:lstStyle/>
          <a:p>
            <a:r>
              <a:rPr lang="fr-FR" sz="4400" b="1" cap="none"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=10</a:t>
            </a:r>
            <a:r>
              <a:rPr lang="fr-FR" sz="4400" b="1" cap="none" baseline="300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-4</a:t>
            </a:r>
            <a:r>
              <a:rPr lang="fr-FR" sz="4400" b="1" cap="none"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s, l’excès de matière, la domination écrasante des photons à l’œuvre</a:t>
            </a: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Bien que la théorie prédise un nombre de particules égal à celui des antiparticules, « l’imperfection », à l’œuvre,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fait qu’il y a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(du moins, dans l’univers observable) un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léger excès de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particules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L’annihilation massive « matière-antimatière » va générer environ un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milliard de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photons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par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nucléon, tous contribuant à l‘équilibre thermique</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protons et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neutrons, rescapés de cette annihilation,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seront stables vers t = 0,0001s.</a:t>
            </a: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endParaRPr lang="fr-FR" sz="3200" b="1" dirty="0">
              <a:solidFill>
                <a:schemeClr val="tx1"/>
              </a:solidFill>
            </a:endParaRPr>
          </a:p>
        </p:txBody>
      </p:sp>
    </p:spTree>
    <p:extLst>
      <p:ext uri="{BB962C8B-B14F-4D97-AF65-F5344CB8AC3E}">
        <p14:creationId xmlns:p14="http://schemas.microsoft.com/office/powerpoint/2010/main" val="45930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8533" y="139567"/>
            <a:ext cx="9404723" cy="972953"/>
          </a:xfrm>
        </p:spPr>
        <p:txBody>
          <a:bodyPr/>
          <a:lstStyle/>
          <a:p>
            <a:pPr algn="ctr"/>
            <a:r>
              <a:rPr lang="fr-FR" sz="4400" b="1" dirty="0">
                <a:ln w="9525">
                  <a:solidFill>
                    <a:schemeClr val="bg1"/>
                  </a:solidFill>
                  <a:prstDash val="solid"/>
                </a:ln>
                <a:effectLst>
                  <a:outerShdw blurRad="12700" dist="38100" dir="2700000" algn="tl" rotWithShape="0">
                    <a:schemeClr val="bg1">
                      <a:lumMod val="50000"/>
                    </a:schemeClr>
                  </a:outerShdw>
                </a:effectLst>
              </a:rPr>
              <a:t>L’Univers et l’homme </a:t>
            </a:r>
          </a:p>
        </p:txBody>
      </p:sp>
      <p:sp>
        <p:nvSpPr>
          <p:cNvPr id="3" name="Espace réservé du contenu 2"/>
          <p:cNvSpPr>
            <a:spLocks noGrp="1"/>
          </p:cNvSpPr>
          <p:nvPr>
            <p:ph idx="1"/>
          </p:nvPr>
        </p:nvSpPr>
        <p:spPr>
          <a:xfrm>
            <a:off x="178113" y="1540096"/>
            <a:ext cx="11812044" cy="4804947"/>
          </a:xfrm>
        </p:spPr>
        <p:txBody>
          <a:bodyPr>
            <a:noAutofit/>
          </a:bodyPr>
          <a:lstStyle/>
          <a:p>
            <a:pPr algn="just"/>
            <a:r>
              <a:rPr lang="fr-FR" sz="3200" dirty="0" smtClean="0">
                <a:latin typeface="Times New Roman" panose="02020603050405020304" pitchFamily="18" charset="0"/>
                <a:cs typeface="Times New Roman" panose="02020603050405020304" pitchFamily="18" charset="0"/>
              </a:rPr>
              <a:t>Tous ces problèmes nous empêcheraient-ils de connaître quoi que ce soit de la « réalité physique » </a:t>
            </a:r>
            <a:r>
              <a:rPr lang="fr-FR" sz="3200" dirty="0">
                <a:latin typeface="Times New Roman" panose="02020603050405020304" pitchFamily="18" charset="0"/>
                <a:cs typeface="Times New Roman" panose="02020603050405020304" pitchFamily="18" charset="0"/>
              </a:rPr>
              <a:t>l’univers? Non, parce que: </a:t>
            </a:r>
            <a:endParaRPr lang="fr-FR" sz="3200" dirty="0" smtClean="0">
              <a:latin typeface="Times New Roman" panose="02020603050405020304" pitchFamily="18" charset="0"/>
              <a:cs typeface="Times New Roman" panose="02020603050405020304" pitchFamily="18" charset="0"/>
            </a:endParaRPr>
          </a:p>
          <a:p>
            <a:pPr algn="just"/>
            <a:r>
              <a:rPr lang="fr-FR" sz="3200" dirty="0" smtClean="0">
                <a:latin typeface="Times New Roman" panose="02020603050405020304" pitchFamily="18" charset="0"/>
                <a:cs typeface="Times New Roman" panose="02020603050405020304" pitchFamily="18" charset="0"/>
              </a:rPr>
              <a:t>D’une </a:t>
            </a:r>
            <a:r>
              <a:rPr lang="fr-FR" sz="3200" dirty="0">
                <a:latin typeface="Times New Roman" panose="02020603050405020304" pitchFamily="18" charset="0"/>
                <a:cs typeface="Times New Roman" panose="02020603050405020304" pitchFamily="18" charset="0"/>
              </a:rPr>
              <a:t>part, </a:t>
            </a:r>
            <a:r>
              <a:rPr lang="fr-FR" sz="3200" dirty="0" smtClean="0">
                <a:latin typeface="Times New Roman" panose="02020603050405020304" pitchFamily="18" charset="0"/>
                <a:cs typeface="Times New Roman" panose="02020603050405020304" pitchFamily="18" charset="0"/>
              </a:rPr>
              <a:t> ce n’est pas parce qu’on ne connaît pas tout qu’on ne connaît rien.</a:t>
            </a:r>
          </a:p>
          <a:p>
            <a:pPr algn="just"/>
            <a:r>
              <a:rPr lang="fr-FR" sz="3200" dirty="0" smtClean="0">
                <a:latin typeface="Times New Roman" panose="02020603050405020304" pitchFamily="18" charset="0"/>
                <a:cs typeface="Times New Roman" panose="02020603050405020304" pitchFamily="18" charset="0"/>
              </a:rPr>
              <a:t>D’autre part, lorsqu’on est conscient de ces limitations on s’attache à chercher les structures et théories qui y sont compatibles et à les considérer comme essentielles.</a:t>
            </a:r>
          </a:p>
          <a:p>
            <a:pPr algn="just"/>
            <a:r>
              <a:rPr lang="fr-FR" sz="3200" dirty="0" smtClean="0">
                <a:latin typeface="Times New Roman" panose="02020603050405020304" pitchFamily="18" charset="0"/>
                <a:cs typeface="Times New Roman" panose="02020603050405020304" pitchFamily="18" charset="0"/>
              </a:rPr>
              <a:t>Un point essentiel, qui a été débattu de tout temps, est de s’interroger sur ce qu’on peut considérer comme la « réalité physique ».</a:t>
            </a:r>
          </a:p>
          <a:p>
            <a:pPr algn="just"/>
            <a:endParaRPr lang="fr-FR" sz="32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296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79749" y="308624"/>
            <a:ext cx="11530333" cy="6239039"/>
          </a:xfrm>
        </p:spPr>
        <p:txBody>
          <a:bodyPr>
            <a:noAutofit/>
          </a:bodyPr>
          <a:lstStyle/>
          <a:p>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t =10</a:t>
            </a:r>
            <a:r>
              <a:rPr lang="fr-FR" sz="4400" b="1" cap="none" baseline="3000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-4</a:t>
            </a: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 s, l’excès de matière, la domination écrasante des photons à l’œuvre</a:t>
            </a:r>
            <a:r>
              <a:rPr lang="fr-FR" sz="4400" cap="none"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rPr>
              <a:t>.</a:t>
            </a: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Mais l’équilibre entre protons et neutrons qui résultait des réactions symétriques à haute température (p ↔ n) va se briser car le neutron est handicapé par sa masse légèrement supérieure à celle du proton et à t = 0,01s il ne reste plus que 9 neutrons pour 10 protons.</a:t>
            </a: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endParaRPr lang="fr-FR" sz="3200" b="1" dirty="0">
              <a:solidFill>
                <a:schemeClr val="tx1"/>
              </a:solidFill>
            </a:endParaRPr>
          </a:p>
        </p:txBody>
      </p:sp>
    </p:spTree>
    <p:extLst>
      <p:ext uri="{BB962C8B-B14F-4D97-AF65-F5344CB8AC3E}">
        <p14:creationId xmlns:p14="http://schemas.microsoft.com/office/powerpoint/2010/main" val="312050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60308" y="0"/>
            <a:ext cx="10812492" cy="2233355"/>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L’imperfection comme principe </a:t>
            </a:r>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créateur</a:t>
            </a:r>
            <a:r>
              <a:rPr lang="fr-FR"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r>
            <a:br>
              <a:rPr lang="fr-FR"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endParaRPr lang="fr-FR" dirty="0"/>
          </a:p>
        </p:txBody>
      </p:sp>
      <p:sp>
        <p:nvSpPr>
          <p:cNvPr id="3" name="Sous-titre 2"/>
          <p:cNvSpPr>
            <a:spLocks noGrp="1"/>
          </p:cNvSpPr>
          <p:nvPr>
            <p:ph type="subTitle" idx="1"/>
          </p:nvPr>
        </p:nvSpPr>
        <p:spPr>
          <a:xfrm>
            <a:off x="511463" y="1233377"/>
            <a:ext cx="11445765" cy="5465135"/>
          </a:xfrm>
        </p:spPr>
        <p:txBody>
          <a:bodyPr>
            <a:normAutofit lnSpcReduction="10000"/>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Sans l’incertitude de la mécanique quantique l’univers, trop symétrique, trop parfait aurait été stérile.</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Sans la dissymétrie matière-antimatière, aucune matière ne serait restée, sans la faiblesse de cette dissymétrie (10</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la nucléosynthèse aurait été trop importante et rien de significatif n’aurait pu se passer.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principe, qui indique qu’un système ne peut pas être dans un état parfaitement déterminé (précision infinie), apparaît comme un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des principes fondateurs (avec les interactions) de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physique qui a permis notre apparition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Sans ce principe, l’univers n’aurait pas pu évoluer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et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permettre notre apparition…</a:t>
            </a:r>
          </a:p>
        </p:txBody>
      </p:sp>
    </p:spTree>
    <p:extLst>
      <p:ext uri="{BB962C8B-B14F-4D97-AF65-F5344CB8AC3E}">
        <p14:creationId xmlns:p14="http://schemas.microsoft.com/office/powerpoint/2010/main" val="266831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36176" y="2052918"/>
            <a:ext cx="10932459" cy="4195481"/>
          </a:xfrm>
        </p:spPr>
        <p:txBody>
          <a:bodyPr>
            <a:normAutofit fontScale="92500" lnSpcReduction="20000"/>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Cela signifie-t-il que l’univers n’est soumis qu’au hasard ?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hasard « créateur » va se manifester comme des degrés de libertés pour des états de systèmes mais encadré par des règles</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 règles vont être régies par des paramètres dont la valeur est très critique, dont une variation infime rendrait inéluctablement notre univers stérile (pour nous).</a:t>
            </a:r>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Les différentes interactions,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l’imperfection, que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nous allons décrire après, vont structurer l’action de ce hasard et l’adéquation des propositions de ce hasard, dans ces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règles,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 sélectionner les solutions les mieux adaptées. (Néo-darwinisme).</a:t>
            </a:r>
          </a:p>
          <a:p>
            <a:endParaRPr lang="fr-FR" sz="22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4" name="Titre 1"/>
          <p:cNvSpPr>
            <a:spLocks noGrp="1"/>
          </p:cNvSpPr>
          <p:nvPr>
            <p:ph type="title"/>
          </p:nvPr>
        </p:nvSpPr>
        <p:spPr>
          <a:xfrm>
            <a:off x="646111" y="452718"/>
            <a:ext cx="9404723" cy="972045"/>
          </a:xfrm>
        </p:spPr>
        <p:txBody>
          <a:bodyPr>
            <a:normAutofit fontScale="90000"/>
          </a:bodyPr>
          <a:lstStyle/>
          <a:p>
            <a:pPr algn="ctr"/>
            <a:r>
              <a:rPr lang="fr-FR" sz="49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Hasard,  règles, criticité des paramètres</a:t>
            </a: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
            </a:r>
            <a:b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br>
            <a:endParaRPr lang="fr-FR" sz="4400" dirty="0">
              <a:latin typeface="Calibri" panose="020F0502020204030204" pitchFamily="34" charset="0"/>
            </a:endParaRPr>
          </a:p>
        </p:txBody>
      </p:sp>
    </p:spTree>
    <p:extLst>
      <p:ext uri="{BB962C8B-B14F-4D97-AF65-F5344CB8AC3E}">
        <p14:creationId xmlns:p14="http://schemas.microsoft.com/office/powerpoint/2010/main" val="1608715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625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La nucléosynthèse primordiale</a:t>
            </a:r>
          </a:p>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Les premiers noyaux atomiques</a:t>
            </a:r>
          </a:p>
        </p:txBody>
      </p:sp>
    </p:spTree>
    <p:extLst>
      <p:ext uri="{BB962C8B-B14F-4D97-AF65-F5344CB8AC3E}">
        <p14:creationId xmlns:p14="http://schemas.microsoft.com/office/powerpoint/2010/main" val="10319155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21703" y="686668"/>
            <a:ext cx="11731598" cy="4676902"/>
          </a:xfrm>
        </p:spPr>
        <p:txBody>
          <a:bodyPr>
            <a:noAutofit/>
          </a:bodyPr>
          <a:lstStyle/>
          <a:p>
            <a:pPr algn="ctr"/>
            <a:r>
              <a:rPr lang="fr-FR" sz="4400" b="1" cap="none"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=1 s, la nucléosynthèse primordiale</a:t>
            </a: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température est de dix milliards de degrés Kelvin (≈1000 fois la température au centre du Soleil) soit de l’ordre de grandeur de l’</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é</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nergie de liaison des nucléons dans le noyau.</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ne reste plus qu’un seul neutron pour trois protons! </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seule façon de les sauver serait de s’incorporer avec des protons dans des noyaux stables. </a:t>
            </a:r>
          </a:p>
          <a:p>
            <a:pPr algn="just"/>
            <a:endPar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endParaRPr lang="fr-FR" sz="3200" b="1" dirty="0">
              <a:solidFill>
                <a:schemeClr val="tx1"/>
              </a:solidFill>
            </a:endParaRPr>
          </a:p>
        </p:txBody>
      </p:sp>
    </p:spTree>
    <p:extLst>
      <p:ext uri="{BB962C8B-B14F-4D97-AF65-F5344CB8AC3E}">
        <p14:creationId xmlns:p14="http://schemas.microsoft.com/office/powerpoint/2010/main" val="303679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28193" y="122996"/>
            <a:ext cx="11598442" cy="4534422"/>
          </a:xfrm>
        </p:spPr>
        <p:txBody>
          <a:bodyPr>
            <a:noAutofit/>
          </a:bodyPr>
          <a:lstStyle/>
          <a:p>
            <a:pPr algn="ctr"/>
            <a:r>
              <a:rPr lang="fr-FR" sz="4400" b="1" cap="none"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=1 s, la nucléosynthèse primordiale</a:t>
            </a: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Cela passe par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deutérium, cette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température est suffisamment basse pour le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permettre,  mais il a un noyau fragile (chicane du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deutérium). </a:t>
            </a:r>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L’expansion encore rapide de l’espace ne favorise pas cette réaction mais surtout, le bain de photons en surnombre écrasant détruit systématiquement les noyaux formés.</a:t>
            </a:r>
            <a:r>
              <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a:t>
            </a:r>
          </a:p>
          <a:p>
            <a:pPr algn="just"/>
            <a:endPar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endParaRPr lang="fr-FR" sz="3200" b="1" dirty="0">
              <a:solidFill>
                <a:schemeClr val="tx1"/>
              </a:solidFill>
            </a:endParaRPr>
          </a:p>
        </p:txBody>
      </p:sp>
      <p:pic>
        <p:nvPicPr>
          <p:cNvPr id="2" name="Image 1"/>
          <p:cNvPicPr>
            <a:picLocks noChangeAspect="1"/>
          </p:cNvPicPr>
          <p:nvPr/>
        </p:nvPicPr>
        <p:blipFill>
          <a:blip r:embed="rId2"/>
          <a:stretch>
            <a:fillRect/>
          </a:stretch>
        </p:blipFill>
        <p:spPr>
          <a:xfrm>
            <a:off x="3463665" y="898586"/>
            <a:ext cx="4890096" cy="2520534"/>
          </a:xfrm>
          <a:prstGeom prst="rect">
            <a:avLst/>
          </a:prstGeom>
        </p:spPr>
      </p:pic>
    </p:spTree>
    <p:extLst>
      <p:ext uri="{BB962C8B-B14F-4D97-AF65-F5344CB8AC3E}">
        <p14:creationId xmlns:p14="http://schemas.microsoft.com/office/powerpoint/2010/main" val="306571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10169" y="0"/>
            <a:ext cx="11953302" cy="6857999"/>
          </a:xfrm>
        </p:spPr>
        <p:txBody>
          <a:bodyPr>
            <a:noAutofit/>
          </a:bodyPr>
          <a:lstStyle/>
          <a:p>
            <a:r>
              <a:rPr lang="fr-FR" sz="4400" b="1" cap="none"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=100 s, la nucléosynthèse devient efficace</a:t>
            </a: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température est tombée à un milliard de degrés Kelvin (environ 100 fois le température du centre du Soleil: Le deutérium devient stable.</a:t>
            </a:r>
          </a:p>
          <a:p>
            <a:pPr algn="just"/>
            <a:r>
              <a:rPr lang="fr-FR" sz="28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L’univers entier entre en fusion nucléaire et, en quelques dizaines de secondes, les neutrons survivants (1 neutron pour 7 protons) sont incorporés dans les noyaux de deutérium qui eux-mêmes, pour la plupart, fusionnent en hélium 4. </a:t>
            </a:r>
            <a:endParaRPr lang="fr-FR"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pPr algn="just"/>
            <a:r>
              <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
            </a:r>
          </a:p>
          <a:p>
            <a:endParaRPr lang="fr-FR" sz="3200" b="1" dirty="0">
              <a:solidFill>
                <a:schemeClr val="tx1"/>
              </a:solidFill>
            </a:endParaRPr>
          </a:p>
        </p:txBody>
      </p:sp>
      <p:pic>
        <p:nvPicPr>
          <p:cNvPr id="2" name="Image 1"/>
          <p:cNvPicPr>
            <a:picLocks noChangeAspect="1"/>
          </p:cNvPicPr>
          <p:nvPr/>
        </p:nvPicPr>
        <p:blipFill>
          <a:blip r:embed="rId3"/>
          <a:stretch>
            <a:fillRect/>
          </a:stretch>
        </p:blipFill>
        <p:spPr>
          <a:xfrm>
            <a:off x="682027" y="793216"/>
            <a:ext cx="5083121" cy="3525396"/>
          </a:xfrm>
          <a:prstGeom prst="rect">
            <a:avLst/>
          </a:prstGeom>
        </p:spPr>
      </p:pic>
      <p:pic>
        <p:nvPicPr>
          <p:cNvPr id="4" name="Image 3"/>
          <p:cNvPicPr>
            <a:picLocks noChangeAspect="1"/>
          </p:cNvPicPr>
          <p:nvPr/>
        </p:nvPicPr>
        <p:blipFill>
          <a:blip r:embed="rId4"/>
          <a:stretch>
            <a:fillRect/>
          </a:stretch>
        </p:blipFill>
        <p:spPr>
          <a:xfrm>
            <a:off x="6552812" y="793215"/>
            <a:ext cx="3527622" cy="3665356"/>
          </a:xfrm>
          <a:prstGeom prst="rect">
            <a:avLst/>
          </a:prstGeom>
        </p:spPr>
      </p:pic>
    </p:spTree>
    <p:extLst>
      <p:ext uri="{BB962C8B-B14F-4D97-AF65-F5344CB8AC3E}">
        <p14:creationId xmlns:p14="http://schemas.microsoft.com/office/powerpoint/2010/main" val="50229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93252" y="1158949"/>
            <a:ext cx="11871158" cy="5699051"/>
          </a:xfrm>
        </p:spPr>
        <p:txBody>
          <a:bodyPr>
            <a:noAutofit/>
          </a:bodyPr>
          <a:lstStyle/>
          <a:p>
            <a:r>
              <a:rPr lang="fr-FR" sz="4400" b="1" cap="none"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En moins de 100 s , la nucléosynthèse a sauvé les neutrons tout en préservant 90% d’hydrogène, du carburant pour la suite, juste ce qu’il fallait faire…</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était temps, car déjà décimés par les réactions p ↔ n qui le pénalisaient, le neutron libre est instable et se désintègre en proton avec une période de 15 mn environ. Cette fusion tardive fait que la température est trop basse pour générer des quantités significatives d’autres éléments elle va s’arrêter à t = 200s. L’étude de l’univers primordial décrit également le découplage des différentes particules de l’équilibre thermique avec le post réchauffement associé.</a:t>
            </a:r>
            <a:endPar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a:p>
            <a:pPr algn="just"/>
            <a:r>
              <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a:t>
            </a:r>
          </a:p>
          <a:p>
            <a:pPr algn="just"/>
            <a:r>
              <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
            </a:r>
          </a:p>
          <a:p>
            <a:endParaRPr lang="fr-FR" sz="3200" b="1" dirty="0">
              <a:solidFill>
                <a:schemeClr val="tx1"/>
              </a:solidFill>
            </a:endParaRPr>
          </a:p>
        </p:txBody>
      </p:sp>
    </p:spTree>
    <p:extLst>
      <p:ext uri="{BB962C8B-B14F-4D97-AF65-F5344CB8AC3E}">
        <p14:creationId xmlns:p14="http://schemas.microsoft.com/office/powerpoint/2010/main" val="416998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2475571"/>
            <a:ext cx="12021879" cy="1501006"/>
          </a:xfrm>
        </p:spPr>
        <p:txBody>
          <a:bodyPr>
            <a:normAutofit fontScale="625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Les premiers atomes, l’univers devient transparent au rayonnement électromagnétique</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67247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21920" y="1036321"/>
            <a:ext cx="11871158" cy="5273040"/>
          </a:xfrm>
        </p:spPr>
        <p:txBody>
          <a:bodyPr>
            <a:noAutofit/>
          </a:bodyPr>
          <a:lstStyle/>
          <a:p>
            <a:pPr algn="ct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a:t>
            </a:r>
            <a:r>
              <a:rPr lang="fr-FR" sz="4400" b="1" cap="none"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380 000 ans, découplage matière-rayonnement</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L’univers primordial est dominé par le rayonnement. Une transition vers une domination de la matière va se produire environ à t = 150 000 ans.  Après l’évènement majeur de la nucléosynthèse, il ne va pas se passer grand-chose de marquant pendant 380 000 ans. Le plasma électrons-noyaux dans l’espace continue de se dilater en se refroidissant et lorsqu’il atteint environ 3000 K, les électrons vont pouvoir être associés de façon stable aux noyaux pour constituer des atomes « neutres »:</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L’univers devient transparent à la lumière.</a:t>
            </a:r>
            <a:endParaRPr lang="fr-FR" sz="3200" b="1" dirty="0">
              <a:solidFill>
                <a:schemeClr val="tx1"/>
              </a:solidFill>
            </a:endParaRPr>
          </a:p>
        </p:txBody>
      </p:sp>
    </p:spTree>
    <p:extLst>
      <p:ext uri="{BB962C8B-B14F-4D97-AF65-F5344CB8AC3E}">
        <p14:creationId xmlns:p14="http://schemas.microsoft.com/office/powerpoint/2010/main" val="45895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11778272" cy="769441"/>
          </a:xfrm>
          <a:prstGeom prst="rect">
            <a:avLst/>
          </a:prstGeom>
          <a:noFill/>
        </p:spPr>
        <p:txBody>
          <a:bodyPr wrap="square" rtlCol="0">
            <a:spAutoFit/>
          </a:bodyPr>
          <a:lstStyle/>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Quelle réalité physique? L’Allégorie de la caverne</a:t>
            </a:r>
            <a:endPar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3" name="ZoneTexte 2"/>
          <p:cNvSpPr txBox="1"/>
          <p:nvPr/>
        </p:nvSpPr>
        <p:spPr>
          <a:xfrm>
            <a:off x="3713357" y="769441"/>
            <a:ext cx="8302180" cy="5509200"/>
          </a:xfrm>
          <a:prstGeom prst="rect">
            <a:avLst/>
          </a:prstGeom>
          <a:noFill/>
        </p:spPr>
        <p:txBody>
          <a:bodyPr wrap="square" rtlCol="0">
            <a:sp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Platon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dans son livre «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république » se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demandait comment des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prisonniers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enchaînés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dans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une caverne, réduits à ne voir que des ombres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 objets extérieurs (inconnus) pourraient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induire que ce ne sont que des ombres de quelque chose qu’ils ne perçoivent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pas. </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les ombres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sont celles « d’objets réels »,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alors comment peut-on récupérer la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réalité, à partir de sa représentation?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outre, si un prisonnier affirme que les ombres sont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elles-mêmes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réalité, peut-on lui prouver qu’il a tort ? </a:t>
            </a:r>
          </a:p>
        </p:txBody>
      </p:sp>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599" t="-422" r="-599" b="8066"/>
          <a:stretch/>
        </p:blipFill>
        <p:spPr>
          <a:xfrm>
            <a:off x="0" y="1409490"/>
            <a:ext cx="3613224" cy="4740101"/>
          </a:xfrm>
          <a:prstGeom prst="rect">
            <a:avLst/>
          </a:prstGeom>
        </p:spPr>
      </p:pic>
    </p:spTree>
    <p:extLst>
      <p:ext uri="{BB962C8B-B14F-4D97-AF65-F5344CB8AC3E}">
        <p14:creationId xmlns:p14="http://schemas.microsoft.com/office/powerpoint/2010/main" val="68279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99152" y="1002535"/>
            <a:ext cx="11871158" cy="6625389"/>
          </a:xfrm>
        </p:spPr>
        <p:txBody>
          <a:bodyPr>
            <a:noAutofit/>
          </a:bodyPr>
          <a:lstStyle/>
          <a:p>
            <a:pPr algn="ct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a:t>
            </a:r>
            <a:r>
              <a:rPr lang="fr-FR" sz="4400" b="1" cap="none"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380 000 ans, découplage matière-rayonnement</a:t>
            </a: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C’est cette « surface » de « dernière » diffusion (RFC) que les satellites comme Planck analysent car c’est le témoignage observable, par le rayonnement le plus ancien, de l’histoire de l’univers.</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Remarquons que c’est en analysant les motifs des fluctuations de température (des empreintes laissées par les évènements antérieurs) qu’on induit, de façon concomitante avec d’autres observations, cette histoire antérieure.</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rPr>
              <a:t> </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rPr>
              <a:t>.</a:t>
            </a:r>
          </a:p>
          <a:p>
            <a:endParaRPr lang="fr-FR" sz="3200" b="1" dirty="0">
              <a:solidFill>
                <a:schemeClr val="tx1"/>
              </a:solidFill>
            </a:endParaRPr>
          </a:p>
        </p:txBody>
      </p:sp>
    </p:spTree>
    <p:extLst>
      <p:ext uri="{BB962C8B-B14F-4D97-AF65-F5344CB8AC3E}">
        <p14:creationId xmlns:p14="http://schemas.microsoft.com/office/powerpoint/2010/main" val="170998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0" y="0"/>
            <a:ext cx="11871158" cy="6625389"/>
          </a:xfrm>
        </p:spPr>
        <p:txBody>
          <a:bodyPr>
            <a:noAutofit/>
          </a:bodyPr>
          <a:lstStyle/>
          <a:p>
            <a:pPr algn="just"/>
            <a:r>
              <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a:t>
            </a:r>
          </a:p>
          <a:p>
            <a:pPr algn="just"/>
            <a:r>
              <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
            </a:r>
          </a:p>
          <a:p>
            <a:endParaRPr lang="fr-FR" sz="3200" b="1" dirty="0">
              <a:solidFill>
                <a:schemeClr val="tx1"/>
              </a:solidFill>
            </a:endParaRPr>
          </a:p>
        </p:txBody>
      </p:sp>
      <p:pic>
        <p:nvPicPr>
          <p:cNvPr id="2" name="Image 1"/>
          <p:cNvPicPr>
            <a:picLocks noChangeAspect="1"/>
          </p:cNvPicPr>
          <p:nvPr/>
        </p:nvPicPr>
        <p:blipFill>
          <a:blip r:embed="rId2"/>
          <a:stretch>
            <a:fillRect/>
          </a:stretch>
        </p:blipFill>
        <p:spPr>
          <a:xfrm>
            <a:off x="1093311" y="182135"/>
            <a:ext cx="9860998" cy="4557614"/>
          </a:xfrm>
          <a:prstGeom prst="rect">
            <a:avLst/>
          </a:prstGeom>
        </p:spPr>
      </p:pic>
      <p:sp>
        <p:nvSpPr>
          <p:cNvPr id="4" name="Rectangle 3"/>
          <p:cNvSpPr/>
          <p:nvPr/>
        </p:nvSpPr>
        <p:spPr>
          <a:xfrm>
            <a:off x="0" y="4739749"/>
            <a:ext cx="12192000" cy="2062103"/>
          </a:xfrm>
          <a:prstGeom prst="rect">
            <a:avLst/>
          </a:prstGeom>
        </p:spPr>
        <p:txBody>
          <a:bodyPr wrap="square">
            <a:sp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Image du RFC observée par le satellite Planck (température en fausses couleurs, contraste accentué) L’information, les empreintes de l’histoire, est contenue dans l’image. On est exactement dans le schéma de la caverne de Platon: On voit l’ombre d’une supposée réalité physique!</a:t>
            </a:r>
            <a:endParaRPr lang="fr-FR"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902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700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Les acteurs de la dynamique de l’univers à l’œuvre</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9578315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2120664" cy="977462"/>
          </a:xfrm>
        </p:spPr>
        <p:txBody>
          <a:bodyPr>
            <a:normAutofit/>
          </a:bodyPr>
          <a:lstStyle/>
          <a:p>
            <a:pPr algn="ct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Les interactions</a:t>
            </a:r>
            <a:endParaRPr lang="fr-FR" sz="4400" dirty="0">
              <a:latin typeface="Calibri" panose="020F0502020204030204" pitchFamily="34" charset="0"/>
            </a:endParaRPr>
          </a:p>
        </p:txBody>
      </p:sp>
      <p:sp>
        <p:nvSpPr>
          <p:cNvPr id="3" name="Sous-titre 2"/>
          <p:cNvSpPr>
            <a:spLocks noGrp="1"/>
          </p:cNvSpPr>
          <p:nvPr>
            <p:ph type="subTitle" idx="1"/>
          </p:nvPr>
        </p:nvSpPr>
        <p:spPr>
          <a:xfrm>
            <a:off x="47575" y="1177575"/>
            <a:ext cx="12120664" cy="5606328"/>
          </a:xfrm>
        </p:spPr>
        <p:txBody>
          <a:bodyPr>
            <a:noAutofit/>
          </a:bodyPr>
          <a:lstStyle/>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Nous avons vu qu’il y a 13,7 milliards d’années, en moins d’une seconde (de temps cosmologique), l’univers avait créé les constituants essentiels de la matière (protons, neutrons, électrons pour la matière ordinaire).</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Mais, pour qu’il se passe quelque chose (une histoire), il faut que ces constituants interagissent entre eux, sinon la situation est figée .</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Les interactions entre ces constituants vont régir les types de relations et ainsi définir son évolution (la dynamique du système). </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Elles sont les lois fondamentales de la physique et bien qu’en nombre très limité (quatre), appliquées aux protons, neutrons et électrons, elles vont permettre une grande diversité suffisant à expliquer cette évolution. </a:t>
            </a: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fr-FR" sz="3200" b="1" dirty="0">
              <a:solidFill>
                <a:schemeClr val="tx1"/>
              </a:solidFill>
            </a:endParaRPr>
          </a:p>
        </p:txBody>
      </p:sp>
    </p:spTree>
    <p:extLst>
      <p:ext uri="{BB962C8B-B14F-4D97-AF65-F5344CB8AC3E}">
        <p14:creationId xmlns:p14="http://schemas.microsoft.com/office/powerpoint/2010/main" val="189049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2120664" cy="977462"/>
          </a:xfrm>
        </p:spPr>
        <p:txBody>
          <a:bodyPr>
            <a:normAutofit/>
          </a:bodyPr>
          <a:lstStyle/>
          <a:p>
            <a:pPr algn="ct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Les interactions</a:t>
            </a:r>
            <a:endParaRPr lang="fr-FR" sz="4400" dirty="0">
              <a:latin typeface="Calibri" panose="020F0502020204030204" pitchFamily="34" charset="0"/>
            </a:endParaRPr>
          </a:p>
        </p:txBody>
      </p:sp>
      <p:sp>
        <p:nvSpPr>
          <p:cNvPr id="3" name="Sous-titre 2"/>
          <p:cNvSpPr>
            <a:spLocks noGrp="1"/>
          </p:cNvSpPr>
          <p:nvPr>
            <p:ph type="subTitle" idx="1"/>
          </p:nvPr>
        </p:nvSpPr>
        <p:spPr>
          <a:xfrm>
            <a:off x="223283" y="1053552"/>
            <a:ext cx="11546959" cy="5804447"/>
          </a:xfrm>
        </p:spPr>
        <p:txBody>
          <a:bodyPr>
            <a:noAutofit/>
          </a:bodyPr>
          <a:lstStyle/>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Au début du 20</a:t>
            </a:r>
            <a:r>
              <a:rPr lang="fr-FR" sz="32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ième</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siècle on n’en connaissait que 2. Aujourd’hui les 4 interactions connues suffisent à interpréter l’évolution de l’univers.</a:t>
            </a:r>
          </a:p>
          <a:p>
            <a:pPr algn="just"/>
            <a:r>
              <a:rPr lang="fr-FR" sz="3200" b="1" cap="none"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cs typeface="Times New Roman" panose="02020603050405020304" pitchFamily="18" charset="0"/>
              </a:rPr>
              <a:t>Gravitation</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très faible)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courbant l’espace-temps, elle  interagit avec toute matière-énergie. Interaction à longue portée dont la propagation de sa variation (ondes gravitationnelles) se fait à la vitesse finie de la lumière, ce qui a des conséquences structurelles fondamentales (permet la diversité).</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Compte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tenu de son extrême faiblesse ne va régir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l’univers qu’à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grande échelle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Très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grosses masses (galaxies, étoiles, planètes et leurs satellites, comètes,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etc.): Régit les grandes structures, un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cadre pour permettre à la vie de se développer. </a:t>
            </a:r>
          </a:p>
          <a:p>
            <a:endParaRPr lang="fr-FR" sz="3200" b="1" dirty="0">
              <a:solidFill>
                <a:schemeClr val="tx1"/>
              </a:solidFill>
            </a:endParaRPr>
          </a:p>
        </p:txBody>
      </p:sp>
    </p:spTree>
    <p:extLst>
      <p:ext uri="{BB962C8B-B14F-4D97-AF65-F5344CB8AC3E}">
        <p14:creationId xmlns:p14="http://schemas.microsoft.com/office/powerpoint/2010/main" val="148413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190" y="1414670"/>
            <a:ext cx="11811001" cy="5570756"/>
          </a:xfrm>
          <a:prstGeom prst="rect">
            <a:avLst/>
          </a:prstGeom>
        </p:spPr>
        <p:txBody>
          <a:bodyPr wrap="square">
            <a:spAutoFit/>
          </a:bodyPr>
          <a:lstStyle/>
          <a:p>
            <a:pPr algn="just"/>
            <a:r>
              <a:rPr lang="fr-FR" sz="3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Electromagnétisme:</a:t>
            </a:r>
            <a:r>
              <a:rPr lang="fr-FR" sz="3600" dirty="0" smtClean="0">
                <a:latin typeface="Calibri" panose="020F0502020204030204" pitchFamily="34" charset="0"/>
              </a:rPr>
              <a:t>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concerne les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particules ou systèmes chargés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(charge + ou -)  et/ou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ayant un moment magnétique (10</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40</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fois plus forte que la gravitation). Interaction à longue portée dont la propagation de sa variation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(ondes électromagnétiques) se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fait à la vitesse finie de la lumière, ce qui a des conséquences structurelles fondamentales (permet la diversité).</a:t>
            </a: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Assure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cohésion des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atomes (entre le noyau et les électrons autour),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des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molécules (entre atomes),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matière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à l’échelle micro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a:t>
            </a:r>
            <a:r>
              <a:rPr lang="fr-FR" sz="3200" baseline="30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à l’échelle de l’atome)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et macroscopique (solides, liquides</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796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465" y="1417370"/>
            <a:ext cx="11811001" cy="5078313"/>
          </a:xfrm>
          <a:prstGeom prst="rect">
            <a:avLst/>
          </a:prstGeom>
        </p:spPr>
        <p:txBody>
          <a:bodyPr wrap="square">
            <a:spAutoFit/>
          </a:bodyPr>
          <a:lstStyle/>
          <a:p>
            <a:pPr algn="just"/>
            <a:r>
              <a:rPr lang="fr-FR" sz="3600" b="1" dirty="0" smtClean="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Interaction </a:t>
            </a:r>
            <a:r>
              <a:rPr lang="fr-FR" sz="36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forte</a:t>
            </a:r>
            <a:r>
              <a:rPr lang="fr-FR" sz="3600" dirty="0">
                <a:latin typeface="Calibri" panose="020F0502020204030204" pitchFamily="34" charset="0"/>
              </a:rPr>
              <a:t> :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Concerne les quarks (confinés) constituants du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des nucléons. Charge de couleur (3 couleurs). Interaction à courte portée.</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Assure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cohésion du noyau et particules le constituant (protons, neutrons</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La « force » nucléaire liant les nucléons et un effet résiduel  de l’interaction forte.</a:t>
            </a: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Niveau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&lt;10</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-15</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t>
            </a:r>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346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 y="1287244"/>
            <a:ext cx="11719559" cy="5078313"/>
          </a:xfrm>
          <a:prstGeom prst="rect">
            <a:avLst/>
          </a:prstGeom>
        </p:spPr>
        <p:txBody>
          <a:bodyPr wrap="square">
            <a:spAutoFit/>
          </a:bodyPr>
          <a:lstStyle/>
          <a:p>
            <a:pPr algn="just"/>
            <a:r>
              <a:rPr lang="fr-F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Interaction faible</a:t>
            </a:r>
            <a:r>
              <a:rPr lang="fr-FR" sz="3600" dirty="0">
                <a:latin typeface="Calibri" panose="020F0502020204030204" pitchFamily="34" charset="0"/>
              </a:rPr>
              <a:t> </a:t>
            </a:r>
            <a:r>
              <a:rPr lang="fr-FR" sz="3200" dirty="0"/>
              <a:t>: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Permet aux quarks de changer de nature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(saveurs) par « désintégration »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d’un noyau (exemple, neutron →proton) : Niveau &lt; 10</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-15</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Interaction à courte portée.</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Cette interaction distingue la droite de la gauche (violation de parité!). </a:t>
            </a: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Cette propriété permet de distinguer matière et antimatière et est invoquée pour tenter d’expliquer la dissymétrie matière/antimatière.</a:t>
            </a: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Rappelons que toutes ces interactions résultent de la brisure de symétrie au moment de la grande unification.</a:t>
            </a:r>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017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2120664" cy="728133"/>
          </a:xfrm>
        </p:spPr>
        <p:txBody>
          <a:bodyPr>
            <a:noAutofit/>
          </a:bodyPr>
          <a:lstStyle/>
          <a:p>
            <a:pPr algn="ctr"/>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L’importance critique des neutrons</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615592" y="2017072"/>
            <a:ext cx="11213430" cy="3535430"/>
          </a:xfrm>
        </p:spPr>
        <p:txBody>
          <a:bodyPr>
            <a:noAutofit/>
          </a:bodyPr>
          <a:lstStyle/>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Au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niveau des éléments « chimiques », briques de la matière (92 éléments « stables » à différents degrés) cette diversité est permise par les neutrons qui assurent la cohésion du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noyau. </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protons qui sont chargés positivement se repoussent et l’interaction forte serait rapidement vaincue si les neutrons qui ne sont pas chargés ne venaient pas la renforcer</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0110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2120664" cy="728133"/>
          </a:xfrm>
        </p:spPr>
        <p:txBody>
          <a:bodyPr>
            <a:noAutofit/>
          </a:bodyPr>
          <a:lstStyle/>
          <a:p>
            <a:pPr algn="ctr"/>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L’importance critique des neutrons</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453617" y="2369647"/>
            <a:ext cx="11213430" cy="3149804"/>
          </a:xfrm>
        </p:spPr>
        <p:txBody>
          <a:bodyPr>
            <a:noAutofit/>
          </a:bodyPr>
          <a:lstStyle/>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Sans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neutrons le nombre d’éléments stables seraient très réduit et une chimie permettant la vie telle qu’on la connait qu’on appellera désormais la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vie, fondée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principalement sur des éléments comme le carbone, l’oxygène, l’azote et l’hydrogène entre autres ne serait pas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possible</a:t>
            </a:r>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635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8533" y="139567"/>
            <a:ext cx="9404723" cy="856382"/>
          </a:xfrm>
        </p:spPr>
        <p:txBody>
          <a:bodyPr/>
          <a:lstStyle/>
          <a:p>
            <a:pPr algn="ctr"/>
            <a:r>
              <a:rPr lang="fr-FR" sz="4400" b="1" dirty="0">
                <a:ln w="9525">
                  <a:solidFill>
                    <a:schemeClr val="bg1"/>
                  </a:solidFill>
                  <a:prstDash val="solid"/>
                </a:ln>
                <a:effectLst>
                  <a:outerShdw blurRad="12700" dist="38100" dir="2700000" algn="tl" rotWithShape="0">
                    <a:schemeClr val="bg1">
                      <a:lumMod val="50000"/>
                    </a:schemeClr>
                  </a:outerShdw>
                </a:effectLst>
              </a:rPr>
              <a:t>L’Univers et l’homme </a:t>
            </a:r>
          </a:p>
        </p:txBody>
      </p:sp>
      <p:sp>
        <p:nvSpPr>
          <p:cNvPr id="3" name="Espace réservé du contenu 2"/>
          <p:cNvSpPr>
            <a:spLocks noGrp="1"/>
          </p:cNvSpPr>
          <p:nvPr>
            <p:ph idx="1"/>
          </p:nvPr>
        </p:nvSpPr>
        <p:spPr>
          <a:xfrm>
            <a:off x="0" y="995949"/>
            <a:ext cx="12110224" cy="5616724"/>
          </a:xfrm>
        </p:spPr>
        <p:txBody>
          <a:bodyPr>
            <a:noAutofit/>
          </a:bodyPr>
          <a:lstStyle/>
          <a:p>
            <a:pPr algn="just"/>
            <a:r>
              <a:rPr lang="fr-FR" sz="3200" dirty="0" smtClean="0">
                <a:latin typeface="Times New Roman" panose="02020603050405020304" pitchFamily="18" charset="0"/>
                <a:ea typeface="Calibri" panose="020F0502020204030204" pitchFamily="34" charset="0"/>
                <a:cs typeface="Times New Roman" panose="02020603050405020304" pitchFamily="18" charset="0"/>
              </a:rPr>
              <a:t>Dans </a:t>
            </a:r>
            <a:r>
              <a:rPr lang="fr-FR" sz="3200" dirty="0">
                <a:latin typeface="Times New Roman" panose="02020603050405020304" pitchFamily="18" charset="0"/>
                <a:ea typeface="Calibri" panose="020F0502020204030204" pitchFamily="34" charset="0"/>
                <a:cs typeface="Times New Roman" panose="02020603050405020304" pitchFamily="18" charset="0"/>
              </a:rPr>
              <a:t>son article </a:t>
            </a:r>
            <a:r>
              <a:rPr lang="fr-FR" sz="3200" dirty="0" smtClean="0">
                <a:latin typeface="Times New Roman" panose="02020603050405020304" pitchFamily="18" charset="0"/>
                <a:ea typeface="Calibri" panose="020F0502020204030204" pitchFamily="34" charset="0"/>
                <a:cs typeface="Times New Roman" panose="02020603050405020304" pitchFamily="18" charset="0"/>
              </a:rPr>
              <a:t>« Principe </a:t>
            </a:r>
            <a:r>
              <a:rPr lang="fr-FR" sz="3200" dirty="0">
                <a:latin typeface="Times New Roman" panose="02020603050405020304" pitchFamily="18" charset="0"/>
                <a:ea typeface="Calibri" panose="020F0502020204030204" pitchFamily="34" charset="0"/>
                <a:cs typeface="Times New Roman" panose="02020603050405020304" pitchFamily="18" charset="0"/>
              </a:rPr>
              <a:t>de </a:t>
            </a:r>
            <a:r>
              <a:rPr lang="fr-FR" sz="3200" dirty="0" smtClean="0">
                <a:latin typeface="Times New Roman" panose="02020603050405020304" pitchFamily="18" charset="0"/>
                <a:ea typeface="Calibri" panose="020F0502020204030204" pitchFamily="34" charset="0"/>
                <a:cs typeface="Times New Roman" panose="02020603050405020304" pitchFamily="18" charset="0"/>
              </a:rPr>
              <a:t>représentation-Auto-Duale </a:t>
            </a:r>
            <a:r>
              <a:rPr lang="fr-FR" sz="3200" dirty="0">
                <a:latin typeface="Times New Roman" panose="02020603050405020304" pitchFamily="18" charset="0"/>
                <a:ea typeface="Calibri" panose="020F0502020204030204" pitchFamily="34" charset="0"/>
                <a:cs typeface="Times New Roman" panose="02020603050405020304" pitchFamily="18" charset="0"/>
              </a:rPr>
              <a:t>théorique», </a:t>
            </a:r>
            <a:r>
              <a:rPr lang="fr-FR" sz="3200" dirty="0" err="1">
                <a:latin typeface="Times New Roman" panose="02020603050405020304" pitchFamily="18" charset="0"/>
                <a:ea typeface="Calibri" panose="020F0502020204030204" pitchFamily="34" charset="0"/>
                <a:cs typeface="Times New Roman" panose="02020603050405020304" pitchFamily="18" charset="0"/>
              </a:rPr>
              <a:t>Shahan</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smtClean="0">
                <a:latin typeface="Times New Roman" panose="02020603050405020304" pitchFamily="18" charset="0"/>
                <a:ea typeface="Calibri" panose="020F0502020204030204" pitchFamily="34" charset="0"/>
                <a:cs typeface="Times New Roman" panose="02020603050405020304" pitchFamily="18" charset="0"/>
              </a:rPr>
              <a:t>Majid (1991) propose </a:t>
            </a:r>
            <a:r>
              <a:rPr lang="fr-FR" sz="3200" dirty="0">
                <a:latin typeface="Times New Roman" panose="02020603050405020304" pitchFamily="18" charset="0"/>
                <a:ea typeface="Calibri" panose="020F0502020204030204" pitchFamily="34" charset="0"/>
                <a:cs typeface="Times New Roman" panose="02020603050405020304" pitchFamily="18" charset="0"/>
              </a:rPr>
              <a:t>de représenter les deux points de vue sous l’angle d’une dualité formelle et d’utiliser les formalismes mathématiques appropriés pour déterminer les contraintes propres à concilier les deux points de vue, </a:t>
            </a:r>
            <a:r>
              <a:rPr lang="fr-FR" sz="3200" dirty="0" smtClean="0">
                <a:latin typeface="Times New Roman" panose="02020603050405020304" pitchFamily="18" charset="0"/>
                <a:ea typeface="Calibri" panose="020F0502020204030204" pitchFamily="34" charset="0"/>
                <a:cs typeface="Times New Roman" panose="02020603050405020304" pitchFamily="18" charset="0"/>
              </a:rPr>
              <a:t>en préalable, déclare</a:t>
            </a:r>
            <a:r>
              <a:rPr lang="fr-FR" sz="32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fr-FR" sz="3200" i="1" dirty="0">
                <a:latin typeface="Times New Roman" panose="02020603050405020304" pitchFamily="18" charset="0"/>
                <a:ea typeface="Calibri" panose="020F0502020204030204" pitchFamily="34" charset="0"/>
                <a:cs typeface="Times New Roman" panose="02020603050405020304" pitchFamily="18" charset="0"/>
              </a:rPr>
              <a:t>La physique théorique est la recherche d’un ensemble complet cohérent de lois fondamentales de la </a:t>
            </a:r>
            <a:r>
              <a:rPr lang="fr-FR" sz="3200" i="1" dirty="0" smtClean="0">
                <a:latin typeface="Times New Roman" panose="02020603050405020304" pitchFamily="18" charset="0"/>
                <a:ea typeface="Calibri" panose="020F0502020204030204" pitchFamily="34" charset="0"/>
                <a:cs typeface="Times New Roman" panose="02020603050405020304" pitchFamily="18" charset="0"/>
              </a:rPr>
              <a:t>physique. Nous </a:t>
            </a:r>
            <a:r>
              <a:rPr lang="fr-FR" sz="3200" i="1" dirty="0">
                <a:latin typeface="Times New Roman" panose="02020603050405020304" pitchFamily="18" charset="0"/>
                <a:ea typeface="Calibri" panose="020F0502020204030204" pitchFamily="34" charset="0"/>
                <a:cs typeface="Times New Roman" panose="02020603050405020304" pitchFamily="18" charset="0"/>
              </a:rPr>
              <a:t>proposons une démarche </a:t>
            </a:r>
            <a:r>
              <a:rPr lang="fr-FR" sz="3200" i="1" dirty="0" smtClean="0">
                <a:latin typeface="Times New Roman" panose="02020603050405020304" pitchFamily="18" charset="0"/>
                <a:ea typeface="Calibri" panose="020F0502020204030204" pitchFamily="34" charset="0"/>
                <a:cs typeface="Times New Roman" panose="02020603050405020304" pitchFamily="18" charset="0"/>
              </a:rPr>
              <a:t>visant </a:t>
            </a:r>
            <a:r>
              <a:rPr lang="fr-FR" sz="3200" i="1" dirty="0">
                <a:latin typeface="Times New Roman" panose="02020603050405020304" pitchFamily="18" charset="0"/>
                <a:ea typeface="Calibri" panose="020F0502020204030204" pitchFamily="34" charset="0"/>
                <a:cs typeface="Times New Roman" panose="02020603050405020304" pitchFamily="18" charset="0"/>
              </a:rPr>
              <a:t>à montrer que la structure ultime, à savoir l’ensemble de lois à prendre en compte par les physiciens, ne fait que refléter les structures autorisées par les contraintes de la pensée du physicien</a:t>
            </a:r>
            <a:r>
              <a:rPr lang="fr-FR" sz="3200" i="1"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r>
              <a:rPr lang="fr-FR" sz="3200" dirty="0" smtClean="0">
                <a:latin typeface="Times New Roman" panose="02020603050405020304" pitchFamily="18" charset="0"/>
                <a:cs typeface="Times New Roman" panose="02020603050405020304" pitchFamily="18" charset="0"/>
              </a:rPr>
              <a:t>Nous conclurons ce prologue par Bachelard qui souligne aussi que :</a:t>
            </a:r>
            <a:endParaRPr lang="fr-FR" sz="3200" dirty="0"/>
          </a:p>
        </p:txBody>
      </p:sp>
    </p:spTree>
    <p:extLst>
      <p:ext uri="{BB962C8B-B14F-4D97-AF65-F5344CB8AC3E}">
        <p14:creationId xmlns:p14="http://schemas.microsoft.com/office/powerpoint/2010/main" val="18939788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33137" y="0"/>
            <a:ext cx="11598442" cy="6400799"/>
          </a:xfrm>
        </p:spPr>
        <p:txBody>
          <a:bodyPr>
            <a:noAutofit/>
          </a:bodyPr>
          <a:lstStyle/>
          <a:p>
            <a:pPr algn="just"/>
            <a:r>
              <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a:t>
            </a:r>
          </a:p>
          <a:p>
            <a:pPr algn="just"/>
            <a:r>
              <a:rPr lang="fr-FR"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
            </a:r>
          </a:p>
          <a:p>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 name="Image 1"/>
          <p:cNvPicPr>
            <a:picLocks noChangeAspect="1"/>
          </p:cNvPicPr>
          <p:nvPr/>
        </p:nvPicPr>
        <p:blipFill>
          <a:blip r:embed="rId2"/>
          <a:stretch>
            <a:fillRect/>
          </a:stretch>
        </p:blipFill>
        <p:spPr>
          <a:xfrm>
            <a:off x="95441" y="0"/>
            <a:ext cx="7352203" cy="4604929"/>
          </a:xfrm>
          <a:prstGeom prst="rect">
            <a:avLst/>
          </a:prstGeom>
        </p:spPr>
      </p:pic>
      <p:pic>
        <p:nvPicPr>
          <p:cNvPr id="7" name="Image 6"/>
          <p:cNvPicPr>
            <a:picLocks noChangeAspect="1"/>
          </p:cNvPicPr>
          <p:nvPr/>
        </p:nvPicPr>
        <p:blipFill>
          <a:blip r:embed="rId3"/>
          <a:stretch>
            <a:fillRect/>
          </a:stretch>
        </p:blipFill>
        <p:spPr>
          <a:xfrm>
            <a:off x="7447644" y="-1"/>
            <a:ext cx="4679376" cy="4604929"/>
          </a:xfrm>
          <a:prstGeom prst="rect">
            <a:avLst/>
          </a:prstGeom>
        </p:spPr>
      </p:pic>
      <p:sp>
        <p:nvSpPr>
          <p:cNvPr id="4" name="ZoneTexte 3"/>
          <p:cNvSpPr txBox="1"/>
          <p:nvPr/>
        </p:nvSpPr>
        <p:spPr>
          <a:xfrm>
            <a:off x="0" y="4604928"/>
            <a:ext cx="12192000" cy="2308324"/>
          </a:xfrm>
          <a:prstGeom prst="rect">
            <a:avLst/>
          </a:prstGeom>
          <a:noFill/>
        </p:spPr>
        <p:txBody>
          <a:bodyPr wrap="square" rtlCol="0">
            <a:spAutoFit/>
          </a:bodyPr>
          <a:lstStyle/>
          <a:p>
            <a:pPr algn="just"/>
            <a:r>
              <a:rPr lang="fr-FR" sz="24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nucléosynthèse primordiale (univers entier en fusion) n’a généré pratiquement que de l’hélium, (la composition de l’univers étant alors d’environ  90% d’hydrogène de 10% d’hélium) et de traces de deutérium et de lithium.  Piètre résultat au vu du phénomène cosmique à l’œuvre. </a:t>
            </a:r>
          </a:p>
          <a:p>
            <a:pPr algn="just"/>
            <a:r>
              <a:rPr lang="fr-FR" sz="24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Mais c’est heureux, car si elle avait été totale l’histoire s’arrêtait là! En effet, elle a préservé le « carburant » essentiel de la fusion (l’hydrogène) pour la suite des évènements et a sauvé les neutrons ce qui autorisera la chimie complexe et variée que nous connaissons.</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340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2587332"/>
            <a:ext cx="11915553" cy="1554362"/>
          </a:xfrm>
        </p:spPr>
        <p:txBody>
          <a:bodyPr>
            <a:normAutofit fontScale="625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Ces mêmes acteurs de la dynamique de l’univers vont aussi générer un univers compatible  avec l’apparition de la vie</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3434715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52718"/>
            <a:ext cx="10590027" cy="1400530"/>
          </a:xfrm>
        </p:spPr>
        <p:txBody>
          <a:bodyPr/>
          <a:lstStyle/>
          <a:p>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Rôle des interactions dans la chaîne de la vie</a:t>
            </a:r>
            <a:endParaRPr lang="fr-FR" sz="4400" dirty="0"/>
          </a:p>
        </p:txBody>
      </p:sp>
      <p:sp>
        <p:nvSpPr>
          <p:cNvPr id="3" name="Espace réservé du contenu 2"/>
          <p:cNvSpPr>
            <a:spLocks noGrp="1"/>
          </p:cNvSpPr>
          <p:nvPr>
            <p:ph idx="1"/>
          </p:nvPr>
        </p:nvSpPr>
        <p:spPr/>
        <p:txBody>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On voit que ces interactions vont permettre aux constituants de s’organiser au niveau des grandes masses en structures stables à des échelles de milliards d’années, de constituer des entités complexes (minéraux, végétaux, animaux) dont  la stabilité est variable mais adaptée, de permettre des changements de nature de ces entités.</a:t>
            </a:r>
          </a:p>
          <a:p>
            <a:endParaRPr lang="fr-FR" dirty="0"/>
          </a:p>
        </p:txBody>
      </p:sp>
    </p:spTree>
    <p:extLst>
      <p:ext uri="{BB962C8B-B14F-4D97-AF65-F5344CB8AC3E}">
        <p14:creationId xmlns:p14="http://schemas.microsoft.com/office/powerpoint/2010/main" val="28205367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128337"/>
            <a:ext cx="12120664" cy="1072148"/>
          </a:xfrm>
        </p:spPr>
        <p:txBody>
          <a:bodyPr>
            <a:normAutofit/>
          </a:bodyPr>
          <a:lstStyle/>
          <a:p>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Rôle des interactions dans la chaîne de la vie</a:t>
            </a:r>
            <a:endParaRPr lang="fr-FR" sz="4400" dirty="0">
              <a:latin typeface="Calibri" panose="020F0502020204030204" pitchFamily="34" charset="0"/>
            </a:endParaRPr>
          </a:p>
        </p:txBody>
      </p:sp>
      <p:sp>
        <p:nvSpPr>
          <p:cNvPr id="3" name="Sous-titre 2"/>
          <p:cNvSpPr>
            <a:spLocks noGrp="1"/>
          </p:cNvSpPr>
          <p:nvPr>
            <p:ph type="subTitle" idx="1"/>
          </p:nvPr>
        </p:nvSpPr>
        <p:spPr>
          <a:xfrm>
            <a:off x="156118" y="1200485"/>
            <a:ext cx="11842594" cy="5058993"/>
          </a:xfrm>
        </p:spPr>
        <p:txBody>
          <a:bodyPr>
            <a:noAutofit/>
          </a:bodyPr>
          <a:lstStyle/>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 interactions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vont permettre de constituer des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noyaux atomiques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(interaction forte et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faible)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grande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diversité et aux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constituants de s’organiser au niveau des grandes masses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(gravitation) en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structures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stables,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à des échelles de milliards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d’années, fournissant des structures d’accueil (planètes)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et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l’énergie (étoiles</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pour l’évolution des hôtes.</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L’interaction électromagnétique va permettre la construction d’atomes et de molécules agents d’une chimie complexe et variée produisant des entités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complexes (minéraux, végétaux, animaux) dont  la stabilité est variable mais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adaptée afin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permettre des changements de nature de ces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entités pour s’adapter aux changement de l’environnement.</a:t>
            </a:r>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fr-FR" sz="3200" b="1" dirty="0">
              <a:solidFill>
                <a:schemeClr val="tx1"/>
              </a:solidFill>
            </a:endParaRPr>
          </a:p>
        </p:txBody>
      </p:sp>
    </p:spTree>
    <p:extLst>
      <p:ext uri="{BB962C8B-B14F-4D97-AF65-F5344CB8AC3E}">
        <p14:creationId xmlns:p14="http://schemas.microsoft.com/office/powerpoint/2010/main" val="133282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128337"/>
            <a:ext cx="12120664" cy="1072148"/>
          </a:xfrm>
        </p:spPr>
        <p:txBody>
          <a:bodyPr>
            <a:normAutofit/>
          </a:bodyPr>
          <a:lstStyle/>
          <a:p>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Rôle des interactions dans la chaîne de la vie</a:t>
            </a:r>
            <a:endParaRPr lang="fr-FR" sz="4400" dirty="0">
              <a:latin typeface="Calibri" panose="020F0502020204030204" pitchFamily="34" charset="0"/>
            </a:endParaRPr>
          </a:p>
        </p:txBody>
      </p:sp>
      <p:sp>
        <p:nvSpPr>
          <p:cNvPr id="3" name="Sous-titre 2"/>
          <p:cNvSpPr>
            <a:spLocks noGrp="1"/>
          </p:cNvSpPr>
          <p:nvPr>
            <p:ph type="subTitle" idx="1"/>
          </p:nvPr>
        </p:nvSpPr>
        <p:spPr>
          <a:xfrm>
            <a:off x="156118" y="1200485"/>
            <a:ext cx="11842594" cy="5058993"/>
          </a:xfrm>
        </p:spPr>
        <p:txBody>
          <a:bodyPr>
            <a:noAutofit/>
          </a:bodyPr>
          <a:lstStyle/>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L’interaction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forte et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faible vont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permettre de constituer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seulement 92 éléments atomiques stables. La gravitation va permettre à ces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constituants de s’organiser au niveau des grandes masses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structures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stables,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à des échelles de milliards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d’années, fournissant des structures d’accueil (planètes)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et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l’énergie (étoiles</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pour l’évolution des hôtes.</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Seuls quelques éléments (H, C, N, O, K, Ca, Al, Fe, ..) vont intervenir de façon significative dans la vie. Mais la mécanique quantique montre que la structure complexe des nuages électroniques de ces quelques atomes (caractérisés par leur noyau), permet de constituer des molécules de grande complexité et diversité: Celles de la vie!</a:t>
            </a:r>
          </a:p>
          <a:p>
            <a:endParaRPr lang="fr-FR" sz="3200" b="1" dirty="0">
              <a:solidFill>
                <a:schemeClr val="tx1"/>
              </a:solidFill>
            </a:endParaRPr>
          </a:p>
        </p:txBody>
      </p:sp>
    </p:spTree>
    <p:extLst>
      <p:ext uri="{BB962C8B-B14F-4D97-AF65-F5344CB8AC3E}">
        <p14:creationId xmlns:p14="http://schemas.microsoft.com/office/powerpoint/2010/main" val="278580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La matière-espace-temps</a:t>
            </a:r>
            <a:endParaRPr lang="fr-FR" sz="4400" dirty="0"/>
          </a:p>
        </p:txBody>
      </p:sp>
      <p:sp>
        <p:nvSpPr>
          <p:cNvPr id="3" name="Espace réservé du contenu 2"/>
          <p:cNvSpPr>
            <a:spLocks noGrp="1"/>
          </p:cNvSpPr>
          <p:nvPr>
            <p:ph idx="1"/>
          </p:nvPr>
        </p:nvSpPr>
        <p:spPr>
          <a:xfrm>
            <a:off x="430306" y="1689847"/>
            <a:ext cx="11295529" cy="4195481"/>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Et la matière dans tout cela puisque, selon la relativité générale  sans matière dans l’univers rien de fécond n’existe.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matière est représentée par des « particules » appelées « fermions » (qui sont les quanta de l’excitation des degrés de libertés des champs de matière) qui ont la particularité de « matérialiser » l’espace (deux particules identiques avec les mêmes nombres quantiques s’excluent) ce qui fait qu’ils obéissent à une statistique particulière (Fermi-Dirac). </a:t>
            </a:r>
          </a:p>
          <a:p>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0354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La matière-espace-temps</a:t>
            </a:r>
            <a:endParaRPr lang="fr-FR" sz="4400" dirty="0"/>
          </a:p>
        </p:txBody>
      </p:sp>
      <p:sp>
        <p:nvSpPr>
          <p:cNvPr id="3" name="Espace réservé du contenu 2"/>
          <p:cNvSpPr>
            <a:spLocks noGrp="1"/>
          </p:cNvSpPr>
          <p:nvPr>
            <p:ph idx="1"/>
          </p:nvPr>
        </p:nvSpPr>
        <p:spPr>
          <a:xfrm>
            <a:off x="430306" y="1689847"/>
            <a:ext cx="11295529" cy="4764741"/>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 fermions sont différents des bosons, autres « particules », qui sont les quanta des degrés de libertés des champs décrivant les interactions qui obéissent à la statistique de Bose-Einstein (il n’y pas cette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contrainte d’exclusion, au contraire).</a:t>
            </a:r>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Mais le rayonnement a la propriété d’être un marqueur de l’étendue de l’espace (distance entre objets matériels) , puisqu’il est « dilaté » par son expansion</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Cette dualité matière-rayonnement est reprise dans les théories super-symétriques. </a:t>
            </a:r>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93268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La matière-espace-temps</a:t>
            </a:r>
            <a:endParaRPr lang="fr-FR" sz="4400" dirty="0"/>
          </a:p>
        </p:txBody>
      </p:sp>
      <p:sp>
        <p:nvSpPr>
          <p:cNvPr id="3" name="Espace réservé du contenu 2"/>
          <p:cNvSpPr>
            <a:spLocks noGrp="1"/>
          </p:cNvSpPr>
          <p:nvPr>
            <p:ph idx="1"/>
          </p:nvPr>
        </p:nvSpPr>
        <p:spPr>
          <a:xfrm>
            <a:off x="0" y="1395030"/>
            <a:ext cx="12192000" cy="5462970"/>
          </a:xfrm>
        </p:spPr>
        <p:txBody>
          <a:bodyPr>
            <a:no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est intéressant de noter leur complémentarité. La relativité s’étant débarrassé de l’</a:t>
            </a:r>
            <a:r>
              <a:rPr lang="fr-FR"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ether</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il n’est pas évident de concevoir physiquement une distance entre deux objets matériels s’ils sont plongés dans le vide (s’il n’y a rien entre eux).</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On peut objecter que ces objets génèrent en général des champs s’étendant pour certains bien au-delà du corps, ce qui peut matérialiser cette notion de distance, mais on sait que l’action a distance ‘dans le vide’ a toujours été suspecte aux yeux des physiciens.</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vide (quantique) n’est pas le néant car il est le siège de champs fluctuants, mais la relativité générale ne considère pas ce concept.</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33996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La matière-espace-temps</a:t>
            </a:r>
            <a:endParaRPr lang="fr-FR" sz="4400" dirty="0"/>
          </a:p>
        </p:txBody>
      </p:sp>
      <p:sp>
        <p:nvSpPr>
          <p:cNvPr id="3" name="Espace réservé du contenu 2"/>
          <p:cNvSpPr>
            <a:spLocks noGrp="1"/>
          </p:cNvSpPr>
          <p:nvPr>
            <p:ph idx="1"/>
          </p:nvPr>
        </p:nvSpPr>
        <p:spPr>
          <a:xfrm>
            <a:off x="0" y="1398493"/>
            <a:ext cx="12048565" cy="5217459"/>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vide classique physique n’est pas vide non plus  mais s’il est peuplé de quelques particules par m</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il y a beaucoup de « vide entre elles, ce qui ne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fait que reporter le problème.</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Par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contre le rayonnement de fond cosmologique, qui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‘remplit’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l’univers, fournit une référence physique avec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une référence d’échelle de longueur (liée à sa fréquence du fait de sa caractéristique de constance de sa célérité).</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C’est une piste qui peut conférer une matérialité physique à ce que nous appelons la distance entre deux objets, d’autant que le </a:t>
            </a:r>
            <a:r>
              <a:rPr lang="fr-FR"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ds</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²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es géodésiques nulles associées au rayonnement constituent un invariant.</a:t>
            </a:r>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09293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La matière-espace-temps</a:t>
            </a:r>
            <a:endParaRPr lang="fr-FR" sz="4400" dirty="0"/>
          </a:p>
        </p:txBody>
      </p:sp>
      <p:sp>
        <p:nvSpPr>
          <p:cNvPr id="3" name="Espace réservé du contenu 2"/>
          <p:cNvSpPr>
            <a:spLocks noGrp="1"/>
          </p:cNvSpPr>
          <p:nvPr>
            <p:ph idx="1"/>
          </p:nvPr>
        </p:nvSpPr>
        <p:spPr>
          <a:xfrm>
            <a:off x="0" y="1398493"/>
            <a:ext cx="12048565" cy="5217459"/>
          </a:xfrm>
        </p:spPr>
        <p:txBody>
          <a:bodyPr>
            <a:no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fait que la vitesse de la lumière (et des rayonnements électromagnétiques, des ondes gravitationnelles) soit finie et constante peut paraître bien mystérieux.</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Formellement le principe de relativité implique un invariant qui peut être fini ou infini. Physiquement, j’avais défendu l’idée qu’une vitesse infinie des interactions interdirait toute diversité locale dans l’univers, (éradiquant la notion de localité), qui ne devrait être considéré alors que comme un seul système, stérile, puisque tout l’univers, totalement lié par tout ce qui pourrait s’y passer, serait en équilibre dont on ne voit pas comment il pourrait sortir</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1462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8533" y="139567"/>
            <a:ext cx="9404723" cy="805313"/>
          </a:xfrm>
        </p:spPr>
        <p:txBody>
          <a:bodyPr/>
          <a:lstStyle/>
          <a:p>
            <a:pPr algn="ctr"/>
            <a:r>
              <a:rPr lang="fr-FR" sz="4400" b="1" dirty="0">
                <a:ln w="9525">
                  <a:solidFill>
                    <a:schemeClr val="bg1"/>
                  </a:solidFill>
                  <a:prstDash val="solid"/>
                </a:ln>
                <a:effectLst>
                  <a:outerShdw blurRad="12700" dist="38100" dir="2700000" algn="tl" rotWithShape="0">
                    <a:schemeClr val="bg1">
                      <a:lumMod val="50000"/>
                    </a:schemeClr>
                  </a:outerShdw>
                </a:effectLst>
              </a:rPr>
              <a:t>L’Univers et l’homme </a:t>
            </a:r>
          </a:p>
        </p:txBody>
      </p:sp>
      <p:sp>
        <p:nvSpPr>
          <p:cNvPr id="3" name="Espace réservé du contenu 2"/>
          <p:cNvSpPr>
            <a:spLocks noGrp="1"/>
          </p:cNvSpPr>
          <p:nvPr>
            <p:ph idx="1"/>
          </p:nvPr>
        </p:nvSpPr>
        <p:spPr>
          <a:xfrm>
            <a:off x="0" y="1072809"/>
            <a:ext cx="11980433" cy="5123145"/>
          </a:xfrm>
        </p:spPr>
        <p:txBody>
          <a:bodyPr>
            <a:noAutofit/>
          </a:bodyPr>
          <a:lstStyle/>
          <a:p>
            <a:pPr algn="just"/>
            <a:r>
              <a:rPr lang="fr-FR" sz="3200" dirty="0" smtClean="0">
                <a:latin typeface="Times New Roman" panose="02020603050405020304" pitchFamily="18" charset="0"/>
                <a:cs typeface="Times New Roman" panose="02020603050405020304" pitchFamily="18" charset="0"/>
              </a:rPr>
              <a:t>« La science est un produit de l’esprit humain, produit conforme aux lois de notre pensée et adapté au monde extérieur. Elle offre donc deux aspects, l’un subjectif, l’autre objectif, tous deux également nécessaires, car il nous est aussi impossible de changer quoi que ce soit aux lois de notre esprit qu’à celles du monde ».  </a:t>
            </a:r>
          </a:p>
          <a:p>
            <a:pPr algn="just"/>
            <a:r>
              <a:rPr lang="fr-FR" sz="3200" dirty="0" smtClean="0">
                <a:latin typeface="Times New Roman" panose="02020603050405020304" pitchFamily="18" charset="0"/>
                <a:cs typeface="Times New Roman" panose="02020603050405020304" pitchFamily="18" charset="0"/>
              </a:rPr>
              <a:t>Etrange déclaration métaphysique qui peut aussi bien conduire à une sorte de rationalisme redoublé qui retrouverait, dans les lois du monde, les lois de notre esprit, qu’à un réalisme universel imposant l’invariabilité absolue « aux lois de notre esprit » conçues comme une partie des lois du monde! </a:t>
            </a:r>
            <a:r>
              <a:rPr lang="fr-FR" sz="3200" i="1" dirty="0" smtClean="0">
                <a:latin typeface="Times New Roman" panose="02020603050405020304" pitchFamily="18" charset="0"/>
                <a:cs typeface="Times New Roman" panose="02020603050405020304" pitchFamily="18" charset="0"/>
              </a:rPr>
              <a:t>Bachelard, Le Nouvel esprit Scientifique</a:t>
            </a:r>
            <a:r>
              <a:rPr lang="fr-FR" sz="3200" dirty="0" smtClean="0">
                <a:latin typeface="Times New Roman" panose="02020603050405020304" pitchFamily="18" charset="0"/>
                <a:cs typeface="Times New Roman" panose="02020603050405020304" pitchFamily="18" charset="0"/>
              </a:rPr>
              <a:t>.</a:t>
            </a:r>
            <a:endParaRPr lang="fr-F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2059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La matière-espace-temps</a:t>
            </a:r>
            <a:endParaRPr lang="fr-FR" sz="4400" dirty="0"/>
          </a:p>
        </p:txBody>
      </p:sp>
      <p:sp>
        <p:nvSpPr>
          <p:cNvPr id="3" name="Espace réservé du contenu 2"/>
          <p:cNvSpPr>
            <a:spLocks noGrp="1"/>
          </p:cNvSpPr>
          <p:nvPr>
            <p:ph idx="1"/>
          </p:nvPr>
        </p:nvSpPr>
        <p:spPr>
          <a:xfrm>
            <a:off x="0" y="1398493"/>
            <a:ext cx="12048565" cy="5217459"/>
          </a:xfrm>
        </p:spPr>
        <p:txBody>
          <a:bodyPr>
            <a:no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 comme il est supposé les rayonnements constituent la « trame de l’univers » un processus qui irait plus vite que la lumière serait à </a:t>
            </a:r>
            <a:r>
              <a:rPr lang="fr-FR" sz="3200" b="1"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l’extérieur de cet univers</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ainsi le principe de vitesse limite se réduirait à un mouvement dans notre univers!</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Par ailleurs, il conviendrait de bien comprendre et définir à la fois les notions de distance (ici on a supposé que c’était le rayonnement qui en donnait un caractère physique) et de vitesse (effet doppler) par rapport à ce rayonnement de fond dont on est supposé connaître la valeur native </a:t>
            </a:r>
            <a:r>
              <a:rPr lang="fr-FR" sz="320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(spectrométrie) . Tous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 paramètres sont liés et supposer une vitesse constante à la lumière permet de briser le cercle.</a:t>
            </a:r>
          </a:p>
          <a:p>
            <a:pPr algn="just"/>
            <a:endPar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53451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2120664" cy="977462"/>
          </a:xfrm>
        </p:spPr>
        <p:txBody>
          <a:bodyPr>
            <a:normAutofit fontScale="90000"/>
          </a:bodyPr>
          <a:lstStyle/>
          <a:p>
            <a:pPr algn="ctr"/>
            <a:r>
              <a:rPr lang="fr-FR"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fr-FR" sz="49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La gravitation à l’œuvre</a:t>
            </a:r>
            <a:endParaRPr lang="fr-FR" sz="4900" dirty="0">
              <a:latin typeface="Calibri" panose="020F0502020204030204" pitchFamily="34" charset="0"/>
            </a:endParaRPr>
          </a:p>
        </p:txBody>
      </p:sp>
      <p:sp>
        <p:nvSpPr>
          <p:cNvPr id="3" name="Sous-titre 2"/>
          <p:cNvSpPr>
            <a:spLocks noGrp="1"/>
          </p:cNvSpPr>
          <p:nvPr>
            <p:ph type="subTitle" idx="1"/>
          </p:nvPr>
        </p:nvSpPr>
        <p:spPr>
          <a:xfrm>
            <a:off x="272955" y="1191776"/>
            <a:ext cx="11737075" cy="5536570"/>
          </a:xfrm>
        </p:spPr>
        <p:txBody>
          <a:bodyPr>
            <a:noAutofit/>
          </a:bodyPr>
          <a:lstStyle/>
          <a:p>
            <a:pPr algn="ctr"/>
            <a:r>
              <a:rPr lang="fr-FR" sz="44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matière noire à l’œuvre</a:t>
            </a:r>
          </a:p>
          <a:p>
            <a:pPr algn="just"/>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L’interaction du rayonnement avec la matière ordinaire a pour effet de niveler  les inhomogénéités ce qui rendrait stérile l’univers, mais la matière noire qui ne se couple pas avec le rayonnement permet de préserver certains de ces défauts qui vont se développer, rendant la phase suivante possible.</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Cette matière, plus abondante que la matière baryonique, dont nous ne connaissons pas la nature physique, même si certaines théories super-symétriques la prédise, joue un rôle important dans l’univers</a:t>
            </a:r>
          </a:p>
          <a:p>
            <a:pPr algn="just"/>
            <a:endParaRPr lang="fr-FR" sz="3200" dirty="0" smtClean="0">
              <a:solidFill>
                <a:schemeClr val="tx1"/>
              </a:solidFill>
              <a:latin typeface="Times New Roman" panose="02020603050405020304" pitchFamily="18" charset="0"/>
              <a:cs typeface="Times New Roman" panose="02020603050405020304" pitchFamily="18" charset="0"/>
            </a:endParaRPr>
          </a:p>
          <a:p>
            <a:pPr algn="just"/>
            <a:endParaRPr lang="fr-FR" sz="3200" dirty="0">
              <a:solidFill>
                <a:schemeClr val="tx1"/>
              </a:solidFill>
            </a:endParaRPr>
          </a:p>
          <a:p>
            <a:pPr algn="just"/>
            <a:endParaRPr lang="fr-FR" sz="3200" dirty="0">
              <a:solidFill>
                <a:schemeClr val="tx1"/>
              </a:solidFill>
            </a:endParaRPr>
          </a:p>
          <a:p>
            <a:endParaRPr lang="fr-FR" sz="3200" b="1" dirty="0">
              <a:solidFill>
                <a:schemeClr val="tx1"/>
              </a:solidFill>
            </a:endParaRPr>
          </a:p>
        </p:txBody>
      </p:sp>
    </p:spTree>
    <p:extLst>
      <p:ext uri="{BB962C8B-B14F-4D97-AF65-F5344CB8AC3E}">
        <p14:creationId xmlns:p14="http://schemas.microsoft.com/office/powerpoint/2010/main" val="11119375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32192" y="132203"/>
            <a:ext cx="8637224" cy="977462"/>
          </a:xfrm>
        </p:spPr>
        <p:txBody>
          <a:bodyPr>
            <a:normAutofit fontScale="90000"/>
          </a:bodyPr>
          <a:lstStyle/>
          <a:p>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schéma de formation des galaxies</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593558" y="2506718"/>
            <a:ext cx="11053010" cy="2285999"/>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 grumeaux de matière (constitué essentiellement de gaz) vont s’effondrer par un mécanisme complexe puis à un niveau plus local ce gaz va donner des étoiles avec leurs cortèges de planètes.</a:t>
            </a:r>
          </a:p>
          <a:p>
            <a:endParaRPr lang="fr-FR" sz="3200" b="1" dirty="0">
              <a:solidFill>
                <a:schemeClr val="tx1"/>
              </a:solidFill>
            </a:endParaRPr>
          </a:p>
        </p:txBody>
      </p:sp>
    </p:spTree>
    <p:extLst>
      <p:ext uri="{BB962C8B-B14F-4D97-AF65-F5344CB8AC3E}">
        <p14:creationId xmlns:p14="http://schemas.microsoft.com/office/powerpoint/2010/main" val="38301618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3041" y="-97276"/>
            <a:ext cx="12120664" cy="977462"/>
          </a:xfrm>
        </p:spPr>
        <p:txBody>
          <a:bodyPr>
            <a:normAutofit/>
          </a:bodyPr>
          <a:lstStyle/>
          <a:p>
            <a:pPr algn="ctr"/>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Les étoiles finissent le travail</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412061" y="1179371"/>
            <a:ext cx="11149264" cy="4399020"/>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Ensuite les étoiles qui sont les usines à atomes vont produire d’autres éléments et en particulier les </a:t>
            </a:r>
            <a:r>
              <a:rPr lang="fr-FR" sz="3200" b="1"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supernovæ</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qui, en plus de l’hydrogène représentant 90% des atomes de l’univers et de l’</a:t>
            </a:r>
            <a:r>
              <a:rPr lang="fr-FR" sz="3200" cap="none"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Helium</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(presque 10%) tout le reste étant inférieur à 0, 001%,  dans une fusion explosive synthétisent de nombreux éléments en particulier du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carbone dont la production par la réaction 3</a:t>
            </a:r>
            <a:r>
              <a:rPr lang="el-G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α</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été longtemps un mystère (état excité du noyau avec résonnance),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l’oxygène de l’azote etc… et les dispersent dans l’espace ce qui donnera une autre génération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d’étoiles, qui elles peuvent être </a:t>
            </a:r>
            <a:r>
              <a:rPr lang="fr-FR" sz="3200" b="1"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stables</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avec leur planètes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avec plus d’éléments chimiques</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endParaRPr lang="fr-FR" sz="3200" b="1" dirty="0">
              <a:solidFill>
                <a:schemeClr val="tx1"/>
              </a:solidFill>
            </a:endParaRPr>
          </a:p>
        </p:txBody>
      </p:sp>
    </p:spTree>
    <p:extLst>
      <p:ext uri="{BB962C8B-B14F-4D97-AF65-F5344CB8AC3E}">
        <p14:creationId xmlns:p14="http://schemas.microsoft.com/office/powerpoint/2010/main" val="215008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2120664" cy="977462"/>
          </a:xfrm>
        </p:spPr>
        <p:txBody>
          <a:bodyPr>
            <a:normAutofit/>
          </a:bodyPr>
          <a:lstStyle/>
          <a:p>
            <a:pPr algn="ct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Explosion de supernova</a:t>
            </a:r>
            <a:endParaRPr lang="fr-FR" sz="4400" dirty="0">
              <a:latin typeface="Calibri" panose="020F0502020204030204" pitchFamily="34" charset="0"/>
            </a:endParaRPr>
          </a:p>
        </p:txBody>
      </p:sp>
      <p:pic>
        <p:nvPicPr>
          <p:cNvPr id="4" name="Image 3"/>
          <p:cNvPicPr>
            <a:picLocks noChangeAspect="1"/>
          </p:cNvPicPr>
          <p:nvPr/>
        </p:nvPicPr>
        <p:blipFill>
          <a:blip r:embed="rId2"/>
          <a:stretch>
            <a:fillRect/>
          </a:stretch>
        </p:blipFill>
        <p:spPr>
          <a:xfrm>
            <a:off x="0" y="1299324"/>
            <a:ext cx="5464681" cy="5335269"/>
          </a:xfrm>
          <a:prstGeom prst="rect">
            <a:avLst/>
          </a:prstGeom>
        </p:spPr>
      </p:pic>
      <p:sp>
        <p:nvSpPr>
          <p:cNvPr id="5" name="ZoneTexte 4"/>
          <p:cNvSpPr txBox="1"/>
          <p:nvPr/>
        </p:nvSpPr>
        <p:spPr>
          <a:xfrm>
            <a:off x="5464681" y="1299324"/>
            <a:ext cx="6598788" cy="5016758"/>
          </a:xfrm>
          <a:prstGeom prst="rect">
            <a:avLst/>
          </a:prstGeom>
          <a:noFill/>
        </p:spPr>
        <p:txBody>
          <a:bodyPr wrap="square" rtlCol="0">
            <a:sp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supernova </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SN1054,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a:t>
            </a:r>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ui a explosé il y a 1000 ans environ, dont les « débris » s’étendent actuellement sur des centaines de milliards de  km, ensemence le milieu  d’éléments lourds synthétisés pendant la vie de l’étoile et pendant son explosion. Ces éléments lourds sont les constituants des planètes telluriques comme la Terre et sont nécessaires à la vie.</a:t>
            </a:r>
            <a:endPar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96563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0434338" cy="977462"/>
          </a:xfrm>
        </p:spPr>
        <p:txBody>
          <a:bodyPr>
            <a:normAutofit/>
          </a:bodyPr>
          <a:lstStyle/>
          <a:p>
            <a:pPr algn="ct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Explosion de la nova de 1572 (</a:t>
            </a:r>
            <a:r>
              <a:rPr lang="fr-FR" sz="4400" b="1" cap="none"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Tycho</a:t>
            </a: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a:t>
            </a:r>
            <a:endParaRPr lang="fr-FR" sz="4400" dirty="0">
              <a:latin typeface="Calibri" panose="020F0502020204030204" pitchFamily="34" charset="0"/>
            </a:endParaRPr>
          </a:p>
        </p:txBody>
      </p:sp>
      <p:sp>
        <p:nvSpPr>
          <p:cNvPr id="5" name="ZoneTexte 4"/>
          <p:cNvSpPr txBox="1"/>
          <p:nvPr/>
        </p:nvSpPr>
        <p:spPr>
          <a:xfrm>
            <a:off x="4225490" y="1462011"/>
            <a:ext cx="7664724" cy="5016758"/>
          </a:xfrm>
          <a:prstGeom prst="rect">
            <a:avLst/>
          </a:prstGeom>
          <a:noFill/>
        </p:spPr>
        <p:txBody>
          <a:bodyPr wrap="square" rtlCol="0">
            <a:spAutoFit/>
          </a:bodyPr>
          <a:lstStyle/>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type de phénomène (une nouvelle étoile visible à l’œil nu)  a toujours suscité des réactions d’effroi dans les populations. Pour les scientifiques elles ont été une aubaine.</a:t>
            </a:r>
          </a:p>
          <a:p>
            <a:pPr algn="just"/>
            <a:r>
              <a:rPr lang="fr-FR"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L’absence de parallaxe et la position fixe par rapport aux étoiles fixes a mis fin au dogme de l’incorruptibilité des étoiles, ce qui a valu tout de même quelques désagréments majeurs à quelques adeptes de cette nouvelle interprétation jugée hérétique.</a:t>
            </a:r>
          </a:p>
        </p:txBody>
      </p:sp>
      <p:pic>
        <p:nvPicPr>
          <p:cNvPr id="3" name="Image 2"/>
          <p:cNvPicPr>
            <a:picLocks noChangeAspect="1"/>
          </p:cNvPicPr>
          <p:nvPr/>
        </p:nvPicPr>
        <p:blipFill>
          <a:blip r:embed="rId2"/>
          <a:stretch>
            <a:fillRect/>
          </a:stretch>
        </p:blipFill>
        <p:spPr>
          <a:xfrm>
            <a:off x="224364" y="1280073"/>
            <a:ext cx="3760494" cy="5380635"/>
          </a:xfrm>
          <a:prstGeom prst="rect">
            <a:avLst/>
          </a:prstGeom>
        </p:spPr>
      </p:pic>
    </p:spTree>
    <p:extLst>
      <p:ext uri="{BB962C8B-B14F-4D97-AF65-F5344CB8AC3E}">
        <p14:creationId xmlns:p14="http://schemas.microsoft.com/office/powerpoint/2010/main" val="42251643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700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Formation et évolution du système solaire</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2844466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44255"/>
            <a:ext cx="12120664" cy="925743"/>
          </a:xfrm>
        </p:spPr>
        <p:txBody>
          <a:bodyPr>
            <a:normAutofit/>
          </a:bodyPr>
          <a:lstStyle/>
          <a:p>
            <a:pPr algn="ct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Naissance et vie du Soleil</a:t>
            </a:r>
            <a:endParaRPr lang="fr-FR" sz="4400" dirty="0">
              <a:latin typeface="Calibri" panose="020F0502020204030204" pitchFamily="34" charset="0"/>
            </a:endParaRPr>
          </a:p>
        </p:txBody>
      </p:sp>
      <p:sp>
        <p:nvSpPr>
          <p:cNvPr id="3" name="Sous-titre 2"/>
          <p:cNvSpPr>
            <a:spLocks noGrp="1"/>
          </p:cNvSpPr>
          <p:nvPr>
            <p:ph type="subTitle" idx="1"/>
          </p:nvPr>
        </p:nvSpPr>
        <p:spPr>
          <a:xfrm>
            <a:off x="71336" y="2907973"/>
            <a:ext cx="12120664" cy="4158574"/>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y a quatre milliards et demi d’années une étoile a explosé au voisinage (au sens cosmologique : d &lt; </a:t>
            </a:r>
            <a:r>
              <a:rPr lang="fr-FR" sz="3200" cap="none"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qq</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al) de la région  où le Soleil (notre étoile) allait se former. </a:t>
            </a:r>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Elle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ensemencé cette région en éléments chimiques variés (qu’on va  retrouver dans le soleil et les planètes) et l’onde de choc de l’explosion va provoquer un effondrement (sur des centaines de millions d’années) du gaz conduisant  à la formation du système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solaire.</a:t>
            </a:r>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4" name="Image 3"/>
          <p:cNvPicPr>
            <a:picLocks noChangeAspect="1"/>
          </p:cNvPicPr>
          <p:nvPr/>
        </p:nvPicPr>
        <p:blipFill>
          <a:blip r:embed="rId2"/>
          <a:stretch>
            <a:fillRect/>
          </a:stretch>
        </p:blipFill>
        <p:spPr>
          <a:xfrm>
            <a:off x="2640806" y="933207"/>
            <a:ext cx="6934200" cy="1714500"/>
          </a:xfrm>
          <a:prstGeom prst="rect">
            <a:avLst/>
          </a:prstGeom>
        </p:spPr>
      </p:pic>
    </p:spTree>
    <p:extLst>
      <p:ext uri="{BB962C8B-B14F-4D97-AF65-F5344CB8AC3E}">
        <p14:creationId xmlns:p14="http://schemas.microsoft.com/office/powerpoint/2010/main" val="71140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0"/>
            <a:ext cx="12120664" cy="1026695"/>
          </a:xfrm>
        </p:spPr>
        <p:txBody>
          <a:bodyPr>
            <a:noAutofit/>
          </a:bodyPr>
          <a:lstStyle/>
          <a:p>
            <a:pPr algn="ctr"/>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Soleil</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260558" y="1291421"/>
            <a:ext cx="11694695" cy="5253758"/>
          </a:xfrm>
        </p:spPr>
        <p:txBody>
          <a:bodyPr>
            <a:noAutofit/>
          </a:bodyPr>
          <a:lstStyle/>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résultat de cet effondrement est une étoile de masse telle que les réactions nucléaires ont du mal à se produire (le cœur est à 15 millions de degrés Kelvin bien loin du milliard de degrés de la nucléosynthèse primordiale). L’effet tunnel joue un rôle important (pic de Gamow). </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Chaque kilogramme de Soleil ne produit que 1 mW, mille fois moins que notre corps!</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rendement poussif est une aubaine, car brûlant mal il brûle longtemps et satisfait à une des exigences pour l’apparition de la vie, processus qui demande du temps.</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92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0"/>
            <a:ext cx="12120664" cy="818146"/>
          </a:xfrm>
        </p:spPr>
        <p:txBody>
          <a:bodyPr>
            <a:noAutofit/>
          </a:bodyPr>
          <a:lstStyle/>
          <a:p>
            <a:pPr algn="ct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 système solaire primordial</a:t>
            </a:r>
            <a:endParaRPr lang="fr-FR" sz="4400" dirty="0">
              <a:latin typeface="Calibri" panose="020F0502020204030204" pitchFamily="34" charset="0"/>
            </a:endParaRPr>
          </a:p>
        </p:txBody>
      </p:sp>
      <p:sp>
        <p:nvSpPr>
          <p:cNvPr id="3" name="Sous-titre 2"/>
          <p:cNvSpPr>
            <a:spLocks noGrp="1"/>
          </p:cNvSpPr>
          <p:nvPr>
            <p:ph type="subTitle" idx="1"/>
          </p:nvPr>
        </p:nvSpPr>
        <p:spPr>
          <a:xfrm>
            <a:off x="284320" y="1339547"/>
            <a:ext cx="11694695" cy="4596032"/>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D’un côté le nuage d’hydrogène s’effondre en tourbillonnant,  par un processus complexe, et pour cela il doit se débarrasser de son moment angulaire, d’où les </a:t>
            </a:r>
            <a:r>
              <a:rPr lang="fr-FR" sz="3200" cap="none"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proto-planètes</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(tas de cailloux où les plus gros attirent les plus petits,  jusqu’à s’échauffer pour allumer les réactions de fusion</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C’est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 scénario cataclysmique où les plus gros corps encore brûlants, subissent des bombardements incessants de météorites de toutes tailles déchirant  la croûte provoquant l’apparition de volcans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302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625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Les prémices de la cosmologie:</a:t>
            </a:r>
          </a:p>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La cosmogonie</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111719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0"/>
            <a:ext cx="12120664" cy="818146"/>
          </a:xfrm>
        </p:spPr>
        <p:txBody>
          <a:bodyPr>
            <a:noAutofit/>
          </a:bodyPr>
          <a:lstStyle/>
          <a:p>
            <a:pPr algn="ctr"/>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système solaire primordial</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363" y="1042736"/>
            <a:ext cx="9805901" cy="5216739"/>
          </a:xfrm>
          <a:prstGeom prst="rect">
            <a:avLst/>
          </a:prstGeom>
        </p:spPr>
      </p:pic>
    </p:spTree>
    <p:extLst>
      <p:ext uri="{BB962C8B-B14F-4D97-AF65-F5344CB8AC3E}">
        <p14:creationId xmlns:p14="http://schemas.microsoft.com/office/powerpoint/2010/main" val="23806470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700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Formation et évolution de la Terre</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2409557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0"/>
            <a:ext cx="12120664" cy="694266"/>
          </a:xfrm>
        </p:spPr>
        <p:txBody>
          <a:bodyPr>
            <a:noAutofit/>
          </a:bodyPr>
          <a:lstStyle/>
          <a:p>
            <a:pPr algn="ctr"/>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système solaire primordial</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71336" y="1145957"/>
            <a:ext cx="6673518" cy="6011334"/>
          </a:xfrm>
        </p:spPr>
        <p:txBody>
          <a:bodyPr>
            <a:noAutofit/>
          </a:bodyPr>
          <a:lstStyle/>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C’est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l’enfer.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Cela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ne va se calmer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qu’au bout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quelques centaines de millions d’années</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Mais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température élevée du centre de la Terre (plusieurs milliers de degrés) est la relique de cette formation dont le refroidissement est ralenti par la radioactivité naturelle (10</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13</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  à comparer au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3.10</a:t>
            </a:r>
            <a:r>
              <a:rPr lang="fr-FR" sz="32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17</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solaire</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Mais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dans ces conditions inutile de dire qu’aucune vie ne peut se développer.</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480" y="1663402"/>
            <a:ext cx="5143099" cy="4145280"/>
          </a:xfrm>
          <a:prstGeom prst="rect">
            <a:avLst/>
          </a:prstGeom>
        </p:spPr>
      </p:pic>
    </p:spTree>
    <p:extLst>
      <p:ext uri="{BB962C8B-B14F-4D97-AF65-F5344CB8AC3E}">
        <p14:creationId xmlns:p14="http://schemas.microsoft.com/office/powerpoint/2010/main" val="150812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09" y="299546"/>
            <a:ext cx="12120664" cy="694266"/>
          </a:xfrm>
        </p:spPr>
        <p:txBody>
          <a:bodyPr>
            <a:noAutofit/>
          </a:bodyPr>
          <a:lstStyle/>
          <a:p>
            <a:pPr algn="ctr"/>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L’atmosphère</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802104" y="1598157"/>
            <a:ext cx="10603833" cy="3840947"/>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Une planète de la taille de la Terre peut retenir durablement une atmosphère de gaz pas trop légers. Si elle va perdre rapidement son hydrogène (abondant) et sans doute aussi l’hélium plus rare, la Terre peut retenir durablement les molécules de gaz tels que l’azote N</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(d’origine volcanique),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que Mars,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plus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petit,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ne peut pas faire.</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n’y a pas d’oxygène libre (gazeux O</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à cette époque, les premières formes de vie vont être anaérobiques.</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4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2120664" cy="694266"/>
          </a:xfrm>
        </p:spPr>
        <p:txBody>
          <a:bodyPr>
            <a:noAutofit/>
          </a:bodyPr>
          <a:lstStyle/>
          <a:p>
            <a:pPr algn="ctr"/>
            <a:r>
              <a:rPr lang="fr-FR"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Atmosphère et températu</a:t>
            </a: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re</a:t>
            </a:r>
            <a:endParaRPr lang="fr-FR" sz="4400" dirty="0">
              <a:latin typeface="Calibri" panose="020F0502020204030204" pitchFamily="34"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22" y="654850"/>
            <a:ext cx="7469105" cy="4818155"/>
          </a:xfrm>
          <a:prstGeom prst="rect">
            <a:avLst/>
          </a:prstGeom>
        </p:spPr>
      </p:pic>
      <p:sp>
        <p:nvSpPr>
          <p:cNvPr id="5" name="ZoneTexte 4"/>
          <p:cNvSpPr txBox="1"/>
          <p:nvPr/>
        </p:nvSpPr>
        <p:spPr>
          <a:xfrm>
            <a:off x="78418" y="5473005"/>
            <a:ext cx="11963827" cy="1384995"/>
          </a:xfrm>
          <a:prstGeom prst="rect">
            <a:avLst/>
          </a:prstGeom>
          <a:noFill/>
        </p:spPr>
        <p:txBody>
          <a:bodyPr wrap="square" rtlCol="0">
            <a:spAutoFit/>
          </a:bodyPr>
          <a:lstStyle/>
          <a:p>
            <a:pPr algn="just"/>
            <a:r>
              <a:rPr lang="fr-FR"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L’effet de serre de l’atmosphère, élève de 35°C  la température à la surface de la Terre (15°C au lieu de -20°C ). Notons l’évènement majeur  de « grande oxygénation », il y a environ 2 milliards d’années</a:t>
            </a:r>
            <a:r>
              <a:rPr lang="fr-FR" sz="2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fr-FR"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3698" y="120375"/>
            <a:ext cx="1963292" cy="5470213"/>
          </a:xfrm>
          <a:prstGeom prst="rect">
            <a:avLst/>
          </a:prstGeom>
        </p:spPr>
      </p:pic>
    </p:spTree>
    <p:extLst>
      <p:ext uri="{BB962C8B-B14F-4D97-AF65-F5344CB8AC3E}">
        <p14:creationId xmlns:p14="http://schemas.microsoft.com/office/powerpoint/2010/main" val="8028270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118534"/>
            <a:ext cx="12120664" cy="694266"/>
          </a:xfrm>
        </p:spPr>
        <p:txBody>
          <a:bodyPr>
            <a:noAutofit/>
          </a:bodyPr>
          <a:lstStyle/>
          <a:p>
            <a:pPr algn="ct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 problème de l’eau liquide</a:t>
            </a:r>
            <a:endParaRPr lang="fr-FR" sz="4400" dirty="0">
              <a:latin typeface="Calibri" panose="020F0502020204030204" pitchFamily="34" charset="0"/>
            </a:endParaRPr>
          </a:p>
        </p:txBody>
      </p:sp>
      <p:sp>
        <p:nvSpPr>
          <p:cNvPr id="3" name="Sous-titre 2"/>
          <p:cNvSpPr>
            <a:spLocks noGrp="1"/>
          </p:cNvSpPr>
          <p:nvPr>
            <p:ph type="subTitle" idx="1"/>
          </p:nvPr>
        </p:nvSpPr>
        <p:spPr>
          <a:xfrm>
            <a:off x="561474" y="1009367"/>
            <a:ext cx="11133222" cy="5471644"/>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Lorsque le bombardement météorique s’est calmé la température peut se stabiliser. L’eau liquide est indispensable 	au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développement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la vie telle qu’on la connaît</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En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fait la molécule d’eau est relativement assez abondante dans l’univers (Les comètes faites de glace en attestent). </a:t>
            </a:r>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Différentes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hypothèses existent sur la formation des océans : </a:t>
            </a:r>
            <a:endPar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Certains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pensent que c’est la pluie consécutive aux orages très violents qui en est la cause, d’autres préfèrent l’attribuer au passage proche de la queue d’une comète. Cette dernière hypothèse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avait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vent en poupe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est remise en cause.</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601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118534"/>
            <a:ext cx="12120664" cy="694266"/>
          </a:xfrm>
        </p:spPr>
        <p:txBody>
          <a:bodyPr>
            <a:noAutofit/>
          </a:bodyPr>
          <a:lstStyle/>
          <a:p>
            <a:pPr algn="ct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 problème de l’eau liquide</a:t>
            </a:r>
            <a:endParaRPr lang="fr-FR" sz="4400" dirty="0">
              <a:latin typeface="Calibri" panose="020F0502020204030204" pitchFamily="34"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7520" y="1047871"/>
            <a:ext cx="6437322" cy="5649548"/>
          </a:xfrm>
          <a:prstGeom prst="rect">
            <a:avLst/>
          </a:prstGeom>
        </p:spPr>
      </p:pic>
    </p:spTree>
    <p:extLst>
      <p:ext uri="{BB962C8B-B14F-4D97-AF65-F5344CB8AC3E}">
        <p14:creationId xmlns:p14="http://schemas.microsoft.com/office/powerpoint/2010/main" val="16009780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2652" y="2629862"/>
            <a:ext cx="11632018" cy="1158368"/>
          </a:xfrm>
        </p:spPr>
        <p:txBody>
          <a:bodyPr>
            <a:normAutofit fontScale="55000" lnSpcReduction="20000"/>
          </a:bodyPr>
          <a:lstStyle/>
          <a:p>
            <a:pPr algn="ctr"/>
            <a:r>
              <a:rPr lang="fr-FR" sz="6000" b="1" dirty="0" smtClean="0">
                <a:ln w="9525">
                  <a:solidFill>
                    <a:schemeClr val="bg1"/>
                  </a:solidFill>
                  <a:prstDash val="solid"/>
                </a:ln>
                <a:effectLst>
                  <a:outerShdw blurRad="12700" dist="38100" dir="2700000" algn="tl" rotWithShape="0">
                    <a:schemeClr val="bg1">
                      <a:lumMod val="50000"/>
                    </a:schemeClr>
                  </a:outerShdw>
                </a:effectLst>
              </a:rPr>
              <a:t>Conditions pour l’apparition et le développement de la vie (telle que nous la connaissons)</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7238511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2120664" cy="694266"/>
          </a:xfrm>
        </p:spPr>
        <p:txBody>
          <a:bodyPr>
            <a:noAutofit/>
          </a:bodyPr>
          <a:lstStyle/>
          <a:p>
            <a:pPr algn="ctr"/>
            <a:r>
              <a:rPr lang="fr-FR" sz="4400" b="1" cap="none"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Cela suffit-il pour la vie?</a:t>
            </a:r>
            <a:endParaRPr lang="fr-FR" sz="4400" dirty="0">
              <a:latin typeface="Calibri" panose="020F0502020204030204" pitchFamily="34" charset="0"/>
            </a:endParaRPr>
          </a:p>
        </p:txBody>
      </p:sp>
      <p:sp>
        <p:nvSpPr>
          <p:cNvPr id="3" name="Sous-titre 2"/>
          <p:cNvSpPr>
            <a:spLocks noGrp="1"/>
          </p:cNvSpPr>
          <p:nvPr>
            <p:ph type="subTitle" idx="1"/>
          </p:nvPr>
        </p:nvSpPr>
        <p:spPr>
          <a:xfrm>
            <a:off x="0" y="812800"/>
            <a:ext cx="12168237" cy="6045200"/>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faut des conditions supplémentaires très contraignantes.</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Une planète dont la température présente des régions dans une fenêtre étroite autour de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15°C</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autrement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dit,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général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une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étoile proche  stable qui la baigne dans son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rayonnement, le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volcanisme peut fournir une autre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source, pas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d’étoiles instables à « proximité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l’eau à l’état liquide.</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Une atmosphère gazeuse appropriée pour les réactions chimiques avec les êtres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vivants, qui protège (O</a:t>
            </a:r>
            <a:r>
              <a:rPr lang="fr-FR" sz="3200" cap="none"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des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rayonnements nocifs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et des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météorites de petites tailles</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285750" lvl="0" indent="-285750" algn="just">
              <a:buClr>
                <a:prstClr val="white"/>
              </a:buClr>
              <a:buFont typeface="Wingdings 3" panose="05040102010807070707" pitchFamily="18" charset="2"/>
              <a:buChar char=""/>
            </a:pP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 bouclier magnétique pour dévier les particules chargées </a:t>
            </a:r>
            <a:r>
              <a:rPr lang="fr-FR" sz="3200" cap="none"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nocives..</a:t>
            </a:r>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993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189" y="641684"/>
            <a:ext cx="10796337" cy="5837221"/>
          </a:xfrm>
          <a:prstGeom prst="rect">
            <a:avLst/>
          </a:prstGeom>
        </p:spPr>
      </p:pic>
    </p:spTree>
    <p:extLst>
      <p:ext uri="{BB962C8B-B14F-4D97-AF65-F5344CB8AC3E}">
        <p14:creationId xmlns:p14="http://schemas.microsoft.com/office/powerpoint/2010/main" val="27418786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3935</TotalTime>
  <Words>7032</Words>
  <Application>Microsoft Office PowerPoint</Application>
  <PresentationFormat>Grand écran</PresentationFormat>
  <Paragraphs>520</Paragraphs>
  <Slides>128</Slides>
  <Notes>46</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128</vt:i4>
      </vt:variant>
    </vt:vector>
  </HeadingPairs>
  <TitlesOfParts>
    <vt:vector size="137" baseType="lpstr">
      <vt:lpstr>Arial Unicode MS</vt:lpstr>
      <vt:lpstr>Arial</vt:lpstr>
      <vt:lpstr>Calibri</vt:lpstr>
      <vt:lpstr>Calibri Light</vt:lpstr>
      <vt:lpstr>Century Gothic</vt:lpstr>
      <vt:lpstr>Tahoma</vt:lpstr>
      <vt:lpstr>Times New Roman</vt:lpstr>
      <vt:lpstr>Wingdings 3</vt:lpstr>
      <vt:lpstr>Ion</vt:lpstr>
      <vt:lpstr>Présentation PowerPoint</vt:lpstr>
      <vt:lpstr>Présentation PowerPoint</vt:lpstr>
      <vt:lpstr>L’Univers et l’homme </vt:lpstr>
      <vt:lpstr>Présentation PowerPoint</vt:lpstr>
      <vt:lpstr>L’Univers et l’homme </vt:lpstr>
      <vt:lpstr>Présentation PowerPoint</vt:lpstr>
      <vt:lpstr>L’Univers et l’homme </vt:lpstr>
      <vt:lpstr>L’Univers et l’homme </vt:lpstr>
      <vt:lpstr>Présentation PowerPoint</vt:lpstr>
      <vt:lpstr>L’Univers de son origine et de son  évolution jusqu’à l’homme</vt:lpstr>
      <vt:lpstr>Cosmogonie antique</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Modèle actuel de l ’évolution de l’univers</vt:lpstr>
      <vt:lpstr>Aujourd’hui, alors que l’univers nous apparaît étendu et froid, tout paraît paisible et serein….</vt:lpstr>
      <vt:lpstr>Mais, comme le montrent les télescopes terrestres et spatiaux….</vt:lpstr>
      <vt:lpstr>Présentation PowerPoint</vt:lpstr>
      <vt:lpstr>Le schéma cosmologique usuel :</vt:lpstr>
      <vt:lpstr>Le centre de l’univers à la gare de Perpignan?</vt:lpstr>
      <vt:lpstr>Univers en expansion et le problème de flèche du temps </vt:lpstr>
      <vt:lpstr>Présentation PowerPoint</vt:lpstr>
      <vt:lpstr>Le modèle cosmologique standard: L'univers a une histoire!</vt:lpstr>
      <vt:lpstr>Le modèle cosmologique standard: L'univers a une histoire!</vt:lpstr>
      <vt:lpstr>Le modèle cosmologique standard: L'univers a une histoire!</vt:lpstr>
      <vt:lpstr>L'univers  n'a pas une histoire mais “il est une histoire!”</vt:lpstr>
      <vt:lpstr>L'univers  est une histoire!</vt:lpstr>
      <vt:lpstr>L'univers  est une histoire!</vt:lpstr>
      <vt:lpstr>L'univers  est une histoire!</vt:lpstr>
      <vt:lpstr>Représentation covariante, divergence des géodésiques</vt:lpstr>
      <vt:lpstr>Retour sur le schéma cosmologique usuel :</vt:lpstr>
      <vt:lpstr>Présentation PowerPoint</vt:lpstr>
      <vt:lpstr>Présentation PowerPoint</vt:lpstr>
      <vt:lpstr>Présentation PowerPoint</vt:lpstr>
      <vt:lpstr>Présentation PowerPoint</vt:lpstr>
      <vt:lpstr>Le Modèle cosmologique standard  (Big-Bang). </vt:lpstr>
      <vt:lpstr>Le Modèle cosmologique standard </vt:lpstr>
      <vt:lpstr>Le Modèle cosmologique standard  (Big-Bang).  </vt:lpstr>
      <vt:lpstr>Création de la matière</vt:lpstr>
      <vt:lpstr>Présentation PowerPoint</vt:lpstr>
      <vt:lpstr>Présentation PowerPoint</vt:lpstr>
      <vt:lpstr>L’imperfection comme principe créateur </vt:lpstr>
      <vt:lpstr>Hasard,  règles, criticité des paramètres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interactions</vt:lpstr>
      <vt:lpstr>Les interactions</vt:lpstr>
      <vt:lpstr>Présentation PowerPoint</vt:lpstr>
      <vt:lpstr>Présentation PowerPoint</vt:lpstr>
      <vt:lpstr>Présentation PowerPoint</vt:lpstr>
      <vt:lpstr>L’importance critique des neutrons</vt:lpstr>
      <vt:lpstr>L’importance critique des neutrons</vt:lpstr>
      <vt:lpstr>Présentation PowerPoint</vt:lpstr>
      <vt:lpstr>Présentation PowerPoint</vt:lpstr>
      <vt:lpstr>Rôle des interactions dans la chaîne de la vie</vt:lpstr>
      <vt:lpstr>Rôle des interactions dans la chaîne de la vie</vt:lpstr>
      <vt:lpstr>Rôle des interactions dans la chaîne de la vie</vt:lpstr>
      <vt:lpstr>La matière-espace-temps</vt:lpstr>
      <vt:lpstr>La matière-espace-temps</vt:lpstr>
      <vt:lpstr>La matière-espace-temps</vt:lpstr>
      <vt:lpstr>La matière-espace-temps</vt:lpstr>
      <vt:lpstr>La matière-espace-temps</vt:lpstr>
      <vt:lpstr>La matière-espace-temps</vt:lpstr>
      <vt:lpstr> La gravitation à l’œuvre</vt:lpstr>
      <vt:lpstr>Le schéma de formation des galaxies</vt:lpstr>
      <vt:lpstr>Les étoiles finissent le travail</vt:lpstr>
      <vt:lpstr>Explosion de supernova</vt:lpstr>
      <vt:lpstr>Explosion de la nova de 1572 (Tycho)</vt:lpstr>
      <vt:lpstr>Présentation PowerPoint</vt:lpstr>
      <vt:lpstr>Naissance et vie du Soleil</vt:lpstr>
      <vt:lpstr>Le Soleil</vt:lpstr>
      <vt:lpstr>Le système solaire primordial</vt:lpstr>
      <vt:lpstr>Le système solaire primordial</vt:lpstr>
      <vt:lpstr>Présentation PowerPoint</vt:lpstr>
      <vt:lpstr>Le système solaire primordial</vt:lpstr>
      <vt:lpstr>L’atmosphère</vt:lpstr>
      <vt:lpstr>Atmosphère et température</vt:lpstr>
      <vt:lpstr>Le problème de l’eau liquide</vt:lpstr>
      <vt:lpstr>Le problème de l’eau liquide</vt:lpstr>
      <vt:lpstr>Présentation PowerPoint</vt:lpstr>
      <vt:lpstr>Cela suffit-il pour la vie?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Retour sur le concept de Big Bang</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jacques fric</dc:creator>
  <cp:lastModifiedBy>jacques fric</cp:lastModifiedBy>
  <cp:revision>472</cp:revision>
  <dcterms:created xsi:type="dcterms:W3CDTF">2013-11-06T14:33:14Z</dcterms:created>
  <dcterms:modified xsi:type="dcterms:W3CDTF">2016-01-10T16:08:42Z</dcterms:modified>
</cp:coreProperties>
</file>