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96"/>
  </p:notesMasterIdLst>
  <p:sldIdLst>
    <p:sldId id="397" r:id="rId2"/>
    <p:sldId id="404" r:id="rId3"/>
    <p:sldId id="383" r:id="rId4"/>
    <p:sldId id="407" r:id="rId5"/>
    <p:sldId id="408" r:id="rId6"/>
    <p:sldId id="403" r:id="rId7"/>
    <p:sldId id="410" r:id="rId8"/>
    <p:sldId id="405" r:id="rId9"/>
    <p:sldId id="409" r:id="rId10"/>
    <p:sldId id="336" r:id="rId11"/>
    <p:sldId id="316" r:id="rId12"/>
    <p:sldId id="329" r:id="rId13"/>
    <p:sldId id="411" r:id="rId14"/>
    <p:sldId id="370" r:id="rId15"/>
    <p:sldId id="412" r:id="rId16"/>
    <p:sldId id="317" r:id="rId17"/>
    <p:sldId id="374" r:id="rId18"/>
    <p:sldId id="375" r:id="rId19"/>
    <p:sldId id="413" r:id="rId20"/>
    <p:sldId id="379" r:id="rId21"/>
    <p:sldId id="264" r:id="rId22"/>
    <p:sldId id="323" r:id="rId23"/>
    <p:sldId id="414" r:id="rId24"/>
    <p:sldId id="270" r:id="rId25"/>
    <p:sldId id="430" r:id="rId26"/>
    <p:sldId id="272" r:id="rId27"/>
    <p:sldId id="338" r:id="rId28"/>
    <p:sldId id="279" r:id="rId29"/>
    <p:sldId id="389" r:id="rId30"/>
    <p:sldId id="273" r:id="rId31"/>
    <p:sldId id="415" r:id="rId32"/>
    <p:sldId id="339" r:id="rId33"/>
    <p:sldId id="387" r:id="rId34"/>
    <p:sldId id="341" r:id="rId35"/>
    <p:sldId id="386" r:id="rId36"/>
    <p:sldId id="416" r:id="rId37"/>
    <p:sldId id="344" r:id="rId38"/>
    <p:sldId id="391" r:id="rId39"/>
    <p:sldId id="345" r:id="rId40"/>
    <p:sldId id="417" r:id="rId41"/>
    <p:sldId id="280" r:id="rId42"/>
    <p:sldId id="283" r:id="rId43"/>
    <p:sldId id="392" r:id="rId44"/>
    <p:sldId id="282" r:id="rId45"/>
    <p:sldId id="285" r:id="rId46"/>
    <p:sldId id="394" r:id="rId47"/>
    <p:sldId id="382" r:id="rId48"/>
    <p:sldId id="418" r:id="rId49"/>
    <p:sldId id="284" r:id="rId50"/>
    <p:sldId id="288" r:id="rId51"/>
    <p:sldId id="289" r:id="rId52"/>
    <p:sldId id="290" r:id="rId53"/>
    <p:sldId id="346" r:id="rId54"/>
    <p:sldId id="402" r:id="rId55"/>
    <p:sldId id="419" r:id="rId56"/>
    <p:sldId id="291" r:id="rId57"/>
    <p:sldId id="360" r:id="rId58"/>
    <p:sldId id="292" r:id="rId59"/>
    <p:sldId id="364" r:id="rId60"/>
    <p:sldId id="420" r:id="rId61"/>
    <p:sldId id="347" r:id="rId62"/>
    <p:sldId id="293" r:id="rId63"/>
    <p:sldId id="348" r:id="rId64"/>
    <p:sldId id="294" r:id="rId65"/>
    <p:sldId id="365" r:id="rId66"/>
    <p:sldId id="421" r:id="rId67"/>
    <p:sldId id="295" r:id="rId68"/>
    <p:sldId id="366" r:id="rId69"/>
    <p:sldId id="296" r:id="rId70"/>
    <p:sldId id="297" r:id="rId71"/>
    <p:sldId id="422" r:id="rId72"/>
    <p:sldId id="332" r:id="rId73"/>
    <p:sldId id="381" r:id="rId74"/>
    <p:sldId id="372" r:id="rId75"/>
    <p:sldId id="423" r:id="rId76"/>
    <p:sldId id="424" r:id="rId77"/>
    <p:sldId id="425" r:id="rId78"/>
    <p:sldId id="426" r:id="rId79"/>
    <p:sldId id="398" r:id="rId80"/>
    <p:sldId id="399" r:id="rId81"/>
    <p:sldId id="400" r:id="rId82"/>
    <p:sldId id="401" r:id="rId83"/>
    <p:sldId id="427" r:id="rId84"/>
    <p:sldId id="428" r:id="rId85"/>
    <p:sldId id="429" r:id="rId86"/>
    <p:sldId id="350" r:id="rId87"/>
    <p:sldId id="351" r:id="rId88"/>
    <p:sldId id="352" r:id="rId89"/>
    <p:sldId id="353" r:id="rId90"/>
    <p:sldId id="354" r:id="rId91"/>
    <p:sldId id="355" r:id="rId92"/>
    <p:sldId id="356" r:id="rId93"/>
    <p:sldId id="358" r:id="rId94"/>
    <p:sldId id="359" r:id="rId9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581" autoAdjust="0"/>
  </p:normalViewPr>
  <p:slideViewPr>
    <p:cSldViewPr snapToGrid="0">
      <p:cViewPr varScale="1">
        <p:scale>
          <a:sx n="90" d="100"/>
          <a:sy n="90" d="100"/>
        </p:scale>
        <p:origin x="54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2AA09-68E2-48C9-964B-0C61F210B64C}" type="datetimeFigureOut">
              <a:rPr lang="fr-FR" smtClean="0"/>
              <a:t>01/02/2015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0E441-41F4-4DC5-A46D-2491750A5CAA}" type="slidenum">
              <a:rPr lang="fr-FR" smtClean="0"/>
              <a:t>‹N°›</a:t>
            </a:fld>
            <a:endParaRPr lang="fr-FR"/>
          </a:p>
        </p:txBody>
      </p:sp>
    </p:spTree>
    <p:extLst>
      <p:ext uri="{BB962C8B-B14F-4D97-AF65-F5344CB8AC3E}">
        <p14:creationId xmlns:p14="http://schemas.microsoft.com/office/powerpoint/2010/main" val="151412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a:t>
            </a:fld>
            <a:endParaRPr lang="fr-FR"/>
          </a:p>
        </p:txBody>
      </p:sp>
    </p:spTree>
    <p:extLst>
      <p:ext uri="{BB962C8B-B14F-4D97-AF65-F5344CB8AC3E}">
        <p14:creationId xmlns:p14="http://schemas.microsoft.com/office/powerpoint/2010/main" val="3962992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57</a:t>
            </a:fld>
            <a:endParaRPr lang="fr-FR"/>
          </a:p>
        </p:txBody>
      </p:sp>
    </p:spTree>
    <p:extLst>
      <p:ext uri="{BB962C8B-B14F-4D97-AF65-F5344CB8AC3E}">
        <p14:creationId xmlns:p14="http://schemas.microsoft.com/office/powerpoint/2010/main" val="4081951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58</a:t>
            </a:fld>
            <a:endParaRPr lang="fr-FR"/>
          </a:p>
        </p:txBody>
      </p:sp>
    </p:spTree>
    <p:extLst>
      <p:ext uri="{BB962C8B-B14F-4D97-AF65-F5344CB8AC3E}">
        <p14:creationId xmlns:p14="http://schemas.microsoft.com/office/powerpoint/2010/main" val="3184123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59</a:t>
            </a:fld>
            <a:endParaRPr lang="fr-FR"/>
          </a:p>
        </p:txBody>
      </p:sp>
    </p:spTree>
    <p:extLst>
      <p:ext uri="{BB962C8B-B14F-4D97-AF65-F5344CB8AC3E}">
        <p14:creationId xmlns:p14="http://schemas.microsoft.com/office/powerpoint/2010/main" val="257420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61</a:t>
            </a:fld>
            <a:endParaRPr lang="fr-FR"/>
          </a:p>
        </p:txBody>
      </p:sp>
    </p:spTree>
    <p:extLst>
      <p:ext uri="{BB962C8B-B14F-4D97-AF65-F5344CB8AC3E}">
        <p14:creationId xmlns:p14="http://schemas.microsoft.com/office/powerpoint/2010/main" val="2762218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63</a:t>
            </a:fld>
            <a:endParaRPr lang="fr-FR"/>
          </a:p>
        </p:txBody>
      </p:sp>
    </p:spTree>
    <p:extLst>
      <p:ext uri="{BB962C8B-B14F-4D97-AF65-F5344CB8AC3E}">
        <p14:creationId xmlns:p14="http://schemas.microsoft.com/office/powerpoint/2010/main" val="4099007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83</a:t>
            </a:fld>
            <a:endParaRPr lang="fr-FR"/>
          </a:p>
        </p:txBody>
      </p:sp>
    </p:spTree>
    <p:extLst>
      <p:ext uri="{BB962C8B-B14F-4D97-AF65-F5344CB8AC3E}">
        <p14:creationId xmlns:p14="http://schemas.microsoft.com/office/powerpoint/2010/main" val="783642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84</a:t>
            </a:fld>
            <a:endParaRPr lang="fr-FR"/>
          </a:p>
        </p:txBody>
      </p:sp>
    </p:spTree>
    <p:extLst>
      <p:ext uri="{BB962C8B-B14F-4D97-AF65-F5344CB8AC3E}">
        <p14:creationId xmlns:p14="http://schemas.microsoft.com/office/powerpoint/2010/main" val="3443358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85</a:t>
            </a:fld>
            <a:endParaRPr lang="fr-FR"/>
          </a:p>
        </p:txBody>
      </p:sp>
    </p:spTree>
    <p:extLst>
      <p:ext uri="{BB962C8B-B14F-4D97-AF65-F5344CB8AC3E}">
        <p14:creationId xmlns:p14="http://schemas.microsoft.com/office/powerpoint/2010/main" val="3629356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86</a:t>
            </a:fld>
            <a:endParaRPr lang="fr-FR"/>
          </a:p>
        </p:txBody>
      </p:sp>
    </p:spTree>
    <p:extLst>
      <p:ext uri="{BB962C8B-B14F-4D97-AF65-F5344CB8AC3E}">
        <p14:creationId xmlns:p14="http://schemas.microsoft.com/office/powerpoint/2010/main" val="1653488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3</a:t>
            </a:fld>
            <a:endParaRPr lang="fr-FR"/>
          </a:p>
        </p:txBody>
      </p:sp>
    </p:spTree>
    <p:extLst>
      <p:ext uri="{BB962C8B-B14F-4D97-AF65-F5344CB8AC3E}">
        <p14:creationId xmlns:p14="http://schemas.microsoft.com/office/powerpoint/2010/main" val="2025895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5</a:t>
            </a:fld>
            <a:endParaRPr lang="fr-FR"/>
          </a:p>
        </p:txBody>
      </p:sp>
    </p:spTree>
    <p:extLst>
      <p:ext uri="{BB962C8B-B14F-4D97-AF65-F5344CB8AC3E}">
        <p14:creationId xmlns:p14="http://schemas.microsoft.com/office/powerpoint/2010/main" val="1368597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6</a:t>
            </a:fld>
            <a:endParaRPr lang="fr-FR"/>
          </a:p>
        </p:txBody>
      </p:sp>
    </p:spTree>
    <p:extLst>
      <p:ext uri="{BB962C8B-B14F-4D97-AF65-F5344CB8AC3E}">
        <p14:creationId xmlns:p14="http://schemas.microsoft.com/office/powerpoint/2010/main" val="4032955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7</a:t>
            </a:fld>
            <a:endParaRPr lang="fr-FR"/>
          </a:p>
        </p:txBody>
      </p:sp>
    </p:spTree>
    <p:extLst>
      <p:ext uri="{BB962C8B-B14F-4D97-AF65-F5344CB8AC3E}">
        <p14:creationId xmlns:p14="http://schemas.microsoft.com/office/powerpoint/2010/main" val="3123824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18</a:t>
            </a:fld>
            <a:endParaRPr lang="fr-FR"/>
          </a:p>
        </p:txBody>
      </p:sp>
    </p:spTree>
    <p:extLst>
      <p:ext uri="{BB962C8B-B14F-4D97-AF65-F5344CB8AC3E}">
        <p14:creationId xmlns:p14="http://schemas.microsoft.com/office/powerpoint/2010/main" val="2574248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22</a:t>
            </a:fld>
            <a:endParaRPr lang="fr-FR"/>
          </a:p>
        </p:txBody>
      </p:sp>
    </p:spTree>
    <p:extLst>
      <p:ext uri="{BB962C8B-B14F-4D97-AF65-F5344CB8AC3E}">
        <p14:creationId xmlns:p14="http://schemas.microsoft.com/office/powerpoint/2010/main" val="1060371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34</a:t>
            </a:fld>
            <a:endParaRPr lang="fr-FR"/>
          </a:p>
        </p:txBody>
      </p:sp>
    </p:spTree>
    <p:extLst>
      <p:ext uri="{BB962C8B-B14F-4D97-AF65-F5344CB8AC3E}">
        <p14:creationId xmlns:p14="http://schemas.microsoft.com/office/powerpoint/2010/main" val="3469564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50</a:t>
            </a:fld>
            <a:endParaRPr lang="fr-FR"/>
          </a:p>
        </p:txBody>
      </p:sp>
    </p:spTree>
    <p:extLst>
      <p:ext uri="{BB962C8B-B14F-4D97-AF65-F5344CB8AC3E}">
        <p14:creationId xmlns:p14="http://schemas.microsoft.com/office/powerpoint/2010/main" val="1044675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smtClean="0"/>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5EFA5BC9-32D2-4CAA-8268-00B2B2747106}" type="datetimeFigureOut">
              <a:rPr lang="fr-FR" smtClean="0"/>
              <a:t>01/02/2015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661706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5EFA5BC9-32D2-4CAA-8268-00B2B2747106}" type="datetimeFigureOut">
              <a:rPr lang="fr-FR" smtClean="0"/>
              <a:t>01/02/2015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479309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smtClean="0"/>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5EFA5BC9-32D2-4CAA-8268-00B2B2747106}" type="datetimeFigureOut">
              <a:rPr lang="fr-FR" smtClean="0"/>
              <a:t>01/02/2015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3312164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smtClean="0"/>
              <a:t>Modifiez le style du titre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smtClean="0"/>
              <a:t>Modifiez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5EFA5BC9-32D2-4CAA-8268-00B2B2747106}" type="datetimeFigureOut">
              <a:rPr lang="fr-FR" smtClean="0"/>
              <a:t>01/02/2015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030132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5EFA5BC9-32D2-4CAA-8268-00B2B2747106}" type="datetimeFigureOut">
              <a:rPr lang="fr-FR" smtClean="0"/>
              <a:t>01/02/2015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4192917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smtClean="0"/>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EFA5BC9-32D2-4CAA-8268-00B2B2747106}" type="datetimeFigureOut">
              <a:rPr lang="fr-FR" smtClean="0"/>
              <a:t>01/02/2015</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779255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smtClean="0"/>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EFA5BC9-32D2-4CAA-8268-00B2B2747106}" type="datetimeFigureOut">
              <a:rPr lang="fr-FR" smtClean="0"/>
              <a:t>01/02/2015</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2614316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EFA5BC9-32D2-4CAA-8268-00B2B2747106}" type="datetimeFigureOut">
              <a:rPr lang="fr-FR" smtClean="0"/>
              <a:t>01/02/2015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3633866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smtClean="0"/>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EFA5BC9-32D2-4CAA-8268-00B2B2747106}" type="datetimeFigureOut">
              <a:rPr lang="fr-FR" smtClean="0"/>
              <a:t>01/02/2015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270645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3"/>
          <p:cNvSpPr>
            <a:spLocks noGrp="1"/>
          </p:cNvSpPr>
          <p:nvPr>
            <p:ph type="dt" sz="half" idx="10"/>
          </p:nvPr>
        </p:nvSpPr>
        <p:spPr/>
        <p:txBody>
          <a:bodyPr/>
          <a:lstStyle/>
          <a:p>
            <a:fld id="{5EFA5BC9-32D2-4CAA-8268-00B2B2747106}" type="datetimeFigureOut">
              <a:rPr lang="fr-FR" smtClean="0"/>
              <a:t>01/02/2015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3058879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5EFA5BC9-32D2-4CAA-8268-00B2B2747106}" type="datetimeFigureOut">
              <a:rPr lang="fr-FR" smtClean="0"/>
              <a:t>01/02/2015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664474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5EFA5BC9-32D2-4CAA-8268-00B2B2747106}" type="datetimeFigureOut">
              <a:rPr lang="fr-FR" smtClean="0"/>
              <a:t>01/02/2015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407356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5EFA5BC9-32D2-4CAA-8268-00B2B2747106}" type="datetimeFigureOut">
              <a:rPr lang="fr-FR" smtClean="0"/>
              <a:t>01/02/2015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273179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7" name="Date Placeholder 2"/>
          <p:cNvSpPr>
            <a:spLocks noGrp="1"/>
          </p:cNvSpPr>
          <p:nvPr>
            <p:ph type="dt" sz="half" idx="10"/>
          </p:nvPr>
        </p:nvSpPr>
        <p:spPr/>
        <p:txBody>
          <a:bodyPr/>
          <a:lstStyle/>
          <a:p>
            <a:fld id="{5EFA5BC9-32D2-4CAA-8268-00B2B2747106}" type="datetimeFigureOut">
              <a:rPr lang="fr-FR" smtClean="0"/>
              <a:t>01/02/2015</a:t>
            </a:fld>
            <a:endParaRPr lang="fr-FR"/>
          </a:p>
        </p:txBody>
      </p:sp>
      <p:sp>
        <p:nvSpPr>
          <p:cNvPr id="5" name="Footer Placeholder 3"/>
          <p:cNvSpPr>
            <a:spLocks noGrp="1"/>
          </p:cNvSpPr>
          <p:nvPr>
            <p:ph type="ftr" sz="quarter" idx="11"/>
          </p:nvPr>
        </p:nvSpPr>
        <p:spPr/>
        <p:txBody>
          <a:bodyPr/>
          <a:lstStyle/>
          <a:p>
            <a:endParaRPr lang="fr-FR"/>
          </a:p>
        </p:txBody>
      </p:sp>
      <p:sp>
        <p:nvSpPr>
          <p:cNvPr id="6" name="Slide Number Placeholder 4"/>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61229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EFA5BC9-32D2-4CAA-8268-00B2B2747106}" type="datetimeFigureOut">
              <a:rPr lang="fr-FR" smtClean="0"/>
              <a:t>01/02/2015</a:t>
            </a:fld>
            <a:endParaRPr lang="fr-FR"/>
          </a:p>
        </p:txBody>
      </p:sp>
      <p:sp>
        <p:nvSpPr>
          <p:cNvPr id="5" name="Footer Placeholder 2"/>
          <p:cNvSpPr>
            <a:spLocks noGrp="1"/>
          </p:cNvSpPr>
          <p:nvPr>
            <p:ph type="ftr" sz="quarter" idx="11"/>
          </p:nvPr>
        </p:nvSpPr>
        <p:spPr/>
        <p:txBody>
          <a:bodyPr/>
          <a:lstStyle/>
          <a:p>
            <a:endParaRPr lang="fr-FR"/>
          </a:p>
        </p:txBody>
      </p:sp>
      <p:sp>
        <p:nvSpPr>
          <p:cNvPr id="6" name="Slide Number Placeholder 3"/>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429908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7" name="Date Placeholder 4"/>
          <p:cNvSpPr>
            <a:spLocks noGrp="1"/>
          </p:cNvSpPr>
          <p:nvPr>
            <p:ph type="dt" sz="half" idx="10"/>
          </p:nvPr>
        </p:nvSpPr>
        <p:spPr/>
        <p:txBody>
          <a:bodyPr/>
          <a:lstStyle/>
          <a:p>
            <a:fld id="{5EFA5BC9-32D2-4CAA-8268-00B2B2747106}" type="datetimeFigureOut">
              <a:rPr lang="fr-FR" smtClean="0"/>
              <a:t>01/02/2015</a:t>
            </a:fld>
            <a:endParaRPr lang="fr-FR"/>
          </a:p>
        </p:txBody>
      </p:sp>
      <p:sp>
        <p:nvSpPr>
          <p:cNvPr id="5" name="Footer Placeholder 5"/>
          <p:cNvSpPr>
            <a:spLocks noGrp="1"/>
          </p:cNvSpPr>
          <p:nvPr>
            <p:ph type="ftr" sz="quarter" idx="11"/>
          </p:nvPr>
        </p:nvSpPr>
        <p:spPr/>
        <p:txBody>
          <a:bodyPr/>
          <a:lstStyle/>
          <a:p>
            <a:endParaRPr lang="fr-FR"/>
          </a:p>
        </p:txBody>
      </p:sp>
      <p:sp>
        <p:nvSpPr>
          <p:cNvPr id="6" name="Slide Number Placeholder 6"/>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322604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5EFA5BC9-32D2-4CAA-8268-00B2B2747106}" type="datetimeFigureOut">
              <a:rPr lang="fr-FR" smtClean="0"/>
              <a:t>01/02/2015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2448861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smtClean="0"/>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EFA5BC9-32D2-4CAA-8268-00B2B2747106}" type="datetimeFigureOut">
              <a:rPr lang="fr-FR" smtClean="0"/>
              <a:t>01/02/2015</a:t>
            </a:fld>
            <a:endParaRPr lang="fr-F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F97C63B-E1FC-4852-BF4A-135571E06D35}" type="slidenum">
              <a:rPr lang="fr-FR" smtClean="0"/>
              <a:t>‹N°›</a:t>
            </a:fld>
            <a:endParaRPr lang="fr-FR"/>
          </a:p>
        </p:txBody>
      </p:sp>
    </p:spTree>
    <p:extLst>
      <p:ext uri="{BB962C8B-B14F-4D97-AF65-F5344CB8AC3E}">
        <p14:creationId xmlns:p14="http://schemas.microsoft.com/office/powerpoint/2010/main" val="288823125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The%20Universe%20within%2012_5%20Light%20Years%20-%20The%20Nearest%20stars.htm" TargetMode="Externa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e champ profond extrême du télescope spatial Hub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98" y="0"/>
            <a:ext cx="12284598" cy="68976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705319" y="0"/>
            <a:ext cx="8946541" cy="1158368"/>
          </a:xfrm>
        </p:spPr>
        <p:txBody>
          <a:bodyPr>
            <a:normAutofit/>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L’Homme et l’Univers</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1036" name="Picture 12" descr="penseur : Puissance de l'esprit et les pouvoirs de guérison du cerveau subconscous pour trouver l'inspiration pour des créations de nouvelles idées et personnelle de réussite humaine réalisations dans la vie avec une tête et un sourire éclatant personnes lumière rougeoyante du centre du penseur. Banque d'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093" y="2542089"/>
            <a:ext cx="1600200"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6210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36399" y="-392402"/>
            <a:ext cx="11871158" cy="2025316"/>
          </a:xfrm>
        </p:spPr>
        <p:txBody>
          <a:bodyPr>
            <a:normAutofit/>
          </a:bodyPr>
          <a:lstStyle/>
          <a:p>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L’Univers de son origine et de son </a:t>
            </a:r>
            <a:b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b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évolution jusqu’à l’homme</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886712" y="2071324"/>
            <a:ext cx="10299031" cy="2893817"/>
          </a:xfrm>
        </p:spPr>
        <p:txBody>
          <a:bodyPr>
            <a:noAutofit/>
          </a:bodyPr>
          <a:lstStyle/>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tout temps l’homme s’est interrogé sur ses origines et l’origine du monde. </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D’une réponse religieuse on a évolué vers une réflexion scientifique qui a vraiment pris corps au début du 20</a:t>
            </a:r>
            <a:r>
              <a:rPr lang="fr-FR" sz="32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ième</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siècle avec la relativité générale</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qui a permis de donner un sens physique à cette quête en montrant que l’univers est modelé par sa substance.</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65017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8091813" y="4799217"/>
            <a:ext cx="3870543" cy="1338535"/>
          </a:xfrm>
        </p:spPr>
        <p:txBody>
          <a:bodyPr>
            <a:noAutofit/>
          </a:bodyPr>
          <a:lstStyle/>
          <a:p>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Cosmogonie antique</a:t>
            </a:r>
            <a:endPar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963" y="877333"/>
            <a:ext cx="3719714" cy="1884655"/>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9376" y="441735"/>
            <a:ext cx="3531282" cy="232151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5723" y="472999"/>
            <a:ext cx="1930381" cy="2288989"/>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030" y="3868245"/>
            <a:ext cx="2176272" cy="2731008"/>
          </a:xfrm>
          <a:prstGeom prst="rect">
            <a:avLst/>
          </a:prstGeom>
        </p:spPr>
      </p:pic>
      <p:sp>
        <p:nvSpPr>
          <p:cNvPr id="10" name="Rectangle 9"/>
          <p:cNvSpPr/>
          <p:nvPr/>
        </p:nvSpPr>
        <p:spPr>
          <a:xfrm>
            <a:off x="2865728" y="3929122"/>
            <a:ext cx="4132820" cy="2677656"/>
          </a:xfrm>
          <a:prstGeom prst="rect">
            <a:avLst/>
          </a:prstGeom>
        </p:spPr>
        <p:txBody>
          <a:bodyPr wrap="square">
            <a:spAutoFit/>
          </a:bodyPr>
          <a:lstStyle/>
          <a:p>
            <a:pPr algn="just"/>
            <a:r>
              <a:rPr lang="fr-FR" sz="2400" dirty="0" err="1" smtClean="0">
                <a:latin typeface="Times New Roman" panose="02020603050405020304" pitchFamily="18" charset="0"/>
                <a:cs typeface="Times New Roman" panose="02020603050405020304" pitchFamily="18" charset="0"/>
              </a:rPr>
              <a:t>Yggdrasil</a:t>
            </a:r>
            <a:r>
              <a:rPr lang="fr-FR" sz="2400" dirty="0" smtClean="0">
                <a:latin typeface="Times New Roman" panose="02020603050405020304" pitchFamily="18" charset="0"/>
                <a:cs typeface="Times New Roman" panose="02020603050405020304" pitchFamily="18" charset="0"/>
              </a:rPr>
              <a:t>, l'arbre cosmique, assure la cohérence verticale des mondes de la mythologie nordique, tandis que le serpent de </a:t>
            </a:r>
            <a:r>
              <a:rPr lang="fr-FR" sz="2400" dirty="0" err="1" smtClean="0">
                <a:latin typeface="Times New Roman" panose="02020603050405020304" pitchFamily="18" charset="0"/>
                <a:cs typeface="Times New Roman" panose="02020603050405020304" pitchFamily="18" charset="0"/>
              </a:rPr>
              <a:t>Midgard</a:t>
            </a:r>
            <a:r>
              <a:rPr lang="fr-FR" sz="2400" dirty="0" smtClean="0">
                <a:latin typeface="Times New Roman" panose="02020603050405020304" pitchFamily="18" charset="0"/>
                <a:cs typeface="Times New Roman" panose="02020603050405020304" pitchFamily="18" charset="0"/>
              </a:rPr>
              <a:t> assure sa cohérence horizontale. Peinture attribuée à Oluf </a:t>
            </a:r>
            <a:r>
              <a:rPr lang="fr-FR" sz="2400" dirty="0" err="1" smtClean="0">
                <a:latin typeface="Times New Roman" panose="02020603050405020304" pitchFamily="18" charset="0"/>
                <a:cs typeface="Times New Roman" panose="02020603050405020304" pitchFamily="18" charset="0"/>
              </a:rPr>
              <a:t>Bagge</a:t>
            </a:r>
            <a:endParaRPr lang="fr-FR" sz="2400" dirty="0" smtClean="0">
              <a:latin typeface="Times New Roman" panose="02020603050405020304" pitchFamily="18" charset="0"/>
              <a:cs typeface="Times New Roman" panose="02020603050405020304" pitchFamily="18" charset="0"/>
            </a:endParaRPr>
          </a:p>
        </p:txBody>
      </p:sp>
      <p:sp>
        <p:nvSpPr>
          <p:cNvPr id="11" name="Rectangle 10"/>
          <p:cNvSpPr/>
          <p:nvPr/>
        </p:nvSpPr>
        <p:spPr>
          <a:xfrm>
            <a:off x="4454599" y="2935715"/>
            <a:ext cx="4140835" cy="830997"/>
          </a:xfrm>
          <a:prstGeom prst="rect">
            <a:avLst/>
          </a:prstGeom>
        </p:spPr>
        <p:txBody>
          <a:bodyPr wrap="square">
            <a:spAutoFit/>
          </a:bodyPr>
          <a:lstStyle/>
          <a:p>
            <a:r>
              <a:rPr lang="fr-FR" sz="2400" dirty="0">
                <a:latin typeface="Times New Roman" panose="02020603050405020304" pitchFamily="18" charset="0"/>
                <a:cs typeface="Times New Roman" panose="02020603050405020304" pitchFamily="18" charset="0"/>
              </a:rPr>
              <a:t>Sceau sumérien représentant les </a:t>
            </a:r>
            <a:r>
              <a:rPr lang="fr-FR" sz="2400" dirty="0" err="1">
                <a:latin typeface="Times New Roman" panose="02020603050405020304" pitchFamily="18" charset="0"/>
                <a:cs typeface="Times New Roman" panose="02020603050405020304" pitchFamily="18" charset="0"/>
              </a:rPr>
              <a:t>Anunnaki</a:t>
            </a:r>
            <a:endParaRPr lang="fr-FR" sz="2400" dirty="0">
              <a:latin typeface="Times New Roman" panose="02020603050405020304" pitchFamily="18" charset="0"/>
              <a:cs typeface="Times New Roman" panose="02020603050405020304" pitchFamily="18" charset="0"/>
            </a:endParaRPr>
          </a:p>
        </p:txBody>
      </p:sp>
      <p:sp>
        <p:nvSpPr>
          <p:cNvPr id="12" name="Rectangle 11"/>
          <p:cNvSpPr/>
          <p:nvPr/>
        </p:nvSpPr>
        <p:spPr>
          <a:xfrm>
            <a:off x="188963" y="2884519"/>
            <a:ext cx="4124847" cy="461665"/>
          </a:xfrm>
          <a:prstGeom prst="rect">
            <a:avLst/>
          </a:prstGeom>
        </p:spPr>
        <p:txBody>
          <a:bodyPr wrap="none">
            <a:spAutoFit/>
          </a:bodyPr>
          <a:lstStyle/>
          <a:p>
            <a:r>
              <a:rPr lang="fr-FR" sz="2400" dirty="0" smtClean="0">
                <a:latin typeface="Times New Roman" panose="02020603050405020304" pitchFamily="18" charset="0"/>
                <a:cs typeface="Times New Roman" panose="02020603050405020304" pitchFamily="18" charset="0"/>
              </a:rPr>
              <a:t>Egypte: Ré à </a:t>
            </a:r>
            <a:r>
              <a:rPr lang="fr-FR" sz="2400" dirty="0">
                <a:latin typeface="Times New Roman" panose="02020603050405020304" pitchFamily="18" charset="0"/>
                <a:cs typeface="Times New Roman" panose="02020603050405020304" pitchFamily="18" charset="0"/>
              </a:rPr>
              <a:t>bord de sa barque</a:t>
            </a:r>
          </a:p>
        </p:txBody>
      </p:sp>
      <p:sp>
        <p:nvSpPr>
          <p:cNvPr id="13" name="Rectangle 12"/>
          <p:cNvSpPr/>
          <p:nvPr/>
        </p:nvSpPr>
        <p:spPr>
          <a:xfrm>
            <a:off x="8886247" y="2912960"/>
            <a:ext cx="3305753" cy="1569660"/>
          </a:xfrm>
          <a:prstGeom prst="rect">
            <a:avLst/>
          </a:prstGeom>
        </p:spPr>
        <p:txBody>
          <a:bodyPr wrap="square">
            <a:spAutoFit/>
          </a:bodyPr>
          <a:lstStyle/>
          <a:p>
            <a:r>
              <a:rPr lang="fr-FR" sz="2400" dirty="0" err="1" smtClean="0">
                <a:latin typeface="Times New Roman" panose="02020603050405020304" pitchFamily="18" charset="0"/>
                <a:cs typeface="Times New Roman" panose="02020603050405020304" pitchFamily="18" charset="0"/>
              </a:rPr>
              <a:t>Bereshit</a:t>
            </a:r>
            <a:r>
              <a:rPr lang="fr-FR" sz="2400" dirty="0" smtClean="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pereq</a:t>
            </a:r>
            <a:r>
              <a:rPr lang="fr-FR" sz="2400" i="1" dirty="0">
                <a:latin typeface="Times New Roman" panose="02020603050405020304" pitchFamily="18" charset="0"/>
                <a:cs typeface="Times New Roman" panose="02020603050405020304" pitchFamily="18" charset="0"/>
              </a:rPr>
              <a:t> aleph</a:t>
            </a:r>
            <a:r>
              <a:rPr lang="fr-FR" sz="2400" dirty="0">
                <a:latin typeface="Times New Roman" panose="02020603050405020304" pitchFamily="18" charset="0"/>
                <a:cs typeface="Times New Roman" panose="02020603050405020304" pitchFamily="18" charset="0"/>
              </a:rPr>
              <a:t>, premier chapitre du Livre de la Genèse, écrit sur un œuf, musée Israël</a:t>
            </a:r>
          </a:p>
        </p:txBody>
      </p:sp>
    </p:spTree>
    <p:extLst>
      <p:ext uri="{BB962C8B-B14F-4D97-AF65-F5344CB8AC3E}">
        <p14:creationId xmlns:p14="http://schemas.microsoft.com/office/powerpoint/2010/main" val="1466802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2294" y="167060"/>
            <a:ext cx="12079705" cy="660317"/>
          </a:xfrm>
        </p:spPr>
        <p:txBody>
          <a:bodyPr>
            <a:noAutofit/>
          </a:bodyPr>
          <a:lstStyle/>
          <a:p>
            <a:pPr algn="ctr"/>
            <a:r>
              <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
            </a:r>
            <a:br>
              <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br>
            <a:r>
              <a:rPr lang="fr-FR" sz="7200" b="1" dirty="0" smtClean="0">
                <a:latin typeface="Calibri Light" panose="020F0302020204030204" pitchFamily="34" charset="0"/>
              </a:rPr>
              <a:t/>
            </a:r>
            <a:br>
              <a:rPr lang="fr-FR" sz="7200" b="1" dirty="0" smtClean="0">
                <a:latin typeface="Calibri Light" panose="020F0302020204030204" pitchFamily="34" charset="0"/>
              </a:rPr>
            </a:br>
            <a:endParaRPr lang="fr-FR" sz="7200" dirty="0">
              <a:latin typeface="Calibri Light" panose="020F0302020204030204" pitchFamily="34" charset="0"/>
            </a:endParaRPr>
          </a:p>
        </p:txBody>
      </p:sp>
      <p:sp>
        <p:nvSpPr>
          <p:cNvPr id="3" name="Espace réservé du contenu 2"/>
          <p:cNvSpPr>
            <a:spLocks noGrp="1"/>
          </p:cNvSpPr>
          <p:nvPr>
            <p:ph idx="1"/>
          </p:nvPr>
        </p:nvSpPr>
        <p:spPr>
          <a:xfrm>
            <a:off x="293613" y="1320137"/>
            <a:ext cx="5256955" cy="5225042"/>
          </a:xfrm>
        </p:spPr>
        <p:txBody>
          <a:bodyPr>
            <a:normAutofit/>
          </a:bodyPr>
          <a:lstStyle/>
          <a:p>
            <a:endParaRPr lang="fr-FR" sz="900" b="1" dirty="0" smtClean="0">
              <a:latin typeface="Calibri" panose="020F0502020204030204" pitchFamily="34" charset="0"/>
            </a:endParaRPr>
          </a:p>
          <a:p>
            <a:endParaRPr lang="fr-FR" dirty="0">
              <a:latin typeface="Calibri" panose="020F0502020204030204" pitchFamily="34"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94" y="936501"/>
            <a:ext cx="8041710" cy="5831469"/>
          </a:xfrm>
          <a:prstGeom prst="rect">
            <a:avLst/>
          </a:prstGeom>
        </p:spPr>
      </p:pic>
      <p:sp>
        <p:nvSpPr>
          <p:cNvPr id="6" name="Rectangle 5"/>
          <p:cNvSpPr/>
          <p:nvPr/>
        </p:nvSpPr>
        <p:spPr>
          <a:xfrm>
            <a:off x="0" y="167060"/>
            <a:ext cx="12192000" cy="769441"/>
          </a:xfrm>
          <a:prstGeom prst="rect">
            <a:avLst/>
          </a:prstGeom>
        </p:spPr>
        <p:txBody>
          <a:bodyPr wrap="square">
            <a:spAutoFit/>
          </a:bodyPr>
          <a:lstStyle/>
          <a:p>
            <a:pPr algn="ctr"/>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Cosmogonie classique</a:t>
            </a:r>
            <a:endParaRPr lang="fr-FR" sz="4400" dirty="0"/>
          </a:p>
        </p:txBody>
      </p:sp>
      <p:pic>
        <p:nvPicPr>
          <p:cNvPr id="5" name="Image 4"/>
          <p:cNvPicPr>
            <a:picLocks noChangeAspect="1"/>
          </p:cNvPicPr>
          <p:nvPr/>
        </p:nvPicPr>
        <p:blipFill>
          <a:blip r:embed="rId3"/>
          <a:stretch>
            <a:fillRect/>
          </a:stretch>
        </p:blipFill>
        <p:spPr>
          <a:xfrm>
            <a:off x="8499596" y="936502"/>
            <a:ext cx="3088741" cy="5753056"/>
          </a:xfrm>
          <a:prstGeom prst="rect">
            <a:avLst/>
          </a:prstGeom>
        </p:spPr>
      </p:pic>
    </p:spTree>
    <p:extLst>
      <p:ext uri="{BB962C8B-B14F-4D97-AF65-F5344CB8AC3E}">
        <p14:creationId xmlns:p14="http://schemas.microsoft.com/office/powerpoint/2010/main" val="377436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La genèse de la cosmologie moderne</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5901570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8618" y="2217641"/>
            <a:ext cx="10745817" cy="3807379"/>
          </a:xfrm>
        </p:spPr>
        <p:txBody>
          <a:bodyPr>
            <a:normAutofit fontScale="92500"/>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Fin 1915, Einstein publie ses équations de la relativité générale.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Comme en relativité générale l’espace-temps est « déformé » par les masses et l ’énergie, l’univers (l’espace-temps) n’est plus un contenant indépendant de ce qu’il « contient » et on ne peut plus séparer contenant et contenu!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peut alors être appréhendé par les objets le constituant: La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cosmologie scientifique était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née.</a:t>
            </a:r>
          </a:p>
        </p:txBody>
      </p:sp>
      <p:sp>
        <p:nvSpPr>
          <p:cNvPr id="4" name="ZoneTexte 3"/>
          <p:cNvSpPr txBox="1"/>
          <p:nvPr/>
        </p:nvSpPr>
        <p:spPr>
          <a:xfrm>
            <a:off x="834150" y="569024"/>
            <a:ext cx="10450285" cy="769441"/>
          </a:xfrm>
          <a:prstGeom prst="rect">
            <a:avLst/>
          </a:prstGeom>
          <a:noFill/>
        </p:spPr>
        <p:txBody>
          <a:bodyPr wrap="square" rtlCol="0">
            <a:spAutoFit/>
          </a:bodyPr>
          <a:lstStyle/>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Naissance de la cosmologie scientifique</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spTree>
    <p:extLst>
      <p:ext uri="{BB962C8B-B14F-4D97-AF65-F5344CB8AC3E}">
        <p14:creationId xmlns:p14="http://schemas.microsoft.com/office/powerpoint/2010/main" val="34190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Le modèle standard de la cosmologie</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6494750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4303" y="6149592"/>
            <a:ext cx="9746902" cy="664788"/>
          </a:xfrm>
        </p:spPr>
        <p:txBody>
          <a:bodyPr>
            <a:noAutofit/>
          </a:bodyPr>
          <a:lstStyle/>
          <a:p>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Modèle actuel de l</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’évolution de </a:t>
            </a: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l’univers</a:t>
            </a:r>
            <a:endParaRPr lang="fr-FR" sz="4400" dirty="0">
              <a:latin typeface="Calibri" panose="020F0502020204030204" pitchFamily="34" charset="0"/>
            </a:endParaRPr>
          </a:p>
        </p:txBody>
      </p:sp>
      <p:pic>
        <p:nvPicPr>
          <p:cNvPr id="5" name="Espace réservé du contenu 4"/>
          <p:cNvPicPr>
            <a:picLocks noGrp="1" noChangeAspect="1"/>
          </p:cNvPicPr>
          <p:nvPr>
            <p:ph idx="1"/>
          </p:nvPr>
        </p:nvPicPr>
        <p:blipFill>
          <a:blip r:embed="rId2"/>
          <a:stretch>
            <a:fillRect/>
          </a:stretch>
        </p:blipFill>
        <p:spPr>
          <a:xfrm>
            <a:off x="992458" y="100361"/>
            <a:ext cx="9556595" cy="6144322"/>
          </a:xfrm>
          <a:prstGeom prst="rect">
            <a:avLst/>
          </a:prstGeom>
        </p:spPr>
      </p:pic>
      <p:sp>
        <p:nvSpPr>
          <p:cNvPr id="3" name="Pensées 2"/>
          <p:cNvSpPr/>
          <p:nvPr/>
        </p:nvSpPr>
        <p:spPr>
          <a:xfrm>
            <a:off x="9145611" y="595760"/>
            <a:ext cx="2013242" cy="1148576"/>
          </a:xfrm>
          <a:prstGeom prst="cloudCallou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Espace réservé du contenu 4"/>
          <p:cNvPicPr>
            <a:picLocks noChangeAspect="1"/>
          </p:cNvPicPr>
          <p:nvPr/>
        </p:nvPicPr>
        <p:blipFill rotWithShape="1">
          <a:blip r:embed="rId2"/>
          <a:srcRect l="30847" t="22121" r="3881" b="14862"/>
          <a:stretch/>
        </p:blipFill>
        <p:spPr>
          <a:xfrm>
            <a:off x="9419515" y="806572"/>
            <a:ext cx="1309315" cy="726951"/>
          </a:xfrm>
          <a:prstGeom prst="rect">
            <a:avLst/>
          </a:prstGeom>
        </p:spPr>
      </p:pic>
    </p:spTree>
    <p:extLst>
      <p:ext uri="{BB962C8B-B14F-4D97-AF65-F5344CB8AC3E}">
        <p14:creationId xmlns:p14="http://schemas.microsoft.com/office/powerpoint/2010/main" val="26447714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00208"/>
            <a:ext cx="10459233" cy="1803748"/>
          </a:xfrm>
        </p:spPr>
        <p:txBody>
          <a:bodyPr>
            <a:noAutofit/>
          </a:bodyPr>
          <a:lstStyle/>
          <a:p>
            <a:pPr algn="just"/>
            <a:r>
              <a:rPr lang="fr-FR" sz="4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Aujourd’hui, 13,6 milliards d’années après le Big-Bang, alors que l’univers s’est étendu et refroidi, tout paraît paisible et serein</a:t>
            </a:r>
            <a:endParaRPr lang="fr-FR" sz="4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pic>
        <p:nvPicPr>
          <p:cNvPr id="4" name="Espace réservé du contenu 3"/>
          <p:cNvPicPr>
            <a:picLocks noGrp="1" noChangeAspect="1"/>
          </p:cNvPicPr>
          <p:nvPr>
            <p:ph idx="1"/>
          </p:nvPr>
        </p:nvPicPr>
        <p:blipFill>
          <a:blip r:embed="rId2"/>
          <a:stretch>
            <a:fillRect/>
          </a:stretch>
        </p:blipFill>
        <p:spPr>
          <a:xfrm>
            <a:off x="3023508" y="2167003"/>
            <a:ext cx="6070753" cy="4423573"/>
          </a:xfrm>
          <a:prstGeom prst="rect">
            <a:avLst/>
          </a:prstGeom>
        </p:spPr>
      </p:pic>
    </p:spTree>
    <p:extLst>
      <p:ext uri="{BB962C8B-B14F-4D97-AF65-F5344CB8AC3E}">
        <p14:creationId xmlns:p14="http://schemas.microsoft.com/office/powerpoint/2010/main" val="32731593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0532" y="0"/>
            <a:ext cx="10210915" cy="1160361"/>
          </a:xfrm>
        </p:spPr>
        <p:txBody>
          <a:bodyPr>
            <a:noAutofit/>
          </a:bodyPr>
          <a:lstStyle/>
          <a:p>
            <a:r>
              <a:rPr lang="fr-FR" sz="40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Mais, comme le montrent les télescopes terrestres et spatiaux….</a:t>
            </a:r>
            <a:endParaRPr lang="fr-FR" sz="40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pic>
        <p:nvPicPr>
          <p:cNvPr id="4" name="Espace réservé du contenu 3"/>
          <p:cNvPicPr>
            <a:picLocks noGrp="1" noChangeAspect="1"/>
          </p:cNvPicPr>
          <p:nvPr>
            <p:ph idx="1"/>
          </p:nvPr>
        </p:nvPicPr>
        <p:blipFill>
          <a:blip r:embed="rId3"/>
          <a:stretch>
            <a:fillRect/>
          </a:stretch>
        </p:blipFill>
        <p:spPr>
          <a:xfrm>
            <a:off x="438411" y="1195303"/>
            <a:ext cx="5631883" cy="3834970"/>
          </a:xfrm>
          <a:prstGeom prst="rect">
            <a:avLst/>
          </a:prstGeom>
        </p:spPr>
      </p:pic>
      <p:pic>
        <p:nvPicPr>
          <p:cNvPr id="5" name="Image 4"/>
          <p:cNvPicPr>
            <a:picLocks noChangeAspect="1"/>
          </p:cNvPicPr>
          <p:nvPr/>
        </p:nvPicPr>
        <p:blipFill>
          <a:blip r:embed="rId4"/>
          <a:stretch>
            <a:fillRect/>
          </a:stretch>
        </p:blipFill>
        <p:spPr>
          <a:xfrm>
            <a:off x="6463429" y="1160361"/>
            <a:ext cx="5214451" cy="3857572"/>
          </a:xfrm>
          <a:prstGeom prst="rect">
            <a:avLst/>
          </a:prstGeom>
        </p:spPr>
      </p:pic>
      <p:sp>
        <p:nvSpPr>
          <p:cNvPr id="7" name="ZoneTexte 6"/>
          <p:cNvSpPr txBox="1"/>
          <p:nvPr/>
        </p:nvSpPr>
        <p:spPr>
          <a:xfrm>
            <a:off x="132566" y="5065215"/>
            <a:ext cx="11646039" cy="1815882"/>
          </a:xfrm>
          <a:prstGeom prst="rect">
            <a:avLst/>
          </a:prstGeom>
          <a:noFill/>
        </p:spPr>
        <p:txBody>
          <a:bodyPr wrap="square" rtlCol="0">
            <a:spAutoFit/>
          </a:bodyPr>
          <a:lstStyle/>
          <a:p>
            <a:pPr algn="just"/>
            <a:r>
              <a:rPr lang="fr-FR"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5" action="ppaction://hlinkfile"/>
              </a:rPr>
              <a:t>L’immense univers</a:t>
            </a:r>
            <a:r>
              <a:rPr lang="fr-FR"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est le siège de phénomènes cataclysmiques dont la puissance dévastatrice n’a d’égale que sa puissance créatrice. C’est un jeu de vie et de mort sans merci </a:t>
            </a:r>
            <a:r>
              <a:rPr lang="fr-FR"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terrifiant </a:t>
            </a:r>
            <a:r>
              <a:rPr lang="fr-FR"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qui se déroule à nos portes! Comment l’homme, </a:t>
            </a:r>
            <a:r>
              <a:rPr lang="fr-FR"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 </a:t>
            </a:r>
            <a:r>
              <a:rPr lang="fr-FR"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fragile, </a:t>
            </a:r>
            <a:r>
              <a:rPr lang="fr-FR"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t’il pu apparaître au </a:t>
            </a:r>
            <a:r>
              <a:rPr lang="fr-FR"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sein d’un tel </a:t>
            </a:r>
            <a:r>
              <a:rPr lang="fr-FR"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carnage cosmique…</a:t>
            </a:r>
            <a:endParaRPr lang="fr-FR"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20030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Histoire de l’univers</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5364751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Prologue</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1165943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05319" y="1737850"/>
            <a:ext cx="9659464" cy="4588733"/>
          </a:xfrm>
        </p:spPr>
        <p:txBody>
          <a:bodyPr>
            <a:normAutofit fontScale="47500" lnSpcReduction="20000"/>
          </a:bodyPr>
          <a:lstStyle/>
          <a:p>
            <a:pPr algn="just"/>
            <a:r>
              <a:rPr lang="fr-FR" sz="67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Nous verrons que cette évolution est passée par des points critiques (comme par exemple la nucléosynthèse primordiale) où tout aurait pu basculer et rendre l’évolution stérile (pour nous</a:t>
            </a:r>
            <a:r>
              <a:rPr lang="fr-FR" sz="67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fr-FR" sz="67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fr-FR" sz="67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Paradoxalement ces points critiques se révèlent d’une importance primordiale, ainsi si la nucléosynthèse s’était trop bien passée, tout l’hydrogène se serait transformé en hélium et éléments plus lourds et l’histoire se serait arrêtée là !</a:t>
            </a:r>
          </a:p>
          <a:p>
            <a:endParaRPr lang="fr-FR" dirty="0"/>
          </a:p>
        </p:txBody>
      </p:sp>
      <p:sp>
        <p:nvSpPr>
          <p:cNvPr id="2" name="ZoneTexte 1"/>
          <p:cNvSpPr txBox="1"/>
          <p:nvPr/>
        </p:nvSpPr>
        <p:spPr>
          <a:xfrm>
            <a:off x="1376624" y="443185"/>
            <a:ext cx="9830286" cy="769441"/>
          </a:xfrm>
          <a:prstGeom prst="rect">
            <a:avLst/>
          </a:prstGeom>
          <a:noFill/>
        </p:spPr>
        <p:txBody>
          <a:bodyPr wrap="square" rtlCol="0">
            <a:spAutoFit/>
          </a:bodyPr>
          <a:lstStyle/>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L’univers a-t-il ou est-il une histoire</a:t>
            </a: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a:t>
            </a:r>
            <a:endPar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spTree>
    <p:extLst>
      <p:ext uri="{BB962C8B-B14F-4D97-AF65-F5344CB8AC3E}">
        <p14:creationId xmlns:p14="http://schemas.microsoft.com/office/powerpoint/2010/main" val="360329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06514" y="0"/>
            <a:ext cx="11002965" cy="999938"/>
          </a:xfrm>
        </p:spPr>
        <p:txBody>
          <a:bodyPr>
            <a:normAutofit/>
          </a:bodyPr>
          <a:lstStyle/>
          <a:p>
            <a:pPr algn="ctr"/>
            <a:r>
              <a:rPr lang="fr-FR" sz="4400" b="1" cap="none"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Le </a:t>
            </a:r>
            <a:r>
              <a:rPr lang="fr-FR" sz="4400" b="1" cap="none"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schéma cosmologique usuel </a:t>
            </a:r>
            <a:r>
              <a:rPr lang="fr-FR" sz="4400" b="1" cap="none"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a:t>
            </a:r>
            <a:endParaRPr lang="fr-FR" sz="4400" b="1" cap="none"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936425" y="1463049"/>
            <a:ext cx="10543142" cy="5107872"/>
          </a:xfrm>
        </p:spPr>
        <p:txBody>
          <a:bodyPr>
            <a:normAutofit fontScale="25000" lnSpcReduction="20000"/>
          </a:bodyPr>
          <a:lstStyle/>
          <a:p>
            <a:pPr algn="ctr"/>
            <a:r>
              <a:rPr lang="fr-FR" sz="144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 univers en expansion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r>
            <a:b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fr-FR" sz="4400" dirty="0" smtClean="0"/>
              <a:t> </a:t>
            </a:r>
          </a:p>
          <a:p>
            <a:pPr algn="just"/>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phénoménologie d’un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espace en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expansion résulte d’une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description particulière du modèle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cosmologique et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n’est que le point de vue d’observateurs parcourant des géodésiques divergentes orientées par leur temps propre, voyant les autres observateurs géodésiques s’éloigner.</a:t>
            </a:r>
          </a:p>
          <a:p>
            <a:pPr algn="just"/>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elle est pratique,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(nous l’utiliserons) elle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doit être prise pour ce qu’elle est :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présentation parmi une infinité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d’autres.</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Mais elle masque une propriété essentielle de la description relativiste covariante: L’équation d’Einstein définit un espace-temps, qui évidemment n’est pas en expansion.</a:t>
            </a:r>
          </a:p>
          <a:p>
            <a:pPr algn="just"/>
            <a:endPar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5800" b="1" dirty="0"/>
              <a:t> </a:t>
            </a:r>
            <a:br>
              <a:rPr lang="fr-FR" sz="5800" b="1" dirty="0"/>
            </a:br>
            <a:r>
              <a:rPr lang="fr-FR" sz="5800" dirty="0" smtClean="0"/>
              <a:t>. </a:t>
            </a:r>
            <a:endParaRPr lang="fr-FR" sz="5800" dirty="0"/>
          </a:p>
          <a:p>
            <a:endParaRPr lang="fr-FR" sz="4400" b="1" dirty="0"/>
          </a:p>
        </p:txBody>
      </p:sp>
    </p:spTree>
    <p:extLst>
      <p:ext uri="{BB962C8B-B14F-4D97-AF65-F5344CB8AC3E}">
        <p14:creationId xmlns:p14="http://schemas.microsoft.com/office/powerpoint/2010/main" val="64300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37045" y="197040"/>
            <a:ext cx="4528099" cy="769441"/>
          </a:xfrm>
          <a:prstGeom prst="rect">
            <a:avLst/>
          </a:prstGeom>
        </p:spPr>
        <p:txBody>
          <a:bodyPr wrap="none">
            <a:spAutoFit/>
          </a:bodyPr>
          <a:lstStyle/>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Echelle des Temps </a:t>
            </a:r>
            <a:endParaRPr lang="fr-FR" sz="4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4" name="ZoneTexte 3"/>
          <p:cNvSpPr txBox="1"/>
          <p:nvPr/>
        </p:nvSpPr>
        <p:spPr>
          <a:xfrm>
            <a:off x="729575" y="1857983"/>
            <a:ext cx="10856174" cy="4524315"/>
          </a:xfrm>
          <a:prstGeom prst="rect">
            <a:avLst/>
          </a:prstGeom>
          <a:noFill/>
        </p:spPr>
        <p:txBody>
          <a:bodyPr wrap="square" rtlCol="0">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modèle standard attribue 13,7 milliards d’année à notre univers. Représentons cela sur un an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a:t>
            </a:r>
            <a:r>
              <a:rPr lang="fr-FR" sz="3200" baseline="30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er</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janvier, 0H : Big-Bang</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a:t>
            </a:r>
            <a:r>
              <a:rPr lang="fr-FR" sz="3200" baseline="30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er</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septembre: le Système Solaire se forme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29 décembre: extinction des dinosaures</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31 décembre 23H 59’ 30’’: l’homme sort des cavernes: début de l’histoire de l’humanité.</a:t>
            </a: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Dans l’histoire de l’univers nous sommes des nouveaux nés.</a:t>
            </a:r>
          </a:p>
        </p:txBody>
      </p:sp>
    </p:spTree>
    <p:extLst>
      <p:ext uri="{BB962C8B-B14F-4D97-AF65-F5344CB8AC3E}">
        <p14:creationId xmlns:p14="http://schemas.microsoft.com/office/powerpoint/2010/main" val="144172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625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L’univers primordial</a:t>
            </a:r>
          </a:p>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Des champs aux particules</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606819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154237"/>
            <a:ext cx="12120664" cy="1251434"/>
          </a:xfrm>
        </p:spPr>
        <p:txBody>
          <a:bodyPr>
            <a:no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 </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Modèle cosmologique </a:t>
            </a: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standard</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a:t>
            </a: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a:r>
            <a:b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b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(Big-Bang). </a:t>
            </a:r>
            <a:endParaRPr lang="fr-FR" sz="4400" dirty="0"/>
          </a:p>
        </p:txBody>
      </p:sp>
      <p:sp>
        <p:nvSpPr>
          <p:cNvPr id="3" name="Sous-titre 2"/>
          <p:cNvSpPr>
            <a:spLocks noGrp="1"/>
          </p:cNvSpPr>
          <p:nvPr>
            <p:ph type="subTitle" idx="1"/>
          </p:nvPr>
        </p:nvSpPr>
        <p:spPr>
          <a:xfrm>
            <a:off x="295224" y="1586893"/>
            <a:ext cx="11672887" cy="4686316"/>
          </a:xfrm>
        </p:spPr>
        <p:txBody>
          <a:bodyPr>
            <a:normAutofit fontScale="25000" lnSpcReduction="20000"/>
          </a:bodyPr>
          <a:lstStyle/>
          <a:p>
            <a:pPr algn="ctr"/>
            <a:r>
              <a:rPr lang="fr-FR" sz="16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L’univers du temps de </a:t>
            </a:r>
            <a:r>
              <a:rPr lang="fr-FR" sz="160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Planck 10</a:t>
            </a:r>
            <a:r>
              <a:rPr lang="fr-FR" sz="160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-43</a:t>
            </a:r>
            <a:r>
              <a:rPr lang="fr-FR" sz="160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 </a:t>
            </a:r>
            <a:r>
              <a:rPr lang="fr-FR" sz="16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jusqu’à t = </a:t>
            </a:r>
            <a:r>
              <a:rPr lang="fr-FR" sz="160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a:t>
            </a:r>
            <a:r>
              <a:rPr lang="fr-FR" sz="160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-40</a:t>
            </a:r>
            <a:r>
              <a:rPr lang="fr-FR" sz="160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t>
            </a:r>
            <a:endParaRPr lang="fr-FR" sz="16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fr-FR" sz="4400" dirty="0"/>
              <a:t> </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partir d’un état incroyablement chaud et très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homogène, où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au temps de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Planck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l’immense univers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observable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était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confiné dans un volume inférieur à celui, immensément petit, d’un proton, et où seuls existaient des champs (avec leurs caractéristiques propres) que la température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effroyable masquait, cet univers entre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expansion, (de notre point de vue</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Avant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on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ne peut rien dire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 même à ce stade, la physique qui serait à l’œuvre nous est inconnue, mais moyennant certaines hypothèses, c’est ce que le modèle relativiste prédit….</a:t>
            </a:r>
            <a:endPar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fr-FR" sz="12800" b="1" dirty="0"/>
          </a:p>
        </p:txBody>
      </p:sp>
    </p:spTree>
    <p:extLst>
      <p:ext uri="{BB962C8B-B14F-4D97-AF65-F5344CB8AC3E}">
        <p14:creationId xmlns:p14="http://schemas.microsoft.com/office/powerpoint/2010/main" val="390742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4499" y="106325"/>
            <a:ext cx="10306041" cy="767718"/>
          </a:xfrm>
        </p:spPr>
        <p:txBody>
          <a:bodyPr>
            <a:no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 Modèle cosmologique standard </a:t>
            </a:r>
            <a:endParaRPr lang="fr-FR" sz="4400" dirty="0"/>
          </a:p>
        </p:txBody>
      </p:sp>
      <p:sp>
        <p:nvSpPr>
          <p:cNvPr id="3" name="Sous-titre 2"/>
          <p:cNvSpPr>
            <a:spLocks noGrp="1"/>
          </p:cNvSpPr>
          <p:nvPr>
            <p:ph type="subTitle" idx="1"/>
          </p:nvPr>
        </p:nvSpPr>
        <p:spPr>
          <a:xfrm>
            <a:off x="232436" y="1246650"/>
            <a:ext cx="11672887" cy="5388066"/>
          </a:xfrm>
        </p:spPr>
        <p:txBody>
          <a:bodyPr>
            <a:normAutofit fontScale="25000" lnSpcReduction="20000"/>
          </a:bodyPr>
          <a:lstStyle/>
          <a:p>
            <a:pPr algn="ctr"/>
            <a:r>
              <a:rPr lang="fr-FR" sz="160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grande unification se brise vers 10</a:t>
            </a:r>
            <a:r>
              <a:rPr lang="fr-FR" sz="160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-40</a:t>
            </a:r>
            <a:r>
              <a:rPr lang="fr-FR" sz="160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t>
            </a:r>
          </a:p>
          <a:p>
            <a:r>
              <a:rPr lang="fr-FR" sz="4400" dirty="0"/>
              <a:t> </a:t>
            </a:r>
          </a:p>
          <a:p>
            <a:pPr algn="just"/>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température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est si élevée que toutes les interactions sont indiscernables.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Vers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a:t>
            </a:r>
            <a:r>
              <a:rPr lang="fr-FR" sz="128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-40</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 une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brisure de symétrie va se produire permettant aux interactions de se différencier soit toutes simultanément (théorie super-symétrique: spéculative) soit d’abord la gravitation et l’ensemble des 3 autres qui se différencieront un peu plus tard par une autre brisure de symétrie (modèle standard de la QFT). On suppose également que le champ de </a:t>
            </a:r>
            <a:r>
              <a:rPr lang="fr-FR" sz="12800" cap="none"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Higgs</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conférant une masse à certaines particules émerge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cette brisure vers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cette époque.</a:t>
            </a:r>
          </a:p>
          <a:p>
            <a:pPr algn="just"/>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Jusque là l’univers formait probablement un tout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unique.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 se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structurer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éléments qui vont se différencier et prendre une certaine autonomie.</a:t>
            </a:r>
          </a:p>
          <a:p>
            <a:pPr algn="just"/>
            <a:endPar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12800" b="1" dirty="0"/>
          </a:p>
        </p:txBody>
      </p:sp>
    </p:spTree>
    <p:extLst>
      <p:ext uri="{BB962C8B-B14F-4D97-AF65-F5344CB8AC3E}">
        <p14:creationId xmlns:p14="http://schemas.microsoft.com/office/powerpoint/2010/main" val="150175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9557" y="88135"/>
            <a:ext cx="12191999" cy="2688116"/>
          </a:xfrm>
        </p:spPr>
        <p:txBody>
          <a:bodyPr>
            <a:normAutofit/>
          </a:bodyPr>
          <a:lstStyle/>
          <a:p>
            <a:pPr algn="ctr"/>
            <a:r>
              <a:rPr lang="fr-FR" sz="49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Modèle cosmologique standard </a:t>
            </a:r>
            <a:br>
              <a:rPr lang="fr-FR" sz="49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br>
            <a:r>
              <a:rPr lang="fr-FR" sz="49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(Big-Bang). </a:t>
            </a:r>
            <a:r>
              <a:rPr lang="fr-FR" b="1" dirty="0"/>
              <a:t/>
            </a:r>
            <a:br>
              <a:rPr lang="fr-FR" b="1" dirty="0"/>
            </a:br>
            <a:endParaRPr lang="fr-FR" dirty="0"/>
          </a:p>
        </p:txBody>
      </p:sp>
      <p:sp>
        <p:nvSpPr>
          <p:cNvPr id="3" name="Sous-titre 2"/>
          <p:cNvSpPr>
            <a:spLocks noGrp="1"/>
          </p:cNvSpPr>
          <p:nvPr>
            <p:ph type="subTitle" idx="1"/>
          </p:nvPr>
        </p:nvSpPr>
        <p:spPr>
          <a:xfrm>
            <a:off x="259555" y="2269474"/>
            <a:ext cx="11672887" cy="4173856"/>
          </a:xfrm>
        </p:spPr>
        <p:txBody>
          <a:bodyPr>
            <a:normAutofit fontScale="85000" lnSpcReduction="20000"/>
          </a:bodyPr>
          <a:lstStyle/>
          <a:p>
            <a:pPr algn="ctr"/>
            <a:r>
              <a:rPr lang="fr-FR" sz="47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L’inflation : vers 10</a:t>
            </a:r>
            <a:r>
              <a:rPr lang="fr-FR" sz="47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-34</a:t>
            </a:r>
            <a:r>
              <a:rPr lang="fr-FR" sz="47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a:t>
            </a:r>
            <a:endParaRPr lang="fr-FR" sz="47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Très </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tôt dans l’histoire de </a:t>
            </a:r>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l’univers, entre 10</a:t>
            </a:r>
            <a:r>
              <a:rPr lang="fr-FR" sz="38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-34 </a:t>
            </a:r>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 et 10</a:t>
            </a:r>
            <a:r>
              <a:rPr lang="fr-FR" sz="38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-32 </a:t>
            </a:r>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 une </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phase d’inflation très courte </a:t>
            </a:r>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a:t>
            </a:r>
            <a:r>
              <a:rPr lang="fr-FR" sz="38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-32</a:t>
            </a:r>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 mais de durée égale à 100 fois l’âge de l’univers, (</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expansion </a:t>
            </a:r>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exponentielle:</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lang="fr-FR" sz="38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100</a:t>
            </a:r>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 jouer un rôle important notamment en dilatant les fluctuations quantiques qui vont être les germes des grandes structures </a:t>
            </a:r>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 va </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permettre, en refroidissant l’univers, à ces champs de manifester leurs particularités</a:t>
            </a:r>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Cette </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inflation va également résoudre le problème de l’horizon et la courbure quasi nulle de l’espace</a:t>
            </a:r>
            <a:endPar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endParaRPr lang="fr-FR" sz="12800" b="1" dirty="0"/>
          </a:p>
        </p:txBody>
      </p:sp>
    </p:spTree>
    <p:extLst>
      <p:ext uri="{BB962C8B-B14F-4D97-AF65-F5344CB8AC3E}">
        <p14:creationId xmlns:p14="http://schemas.microsoft.com/office/powerpoint/2010/main" val="218054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208547"/>
            <a:ext cx="12120664" cy="977462"/>
          </a:xfrm>
        </p:spPr>
        <p:txBody>
          <a:bodyPr>
            <a:normAutofit/>
          </a:bodyPr>
          <a:lstStyle/>
          <a:p>
            <a:pPr algn="ct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Création de la matière</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223888" y="1995981"/>
            <a:ext cx="11672887" cy="4277228"/>
          </a:xfrm>
        </p:spPr>
        <p:txBody>
          <a:bodyPr>
            <a:noAutofit/>
          </a:bodyPr>
          <a:lstStyle/>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10</a:t>
            </a:r>
            <a:r>
              <a:rPr lang="fr-FR" sz="32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-32</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 après le réchauffement post inflationniste l’univers est rempli d’une matière de densité énorme 10</a:t>
            </a:r>
            <a:r>
              <a:rPr lang="fr-FR" sz="32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73</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kg/m</a:t>
            </a:r>
            <a:r>
              <a:rPr lang="fr-FR" sz="32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a:t>
            </a:r>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température est si élevée que ni les protons, ni les neutrons ne peuvent exister, ils sont dissociés en quarks.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Lorsque l’univers se refroidit les particules et antiparticules commencent d’abord par être à l’équilibre puis vont s’annihiler en générant des photons. </a:t>
            </a:r>
            <a:endParaRPr lang="fr-FR" sz="3200" dirty="0">
              <a:solidFill>
                <a:schemeClr val="tx1"/>
              </a:solidFill>
            </a:endParaRP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dirty="0" smtClean="0">
              <a:solidFill>
                <a:schemeClr val="tx1"/>
              </a:solidFill>
              <a:latin typeface="+mj-lt"/>
            </a:endParaRPr>
          </a:p>
          <a:p>
            <a:pPr algn="just"/>
            <a:endParaRPr lang="fr-FR" sz="3200" b="1" dirty="0">
              <a:solidFill>
                <a:schemeClr val="tx1"/>
              </a:solidFill>
            </a:endParaRPr>
          </a:p>
        </p:txBody>
      </p:sp>
    </p:spTree>
    <p:extLst>
      <p:ext uri="{BB962C8B-B14F-4D97-AF65-F5344CB8AC3E}">
        <p14:creationId xmlns:p14="http://schemas.microsoft.com/office/powerpoint/2010/main" val="347025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786" y="275573"/>
            <a:ext cx="11912251" cy="6239039"/>
          </a:xfrm>
        </p:spPr>
        <p:txBody>
          <a:bodyPr>
            <a:noAutofit/>
          </a:bodyPr>
          <a:lstStyle/>
          <a:p>
            <a:r>
              <a:rPr lang="fr-FR" sz="4400" b="1" cap="none"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=10</a:t>
            </a:r>
            <a:r>
              <a:rPr lang="fr-FR" sz="4400" b="1" cap="none" baseline="300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-4</a:t>
            </a:r>
            <a:r>
              <a:rPr lang="fr-FR" sz="4400" b="1" cap="none"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s, l’excès de matière, la domination écrasante des photons à l’œuvre</a:t>
            </a: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L’imperfection, à l’œuvre,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fait qu’il y a un léger excès de matière (10</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es protons et neutrons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restants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après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annihilation avec les antiprotons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 antineutrons seront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stables vers t =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0,0001s.</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L’annihilation massive matière-antimatière fait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qu’il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 a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 milliard de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photons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par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nucléon, tous contribuant à l‘équilibre thermique!</a:t>
            </a: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endParaRPr lang="fr-FR" sz="3200" b="1" dirty="0">
              <a:solidFill>
                <a:schemeClr val="tx1"/>
              </a:solidFill>
            </a:endParaRPr>
          </a:p>
        </p:txBody>
      </p:sp>
    </p:spTree>
    <p:extLst>
      <p:ext uri="{BB962C8B-B14F-4D97-AF65-F5344CB8AC3E}">
        <p14:creationId xmlns:p14="http://schemas.microsoft.com/office/powerpoint/2010/main" val="45930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79749" y="308624"/>
            <a:ext cx="11530333" cy="6239039"/>
          </a:xfrm>
        </p:spPr>
        <p:txBody>
          <a:bodyPr>
            <a:noAutofit/>
          </a:bodyPr>
          <a:lstStyle/>
          <a:p>
            <a:r>
              <a:rPr lang="fr-FR" sz="4400" cap="none"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rPr>
              <a:t>t =10</a:t>
            </a:r>
            <a:r>
              <a:rPr lang="fr-FR" sz="4400" cap="none" baseline="30000"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rPr>
              <a:t>-4</a:t>
            </a:r>
            <a:r>
              <a:rPr lang="fr-FR" sz="4400" cap="none"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rPr>
              <a:t> s, l’excès de matière, la domination écrasante des photons à l’œuvre.</a:t>
            </a: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Mais l’équilibre entre protons et neutrons qui résultait des réactions symétriques à haute température (p ↔ n) va se briser car le neutron est handicapé par sa masse légèrement supérieure à celle du proton et à t = 0,01s il ne reste plus que 9 neutrons pour 10 protons.</a:t>
            </a: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endParaRPr lang="fr-FR" sz="3200" b="1" dirty="0">
              <a:solidFill>
                <a:schemeClr val="tx1"/>
              </a:solidFill>
            </a:endParaRPr>
          </a:p>
        </p:txBody>
      </p:sp>
    </p:spTree>
    <p:extLst>
      <p:ext uri="{BB962C8B-B14F-4D97-AF65-F5344CB8AC3E}">
        <p14:creationId xmlns:p14="http://schemas.microsoft.com/office/powerpoint/2010/main" val="312050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8533" y="139567"/>
            <a:ext cx="9404723" cy="1400530"/>
          </a:xfrm>
        </p:spPr>
        <p:txBody>
          <a:bodyPr/>
          <a:lstStyle/>
          <a:p>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L’Homme et l’Univers</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Espace réservé du contenu 2"/>
          <p:cNvSpPr>
            <a:spLocks noGrp="1"/>
          </p:cNvSpPr>
          <p:nvPr>
            <p:ph idx="1"/>
          </p:nvPr>
        </p:nvSpPr>
        <p:spPr>
          <a:xfrm>
            <a:off x="178114" y="1909150"/>
            <a:ext cx="11812044" cy="3833728"/>
          </a:xfrm>
        </p:spPr>
        <p:txBody>
          <a:bodyPr>
            <a:noAutofit/>
          </a:bodyPr>
          <a:lstStyle/>
          <a:p>
            <a:pPr algn="just"/>
            <a:r>
              <a:rPr lang="fr-FR" sz="3200" dirty="0" smtClean="0">
                <a:latin typeface="Times New Roman" panose="02020603050405020304" pitchFamily="18" charset="0"/>
                <a:cs typeface="Times New Roman" panose="02020603050405020304" pitchFamily="18" charset="0"/>
              </a:rPr>
              <a:t>L’homme, en tant que partie intégrante de l’univers, ne peut pas prétendre à une description objective de sa relation avec lui car :</a:t>
            </a:r>
          </a:p>
          <a:p>
            <a:pPr algn="just"/>
            <a:r>
              <a:rPr lang="fr-FR" sz="3200" dirty="0" smtClean="0">
                <a:latin typeface="Times New Roman" panose="02020603050405020304" pitchFamily="18" charset="0"/>
                <a:cs typeface="Times New Roman" panose="02020603050405020304" pitchFamily="18" charset="0"/>
              </a:rPr>
              <a:t>On ne peut pas être objectif quand on est juge et partie. </a:t>
            </a:r>
          </a:p>
          <a:p>
            <a:pPr algn="just"/>
            <a:r>
              <a:rPr lang="fr-FR" sz="3200" dirty="0" smtClean="0">
                <a:latin typeface="Times New Roman" panose="02020603050405020304" pitchFamily="18" charset="0"/>
                <a:cs typeface="Times New Roman" panose="02020603050405020304" pitchFamily="18" charset="0"/>
              </a:rPr>
              <a:t>De plus, la perception que nous avons de l’univers est de l’intérieur, ce qui en complique la connaissance. </a:t>
            </a:r>
          </a:p>
          <a:p>
            <a:pPr algn="just"/>
            <a:r>
              <a:rPr lang="fr-FR" sz="3200" dirty="0" smtClean="0">
                <a:latin typeface="Times New Roman" panose="02020603050405020304" pitchFamily="18" charset="0"/>
                <a:cs typeface="Times New Roman" panose="02020603050405020304" pitchFamily="18" charset="0"/>
              </a:rPr>
              <a:t>Par exemple la forme de notre galaxie est moins établie que celles des autres galaxies. </a:t>
            </a:r>
          </a:p>
        </p:txBody>
      </p:sp>
    </p:spTree>
    <p:extLst>
      <p:ext uri="{BB962C8B-B14F-4D97-AF65-F5344CB8AC3E}">
        <p14:creationId xmlns:p14="http://schemas.microsoft.com/office/powerpoint/2010/main" val="255245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0308" y="0"/>
            <a:ext cx="10812492" cy="2233355"/>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L’imperfection comme principe </a:t>
            </a: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créateur</a:t>
            </a:r>
            <a:r>
              <a:rPr lang="fr-FR"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r>
            <a:br>
              <a:rPr lang="fr-FR"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endParaRPr lang="fr-FR" dirty="0"/>
          </a:p>
        </p:txBody>
      </p:sp>
      <p:sp>
        <p:nvSpPr>
          <p:cNvPr id="3" name="Sous-titre 2"/>
          <p:cNvSpPr>
            <a:spLocks noGrp="1"/>
          </p:cNvSpPr>
          <p:nvPr>
            <p:ph type="subTitle" idx="1"/>
          </p:nvPr>
        </p:nvSpPr>
        <p:spPr>
          <a:xfrm>
            <a:off x="511463" y="1233377"/>
            <a:ext cx="11445765" cy="5465135"/>
          </a:xfrm>
        </p:spPr>
        <p:txBody>
          <a:bodyPr>
            <a:normAutofit lnSpcReduction="10000"/>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Sans l’incertitude de la mécanique quantique l’univers, trop symétrique, trop parfait aurait été stérile.</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Sans la dissymétrie matière-antimatière, aucune matière ne serait restée, sans la faiblesse de cette dissymétrie (10</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la nucléosynthèse aurait été trop importante et rien de significatif n’aurait pu se passer.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principe, qui indique qu’un système ne peut pas être dans un état parfaitement déterminé (précision infinie), apparaît comme un principe fondateur et nécessaire de la physique qui a permis notre apparition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Sans ce principe, l’univers n’aurait pas pu évoluer suffisamment longtemps pour permettre notre apparition…</a:t>
            </a:r>
          </a:p>
        </p:txBody>
      </p:sp>
    </p:spTree>
    <p:extLst>
      <p:ext uri="{BB962C8B-B14F-4D97-AF65-F5344CB8AC3E}">
        <p14:creationId xmlns:p14="http://schemas.microsoft.com/office/powerpoint/2010/main" val="266831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625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La nucléosynthèse primordiale</a:t>
            </a:r>
          </a:p>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Les premiers noyaux atomiques</a:t>
            </a:r>
          </a:p>
        </p:txBody>
      </p:sp>
    </p:spTree>
    <p:extLst>
      <p:ext uri="{BB962C8B-B14F-4D97-AF65-F5344CB8AC3E}">
        <p14:creationId xmlns:p14="http://schemas.microsoft.com/office/powerpoint/2010/main" val="10319155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21703" y="686668"/>
            <a:ext cx="11731598" cy="4270923"/>
          </a:xfrm>
        </p:spPr>
        <p:txBody>
          <a:bodyPr>
            <a:noAutofit/>
          </a:bodyPr>
          <a:lstStyle/>
          <a:p>
            <a:pPr algn="ctr"/>
            <a:r>
              <a:rPr lang="fr-FR" sz="4400" b="1" cap="none"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 s, la nucléosynthèse primordiale</a:t>
            </a: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température est de dix milliards de degrés Kelvin (1000 fois la température au centre du Soleil) soit de l’ordre de grandeur de l’</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é</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nergie de liaison des nucléons dans le noyau.</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ne reste plus qu’un seul neutron pour trois protons! </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seule façon de les sauver serait de s’incorporer avec des protons dans des noyaux stables. </a:t>
            </a:r>
          </a:p>
          <a:p>
            <a:pPr algn="just"/>
            <a:endPar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endParaRPr lang="fr-FR" sz="3200" b="1" dirty="0">
              <a:solidFill>
                <a:schemeClr val="tx1"/>
              </a:solidFill>
            </a:endParaRPr>
          </a:p>
        </p:txBody>
      </p:sp>
    </p:spTree>
    <p:extLst>
      <p:ext uri="{BB962C8B-B14F-4D97-AF65-F5344CB8AC3E}">
        <p14:creationId xmlns:p14="http://schemas.microsoft.com/office/powerpoint/2010/main" val="303679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28193" y="122996"/>
            <a:ext cx="11598442" cy="4534422"/>
          </a:xfrm>
        </p:spPr>
        <p:txBody>
          <a:bodyPr>
            <a:noAutofit/>
          </a:bodyPr>
          <a:lstStyle/>
          <a:p>
            <a:pPr algn="ctr"/>
            <a:r>
              <a:rPr lang="fr-FR" sz="4400" b="1" cap="none"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 s, la nucléosynthèse primordiale</a:t>
            </a: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Cela passe par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deutérium, cette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température est suffisamment basse pour le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permettre,  mais il a un noyau fragile (chicane du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deutérium). </a:t>
            </a:r>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L’expansion encore rapide de l’espace ne favorise pas cette réaction mais surtout, le bain de photons en surnombre écrasant détruit systématiquement les noyaux formés.</a:t>
            </a:r>
            <a:r>
              <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p>
          <a:p>
            <a:pPr algn="just"/>
            <a:endPar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endParaRPr lang="fr-FR" sz="3200" b="1" dirty="0">
              <a:solidFill>
                <a:schemeClr val="tx1"/>
              </a:solidFill>
            </a:endParaRPr>
          </a:p>
        </p:txBody>
      </p:sp>
      <p:pic>
        <p:nvPicPr>
          <p:cNvPr id="2" name="Image 1"/>
          <p:cNvPicPr>
            <a:picLocks noChangeAspect="1"/>
          </p:cNvPicPr>
          <p:nvPr/>
        </p:nvPicPr>
        <p:blipFill>
          <a:blip r:embed="rId2"/>
          <a:stretch>
            <a:fillRect/>
          </a:stretch>
        </p:blipFill>
        <p:spPr>
          <a:xfrm>
            <a:off x="3463665" y="898586"/>
            <a:ext cx="4890096" cy="2520534"/>
          </a:xfrm>
          <a:prstGeom prst="rect">
            <a:avLst/>
          </a:prstGeom>
        </p:spPr>
      </p:pic>
    </p:spTree>
    <p:extLst>
      <p:ext uri="{BB962C8B-B14F-4D97-AF65-F5344CB8AC3E}">
        <p14:creationId xmlns:p14="http://schemas.microsoft.com/office/powerpoint/2010/main" val="306571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10169" y="0"/>
            <a:ext cx="11953302" cy="6857999"/>
          </a:xfrm>
        </p:spPr>
        <p:txBody>
          <a:bodyPr>
            <a:noAutofit/>
          </a:bodyPr>
          <a:lstStyle/>
          <a:p>
            <a:r>
              <a:rPr lang="fr-FR" sz="4400" b="1" cap="none"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=100 s, la nucléosynthèse devient efficace</a:t>
            </a: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température est tombée à un milliard de degrés Kelvin (environ 100 fois le température du centre du Soleil: Le deutérium devient stable.</a:t>
            </a:r>
          </a:p>
          <a:p>
            <a:pPr algn="just"/>
            <a:r>
              <a:rPr lang="fr-FR" sz="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L’univers entier entre en fusion nucléaire et, en quelques dizaines de secondes, les neutrons survivants (1 neutron pour 7 protons) sont incorporés dans les noyaux de deutérium qui eux-mêmes fusionnent en hélium 4. </a:t>
            </a:r>
            <a:endParaRPr lang="fr-FR"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pPr algn="just"/>
            <a:r>
              <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endParaRPr lang="fr-FR" sz="3200" b="1" dirty="0">
              <a:solidFill>
                <a:schemeClr val="tx1"/>
              </a:solidFill>
            </a:endParaRPr>
          </a:p>
        </p:txBody>
      </p:sp>
      <p:pic>
        <p:nvPicPr>
          <p:cNvPr id="2" name="Image 1"/>
          <p:cNvPicPr>
            <a:picLocks noChangeAspect="1"/>
          </p:cNvPicPr>
          <p:nvPr/>
        </p:nvPicPr>
        <p:blipFill>
          <a:blip r:embed="rId3"/>
          <a:stretch>
            <a:fillRect/>
          </a:stretch>
        </p:blipFill>
        <p:spPr>
          <a:xfrm>
            <a:off x="682027" y="793216"/>
            <a:ext cx="5083121" cy="3525396"/>
          </a:xfrm>
          <a:prstGeom prst="rect">
            <a:avLst/>
          </a:prstGeom>
        </p:spPr>
      </p:pic>
      <p:pic>
        <p:nvPicPr>
          <p:cNvPr id="4" name="Image 3"/>
          <p:cNvPicPr>
            <a:picLocks noChangeAspect="1"/>
          </p:cNvPicPr>
          <p:nvPr/>
        </p:nvPicPr>
        <p:blipFill>
          <a:blip r:embed="rId4"/>
          <a:stretch>
            <a:fillRect/>
          </a:stretch>
        </p:blipFill>
        <p:spPr>
          <a:xfrm>
            <a:off x="6552812" y="793215"/>
            <a:ext cx="3527622" cy="3665356"/>
          </a:xfrm>
          <a:prstGeom prst="rect">
            <a:avLst/>
          </a:prstGeom>
        </p:spPr>
      </p:pic>
    </p:spTree>
    <p:extLst>
      <p:ext uri="{BB962C8B-B14F-4D97-AF65-F5344CB8AC3E}">
        <p14:creationId xmlns:p14="http://schemas.microsoft.com/office/powerpoint/2010/main" val="50229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93252" y="1158949"/>
            <a:ext cx="11871158" cy="5433237"/>
          </a:xfrm>
        </p:spPr>
        <p:txBody>
          <a:bodyPr>
            <a:noAutofit/>
          </a:bodyPr>
          <a:lstStyle/>
          <a:p>
            <a:r>
              <a:rPr lang="fr-FR" sz="4400" b="1" cap="none"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En moins de 100 s , la nucléosynthèse a sauvé les neutrons tout en préservant 90% d’hydrogène, du carburant pour la suite, juste ce qu’il fallait faire…</a:t>
            </a:r>
          </a:p>
          <a:p>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était temps, car déjà décimés par les réactions p ↔ n qui le pénalisaient, le neutron libre est instable et se désintègre en proton avec une période de 15 mn environ. Cette fusion tardive fait que la température est trop basse pour générer des quantités significatives d’autres éléments elle va s’arrêter à t = 200s.</a:t>
            </a:r>
            <a:endPar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a:p>
            <a:pPr algn="just"/>
            <a:r>
              <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p>
          <a:p>
            <a:pPr algn="just"/>
            <a:r>
              <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endParaRPr lang="fr-FR" sz="3200" b="1" dirty="0">
              <a:solidFill>
                <a:schemeClr val="tx1"/>
              </a:solidFill>
            </a:endParaRPr>
          </a:p>
        </p:txBody>
      </p:sp>
    </p:spTree>
    <p:extLst>
      <p:ext uri="{BB962C8B-B14F-4D97-AF65-F5344CB8AC3E}">
        <p14:creationId xmlns:p14="http://schemas.microsoft.com/office/powerpoint/2010/main" val="416998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2475571"/>
            <a:ext cx="12021879" cy="1501006"/>
          </a:xfrm>
        </p:spPr>
        <p:txBody>
          <a:bodyPr>
            <a:normAutofit fontScale="625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Les premiers atomes, l’univers devient transparent au rayonnement électromagnétique</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67247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4236" y="1079652"/>
            <a:ext cx="11871158" cy="6526237"/>
          </a:xfrm>
        </p:spPr>
        <p:txBody>
          <a:bodyPr>
            <a:noAutofit/>
          </a:bodyPr>
          <a:lstStyle/>
          <a:p>
            <a:pPr algn="ct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a:t>
            </a:r>
            <a:r>
              <a:rPr lang="fr-FR" sz="4400" b="1" cap="none"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380 000 ans, découplage matière-rayonnement</a:t>
            </a: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plasma électrons-noyaux dans l’espace continue de se dilater en se refroidissant et lorsqu’il atteint environ 3000 K, les électrons vont pouvoir être associés de façon stable aux noyaux pour constituer des atomes « neutres »:</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L’univers devient transparent à la lumière. </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rPr>
              <a:t> </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rPr>
              <a:t>.</a:t>
            </a:r>
          </a:p>
          <a:p>
            <a:endParaRPr lang="fr-FR" sz="3200" b="1" dirty="0">
              <a:solidFill>
                <a:schemeClr val="tx1"/>
              </a:solidFill>
            </a:endParaRPr>
          </a:p>
        </p:txBody>
      </p:sp>
    </p:spTree>
    <p:extLst>
      <p:ext uri="{BB962C8B-B14F-4D97-AF65-F5344CB8AC3E}">
        <p14:creationId xmlns:p14="http://schemas.microsoft.com/office/powerpoint/2010/main" val="45895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99152" y="1002535"/>
            <a:ext cx="11871158" cy="6625389"/>
          </a:xfrm>
        </p:spPr>
        <p:txBody>
          <a:bodyPr>
            <a:noAutofit/>
          </a:bodyPr>
          <a:lstStyle/>
          <a:p>
            <a:pPr algn="ct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a:t>
            </a:r>
            <a:r>
              <a:rPr lang="fr-FR" sz="4400" b="1" cap="none"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380 000 ans, découplage matière-rayonnement</a:t>
            </a: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C’est cette « surface » de « dernière » diffusion (RFC) que les satellites comme Planck analysent car c’est le témoignage observable par le rayonnement le plus ancien de l’histoire de l’univers.</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Remarquons que c’est en analysant les motifs des fluctuations de température (des empreintes laissées par les évènements antérieurs) qu’on induit, de façon concomitante avec d’autres observations, cette histoire antérieure.</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rPr>
              <a:t> </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rPr>
              <a:t>.</a:t>
            </a:r>
          </a:p>
          <a:p>
            <a:endParaRPr lang="fr-FR" sz="3200" b="1" dirty="0">
              <a:solidFill>
                <a:schemeClr val="tx1"/>
              </a:solidFill>
            </a:endParaRPr>
          </a:p>
        </p:txBody>
      </p:sp>
    </p:spTree>
    <p:extLst>
      <p:ext uri="{BB962C8B-B14F-4D97-AF65-F5344CB8AC3E}">
        <p14:creationId xmlns:p14="http://schemas.microsoft.com/office/powerpoint/2010/main" val="170998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0"/>
            <a:ext cx="11871158" cy="6625389"/>
          </a:xfrm>
        </p:spPr>
        <p:txBody>
          <a:bodyPr>
            <a:noAutofit/>
          </a:bodyPr>
          <a:lstStyle/>
          <a:p>
            <a:pPr algn="just"/>
            <a:r>
              <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p>
          <a:p>
            <a:pPr algn="just"/>
            <a:r>
              <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endParaRPr lang="fr-FR" sz="3200" b="1" dirty="0">
              <a:solidFill>
                <a:schemeClr val="tx1"/>
              </a:solidFill>
            </a:endParaRPr>
          </a:p>
        </p:txBody>
      </p:sp>
      <p:pic>
        <p:nvPicPr>
          <p:cNvPr id="2" name="Image 1"/>
          <p:cNvPicPr>
            <a:picLocks noChangeAspect="1"/>
          </p:cNvPicPr>
          <p:nvPr/>
        </p:nvPicPr>
        <p:blipFill>
          <a:blip r:embed="rId2"/>
          <a:stretch>
            <a:fillRect/>
          </a:stretch>
        </p:blipFill>
        <p:spPr>
          <a:xfrm>
            <a:off x="1093311" y="182135"/>
            <a:ext cx="9860998" cy="4557614"/>
          </a:xfrm>
          <a:prstGeom prst="rect">
            <a:avLst/>
          </a:prstGeom>
        </p:spPr>
      </p:pic>
      <p:sp>
        <p:nvSpPr>
          <p:cNvPr id="4" name="Rectangle 3"/>
          <p:cNvSpPr/>
          <p:nvPr/>
        </p:nvSpPr>
        <p:spPr>
          <a:xfrm>
            <a:off x="160420" y="4739749"/>
            <a:ext cx="11887199" cy="2062103"/>
          </a:xfrm>
          <a:prstGeom prst="rect">
            <a:avLst/>
          </a:prstGeom>
        </p:spPr>
        <p:txBody>
          <a:bodyPr wrap="square">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Image du RFC observée par le satellite Planck (température en fausses couleurs) L’information, les empreintes de l’histoire, est contenue dans l’image. On est exactement dans le schéma de la caverne de Platon: On voit l’ombre d’une supposée réalité physique!</a:t>
            </a:r>
            <a:endParaRPr lang="fr-FR"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902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c/ce/Milky_Way_from_Fran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177" y="91851"/>
            <a:ext cx="4073911" cy="61108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thumb/9/98/Andromeda_Galaxy_%28with_h-alpha%29.jpg/1280px-Andromeda_Galaxy_%28with_h-alpha%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4203" y="91851"/>
            <a:ext cx="4768463" cy="3129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Messier51 sRG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202" y="3373695"/>
            <a:ext cx="4768463" cy="330812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95234" y="6220151"/>
            <a:ext cx="4073911" cy="461665"/>
          </a:xfrm>
          <a:prstGeom prst="rect">
            <a:avLst/>
          </a:prstGeom>
          <a:noFill/>
        </p:spPr>
        <p:txBody>
          <a:bodyPr wrap="square" rtlCol="0">
            <a:spAutoFit/>
          </a:bodyPr>
          <a:lstStyle/>
          <a:p>
            <a:r>
              <a:rPr lang="fr-FR" sz="2400" dirty="0" smtClean="0">
                <a:latin typeface="Times New Roman" panose="02020603050405020304" pitchFamily="18" charset="0"/>
                <a:cs typeface="Times New Roman" panose="02020603050405020304" pitchFamily="18" charset="0"/>
              </a:rPr>
              <a:t>Notre galaxie vue de la Terre</a:t>
            </a:r>
            <a:endParaRPr lang="fr-FR" sz="2400" dirty="0">
              <a:latin typeface="Times New Roman" panose="02020603050405020304" pitchFamily="18" charset="0"/>
              <a:cs typeface="Times New Roman" panose="02020603050405020304" pitchFamily="18" charset="0"/>
            </a:endParaRPr>
          </a:p>
        </p:txBody>
      </p:sp>
      <p:sp>
        <p:nvSpPr>
          <p:cNvPr id="5" name="ZoneTexte 4"/>
          <p:cNvSpPr txBox="1"/>
          <p:nvPr/>
        </p:nvSpPr>
        <p:spPr>
          <a:xfrm>
            <a:off x="9422781" y="1538867"/>
            <a:ext cx="2687444" cy="1200329"/>
          </a:xfrm>
          <a:prstGeom prst="rect">
            <a:avLst/>
          </a:prstGeom>
          <a:noFill/>
        </p:spPr>
        <p:txBody>
          <a:bodyPr wrap="square" rtlCol="0">
            <a:spAutoFit/>
          </a:bodyPr>
          <a:lstStyle/>
          <a:p>
            <a:r>
              <a:rPr lang="fr-FR" sz="2400" dirty="0" smtClean="0">
                <a:latin typeface="Times New Roman" panose="02020603050405020304" pitchFamily="18" charset="0"/>
                <a:cs typeface="Times New Roman" panose="02020603050405020304" pitchFamily="18" charset="0"/>
              </a:rPr>
              <a:t>Autres galaxies:</a:t>
            </a:r>
          </a:p>
          <a:p>
            <a:r>
              <a:rPr lang="fr-FR" sz="2400" dirty="0" smtClean="0">
                <a:latin typeface="Times New Roman" panose="02020603050405020304" pitchFamily="18" charset="0"/>
                <a:cs typeface="Times New Roman" panose="02020603050405020304" pitchFamily="18" charset="0"/>
              </a:rPr>
              <a:t>Andromède en haut</a:t>
            </a:r>
          </a:p>
          <a:p>
            <a:r>
              <a:rPr lang="fr-FR" sz="2400" dirty="0" smtClean="0">
                <a:latin typeface="Times New Roman" panose="02020603050405020304" pitchFamily="18" charset="0"/>
                <a:cs typeface="Times New Roman" panose="02020603050405020304" pitchFamily="18" charset="0"/>
              </a:rPr>
              <a:t>Tourbillon en bas </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68847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Les acteurs de la dynamique de l’univers à l’œuvre</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9578315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2120664" cy="977462"/>
          </a:xfrm>
        </p:spPr>
        <p:txBody>
          <a:bodyPr>
            <a:norm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Les interactions</a:t>
            </a:r>
            <a:endParaRPr lang="fr-FR" sz="4400" dirty="0">
              <a:latin typeface="Calibri" panose="020F0502020204030204" pitchFamily="34" charset="0"/>
            </a:endParaRPr>
          </a:p>
        </p:txBody>
      </p:sp>
      <p:sp>
        <p:nvSpPr>
          <p:cNvPr id="3" name="Sous-titre 2"/>
          <p:cNvSpPr>
            <a:spLocks noGrp="1"/>
          </p:cNvSpPr>
          <p:nvPr>
            <p:ph type="subTitle" idx="1"/>
          </p:nvPr>
        </p:nvSpPr>
        <p:spPr>
          <a:xfrm>
            <a:off x="223283" y="1053552"/>
            <a:ext cx="11546959" cy="5804447"/>
          </a:xfrm>
        </p:spPr>
        <p:txBody>
          <a:bodyPr>
            <a:noAutofit/>
          </a:bodyPr>
          <a:lstStyle/>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Au début du 20</a:t>
            </a:r>
            <a:r>
              <a:rPr lang="fr-FR" sz="32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ième</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siècle on n’en connaissait que 2. Aujourd’hui les 4 interactions connues suffisent à interpréter l’évolution de l’univers.</a:t>
            </a:r>
          </a:p>
          <a:p>
            <a:pPr algn="just"/>
            <a:r>
              <a:rPr lang="fr-FR" sz="3200" b="1" cap="none"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cs typeface="Times New Roman" panose="02020603050405020304" pitchFamily="18" charset="0"/>
              </a:rPr>
              <a:t>Gravitation</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très faible)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courbant l’espace-temps  interagit avec toute matière-énergie. Interaction à longue portée dont la propagation de sa variation (ondes gravitationnelles) se fait à la vitesse finie de la lumière, ce qui a des conséquences structurelles fondamentales (permet la diversité).</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Compte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tenu de son extrême faiblesse ne va régir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l’univers qu’à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grande échelle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Très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grosses masses (galaxies, étoiles, planètes et leurs satellites, comètes,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etc.): Régit les grandes structures, un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cadre pour permettre à la vie de se développer. </a:t>
            </a:r>
          </a:p>
          <a:p>
            <a:endParaRPr lang="fr-FR" sz="3200" b="1" dirty="0">
              <a:solidFill>
                <a:schemeClr val="tx1"/>
              </a:solidFill>
            </a:endParaRPr>
          </a:p>
        </p:txBody>
      </p:sp>
    </p:spTree>
    <p:extLst>
      <p:ext uri="{BB962C8B-B14F-4D97-AF65-F5344CB8AC3E}">
        <p14:creationId xmlns:p14="http://schemas.microsoft.com/office/powerpoint/2010/main" val="4571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190" y="1414670"/>
            <a:ext cx="11811001" cy="5570756"/>
          </a:xfrm>
          <a:prstGeom prst="rect">
            <a:avLst/>
          </a:prstGeom>
        </p:spPr>
        <p:txBody>
          <a:bodyPr wrap="square">
            <a:spAutoFit/>
          </a:bodyPr>
          <a:lstStyle/>
          <a:p>
            <a:pPr algn="just"/>
            <a:r>
              <a:rPr lang="fr-FR" sz="3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Electromagnétisme:</a:t>
            </a:r>
            <a:r>
              <a:rPr lang="fr-FR" sz="3600" dirty="0" smtClean="0">
                <a:latin typeface="Calibri" panose="020F0502020204030204" pitchFamily="34" charset="0"/>
              </a:rPr>
              <a:t>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concerne les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particules ou systèmes chargés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(charge + ou -)  et/ou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ayant un moment magnétique (10</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40</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fois plus forte que la gravitation). Interaction à longue portée dont la propagation de sa variation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(ondes électromagnétiques) se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fait à la vitesse finie de la lumière, ce qui a des conséquences structurelles fondamentales (permet la diversité).</a:t>
            </a: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Assure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cohésion des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atomes (entre le noyau et les électrons autour),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des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molécules (entre atomes),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matière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à l’échelle micro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a:t>
            </a:r>
            <a:r>
              <a:rPr lang="fr-FR" sz="3200" baseline="30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à l’échelle de l’atome)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 macroscopique (solides, liquides</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796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465" y="1417370"/>
            <a:ext cx="11811001" cy="4093428"/>
          </a:xfrm>
          <a:prstGeom prst="rect">
            <a:avLst/>
          </a:prstGeom>
        </p:spPr>
        <p:txBody>
          <a:bodyPr wrap="square">
            <a:spAutoFit/>
          </a:bodyPr>
          <a:lstStyle/>
          <a:p>
            <a:pPr algn="just"/>
            <a:r>
              <a:rPr lang="fr-FR" sz="36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Interaction </a:t>
            </a:r>
            <a:r>
              <a:rPr lang="fr-FR" sz="36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forte</a:t>
            </a:r>
            <a:r>
              <a:rPr lang="fr-FR" sz="3600" dirty="0">
                <a:latin typeface="Calibri" panose="020F0502020204030204" pitchFamily="34" charset="0"/>
              </a:rPr>
              <a:t> :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Concerne les quarks (confinés) constituants du noyau</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Charge de couleur (3 couleurs). Interaction à courte portée.</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Assure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cohésion du noyau et particules le constituant (protons, neutrons). </a:t>
            </a:r>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Niveau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&lt;10</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-15</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t>
            </a:r>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346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599" y="1287244"/>
            <a:ext cx="11099609" cy="4093428"/>
          </a:xfrm>
          <a:prstGeom prst="rect">
            <a:avLst/>
          </a:prstGeom>
        </p:spPr>
        <p:txBody>
          <a:bodyPr wrap="square">
            <a:spAutoFit/>
          </a:bodyPr>
          <a:lstStyle/>
          <a:p>
            <a:pPr algn="just"/>
            <a:r>
              <a:rPr lang="fr-F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Interaction faible</a:t>
            </a:r>
            <a:r>
              <a:rPr lang="fr-FR" sz="3600" dirty="0">
                <a:latin typeface="Calibri" panose="020F0502020204030204" pitchFamily="34" charset="0"/>
              </a:rPr>
              <a:t> </a:t>
            </a:r>
            <a:r>
              <a:rPr lang="fr-FR" sz="3200" dirty="0"/>
              <a:t>: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Permet aux quarks de changer de nature et ainsi la désintégration d’un noyau (exemple, neutron →proton) : Niveau &lt; 10</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-15</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Interaction à courte portée.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Cette interaction « reconnait » la droite et la gauche (violation de parité!). Cette différence permet de distinguer matière et antimatière!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Rappelons que toutes ces interactions résultent de la brisure de symétrie au moment de la grande unification.</a:t>
            </a:r>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017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20664" cy="728133"/>
          </a:xfrm>
        </p:spPr>
        <p:txBody>
          <a:bodyPr>
            <a:noAutofit/>
          </a:bodyPr>
          <a:lstStyle/>
          <a:p>
            <a:pPr algn="ct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L’importance critique des neutrons</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615592" y="2017072"/>
            <a:ext cx="11213430" cy="3535430"/>
          </a:xfrm>
        </p:spPr>
        <p:txBody>
          <a:bodyPr>
            <a:noAutofit/>
          </a:bodyPr>
          <a:lstStyle/>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Au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niveau des éléments « chimiques », briques de la matière (92 éléments « stables » à différents degrés) cette diversité est permise par les neutrons qui assurent la cohésion du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noyau. Les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protons qui sont chargés positivement se repoussent et l’interaction forte serait rapidement vaincue si les neutrons qui ne sont pas chargés ne venaient pas la renforcer</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0110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20664" cy="728133"/>
          </a:xfrm>
        </p:spPr>
        <p:txBody>
          <a:bodyPr>
            <a:noAutofit/>
          </a:bodyPr>
          <a:lstStyle/>
          <a:p>
            <a:pPr algn="ct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L’importance critique des neutrons</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453617" y="2369647"/>
            <a:ext cx="11213430" cy="3149804"/>
          </a:xfrm>
        </p:spPr>
        <p:txBody>
          <a:bodyPr>
            <a:noAutofit/>
          </a:bodyPr>
          <a:lstStyle/>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Sans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neutrons le nombre d’éléments stables seraient très réduit et une chimie permettant la vie telle qu’on la connait qu’on appellera désormais la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vie, fondée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principalement sur des éléments comme le carbone, l’oxygène, l’azote et l’hydrogène entre autres ne serait pas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possible</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635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33137" y="0"/>
            <a:ext cx="11598442" cy="6400799"/>
          </a:xfrm>
        </p:spPr>
        <p:txBody>
          <a:bodyPr>
            <a:noAutofit/>
          </a:bodyPr>
          <a:lstStyle/>
          <a:p>
            <a:pPr algn="just"/>
            <a:r>
              <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p>
          <a:p>
            <a:pPr algn="just"/>
            <a:r>
              <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 name="Image 1"/>
          <p:cNvPicPr>
            <a:picLocks noChangeAspect="1"/>
          </p:cNvPicPr>
          <p:nvPr/>
        </p:nvPicPr>
        <p:blipFill>
          <a:blip r:embed="rId2"/>
          <a:stretch>
            <a:fillRect/>
          </a:stretch>
        </p:blipFill>
        <p:spPr>
          <a:xfrm>
            <a:off x="95441" y="0"/>
            <a:ext cx="7352203" cy="4604929"/>
          </a:xfrm>
          <a:prstGeom prst="rect">
            <a:avLst/>
          </a:prstGeom>
        </p:spPr>
      </p:pic>
      <p:pic>
        <p:nvPicPr>
          <p:cNvPr id="7" name="Image 6"/>
          <p:cNvPicPr>
            <a:picLocks noChangeAspect="1"/>
          </p:cNvPicPr>
          <p:nvPr/>
        </p:nvPicPr>
        <p:blipFill>
          <a:blip r:embed="rId3"/>
          <a:stretch>
            <a:fillRect/>
          </a:stretch>
        </p:blipFill>
        <p:spPr>
          <a:xfrm>
            <a:off x="7447644" y="-1"/>
            <a:ext cx="4679376" cy="4604929"/>
          </a:xfrm>
          <a:prstGeom prst="rect">
            <a:avLst/>
          </a:prstGeom>
        </p:spPr>
      </p:pic>
      <p:sp>
        <p:nvSpPr>
          <p:cNvPr id="4" name="ZoneTexte 3"/>
          <p:cNvSpPr txBox="1"/>
          <p:nvPr/>
        </p:nvSpPr>
        <p:spPr>
          <a:xfrm>
            <a:off x="0" y="4604928"/>
            <a:ext cx="12192000" cy="2308324"/>
          </a:xfrm>
          <a:prstGeom prst="rect">
            <a:avLst/>
          </a:prstGeom>
          <a:noFill/>
        </p:spPr>
        <p:txBody>
          <a:bodyPr wrap="square" rtlCol="0">
            <a:spAutoFit/>
          </a:bodyPr>
          <a:lstStyle/>
          <a:p>
            <a:pPr algn="just"/>
            <a:r>
              <a:rPr lang="fr-FR" sz="24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nucléosynthèse primordiale (univers entier en fusion) n’a généré pratiquement que de l’hélium, (la composition de l’univers étant alors d’environ  90% d’hydrogène de 10% d’hélium) et de traces de deutérium et de lithium.  Piètre résultat au vu du phénomène cosmique à l’œuvre. </a:t>
            </a:r>
          </a:p>
          <a:p>
            <a:pPr algn="just"/>
            <a:r>
              <a:rPr lang="fr-FR" sz="24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Mais c’est heureux, car si elle avait été totale l’histoire s’arrêtait là! En effet, elle a préservé le « carburant » essentiel de la fusion (l’hydrogène) pour la suite des évènements et a sauvé les neutrons ce qui autorisera la chimie complexe et variée que nous connaissons.</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340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2587332"/>
            <a:ext cx="11915553" cy="1158368"/>
          </a:xfrm>
        </p:spPr>
        <p:txBody>
          <a:bodyPr>
            <a:normAutofit fontScale="550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Ces mêmes acteurs de la dynamique de l’univers vont aussi permettre l’apparition de la vie</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3434715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128337"/>
            <a:ext cx="12120664" cy="1072148"/>
          </a:xfrm>
        </p:spPr>
        <p:txBody>
          <a:bodyPr>
            <a:normAutofit/>
          </a:bodyPr>
          <a:lstStyle/>
          <a:p>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Rôle des interactions dans la chaîne de la vie</a:t>
            </a:r>
            <a:endParaRPr lang="fr-FR" sz="4400" dirty="0">
              <a:latin typeface="Calibri" panose="020F0502020204030204" pitchFamily="34" charset="0"/>
            </a:endParaRPr>
          </a:p>
        </p:txBody>
      </p:sp>
      <p:sp>
        <p:nvSpPr>
          <p:cNvPr id="3" name="Sous-titre 2"/>
          <p:cNvSpPr>
            <a:spLocks noGrp="1"/>
          </p:cNvSpPr>
          <p:nvPr>
            <p:ph type="subTitle" idx="1"/>
          </p:nvPr>
        </p:nvSpPr>
        <p:spPr>
          <a:xfrm>
            <a:off x="156118" y="1200485"/>
            <a:ext cx="11842594" cy="5058993"/>
          </a:xfrm>
        </p:spPr>
        <p:txBody>
          <a:bodyPr>
            <a:noAutofit/>
          </a:bodyPr>
          <a:lstStyle/>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 interactions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vont permettre de constituer des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noyaux atomiques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(interaction forte et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faible)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grande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diversité et aux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constituants de s’organiser au niveau des grandes masses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(gravitation) en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structures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stables,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à des échelles de milliards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d’années, fournissant des structures d’accueil (planètes)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l’énergie (étoiles</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pour l’évolution des hôtes.</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L’interaction électromagnétique va permettre la construction d’atomes et de molécules agents d’une chimie complexe et variée produisant des entités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complexes (minéraux, végétaux, animaux) dont  la stabilité est variable mais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adaptée afin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permettre des changements de nature de ces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entités pour s’adapter aux changement de l’environnement.</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fr-FR" sz="3200" b="1" dirty="0">
              <a:solidFill>
                <a:schemeClr val="tx1"/>
              </a:solidFill>
            </a:endParaRPr>
          </a:p>
        </p:txBody>
      </p:sp>
    </p:spTree>
    <p:extLst>
      <p:ext uri="{BB962C8B-B14F-4D97-AF65-F5344CB8AC3E}">
        <p14:creationId xmlns:p14="http://schemas.microsoft.com/office/powerpoint/2010/main" val="133282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8533" y="139567"/>
            <a:ext cx="9404723" cy="1400530"/>
          </a:xfrm>
        </p:spPr>
        <p:txBody>
          <a:bodyPr/>
          <a:lstStyle/>
          <a:p>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L’Homme et l’Univers</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Espace réservé du contenu 2"/>
          <p:cNvSpPr>
            <a:spLocks noGrp="1"/>
          </p:cNvSpPr>
          <p:nvPr>
            <p:ph idx="1"/>
          </p:nvPr>
        </p:nvSpPr>
        <p:spPr>
          <a:xfrm>
            <a:off x="178113" y="1540096"/>
            <a:ext cx="11812044" cy="4804947"/>
          </a:xfrm>
        </p:spPr>
        <p:txBody>
          <a:bodyPr>
            <a:noAutofit/>
          </a:bodyPr>
          <a:lstStyle/>
          <a:p>
            <a:pPr algn="just"/>
            <a:r>
              <a:rPr lang="fr-FR" sz="3200" dirty="0" smtClean="0">
                <a:latin typeface="Times New Roman" panose="02020603050405020304" pitchFamily="18" charset="0"/>
                <a:cs typeface="Times New Roman" panose="02020603050405020304" pitchFamily="18" charset="0"/>
              </a:rPr>
              <a:t>Tous ces problèmes nous empêcheraient-ils de connaître quoi que ce soit de la « réalité physique » </a:t>
            </a:r>
            <a:r>
              <a:rPr lang="fr-FR" sz="3200" dirty="0">
                <a:latin typeface="Times New Roman" panose="02020603050405020304" pitchFamily="18" charset="0"/>
                <a:cs typeface="Times New Roman" panose="02020603050405020304" pitchFamily="18" charset="0"/>
              </a:rPr>
              <a:t>l’univers? Non, parce que: </a:t>
            </a:r>
            <a:endParaRPr lang="fr-FR" sz="3200" dirty="0" smtClean="0">
              <a:latin typeface="Times New Roman" panose="02020603050405020304" pitchFamily="18" charset="0"/>
              <a:cs typeface="Times New Roman" panose="02020603050405020304" pitchFamily="18" charset="0"/>
            </a:endParaRPr>
          </a:p>
          <a:p>
            <a:pPr algn="just"/>
            <a:r>
              <a:rPr lang="fr-FR" sz="3200" dirty="0" smtClean="0">
                <a:latin typeface="Times New Roman" panose="02020603050405020304" pitchFamily="18" charset="0"/>
                <a:cs typeface="Times New Roman" panose="02020603050405020304" pitchFamily="18" charset="0"/>
              </a:rPr>
              <a:t>D’une </a:t>
            </a:r>
            <a:r>
              <a:rPr lang="fr-FR" sz="3200" dirty="0">
                <a:latin typeface="Times New Roman" panose="02020603050405020304" pitchFamily="18" charset="0"/>
                <a:cs typeface="Times New Roman" panose="02020603050405020304" pitchFamily="18" charset="0"/>
              </a:rPr>
              <a:t>part, </a:t>
            </a:r>
            <a:r>
              <a:rPr lang="fr-FR" sz="3200" dirty="0" smtClean="0">
                <a:latin typeface="Times New Roman" panose="02020603050405020304" pitchFamily="18" charset="0"/>
                <a:cs typeface="Times New Roman" panose="02020603050405020304" pitchFamily="18" charset="0"/>
              </a:rPr>
              <a:t> ce n’est pas parce qu’on ne connaît pas tout qu’on ne connaît rien.</a:t>
            </a:r>
          </a:p>
          <a:p>
            <a:pPr algn="just"/>
            <a:r>
              <a:rPr lang="fr-FR" sz="3200" dirty="0" smtClean="0">
                <a:latin typeface="Times New Roman" panose="02020603050405020304" pitchFamily="18" charset="0"/>
                <a:cs typeface="Times New Roman" panose="02020603050405020304" pitchFamily="18" charset="0"/>
              </a:rPr>
              <a:t>D’autre part, lorsqu’on est conscient de ces limitations on peut s’attacher à chercher les structures qui y sont compatibles et à les considérer comme essentielles.</a:t>
            </a:r>
          </a:p>
          <a:p>
            <a:pPr algn="just"/>
            <a:r>
              <a:rPr lang="fr-FR" sz="3200" dirty="0" smtClean="0">
                <a:latin typeface="Times New Roman" panose="02020603050405020304" pitchFamily="18" charset="0"/>
                <a:cs typeface="Times New Roman" panose="02020603050405020304" pitchFamily="18" charset="0"/>
              </a:rPr>
              <a:t>Un point essentiel, qui a été débattu de tout temps, est de s’interroger sur ce qu’on peut considérer comme la « réalité physique ».</a:t>
            </a:r>
          </a:p>
          <a:p>
            <a:pPr algn="just"/>
            <a:endParaRPr lang="fr-FR" sz="32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296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2120664" cy="977462"/>
          </a:xfrm>
        </p:spPr>
        <p:txBody>
          <a:bodyPr>
            <a:normAutofit fontScale="90000"/>
          </a:bodyPr>
          <a:lstStyle/>
          <a:p>
            <a:pPr algn="ctr"/>
            <a:r>
              <a:rPr lang="fr-FR"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fr-FR" sz="49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La gravitation à l’œuvre</a:t>
            </a:r>
            <a:endParaRPr lang="fr-FR" sz="4900" dirty="0">
              <a:latin typeface="Calibri" panose="020F0502020204030204" pitchFamily="34" charset="0"/>
            </a:endParaRPr>
          </a:p>
        </p:txBody>
      </p:sp>
      <p:sp>
        <p:nvSpPr>
          <p:cNvPr id="3" name="Sous-titre 2"/>
          <p:cNvSpPr>
            <a:spLocks noGrp="1"/>
          </p:cNvSpPr>
          <p:nvPr>
            <p:ph type="subTitle" idx="1"/>
          </p:nvPr>
        </p:nvSpPr>
        <p:spPr>
          <a:xfrm>
            <a:off x="737937" y="1191776"/>
            <a:ext cx="10796337" cy="5319384"/>
          </a:xfrm>
        </p:spPr>
        <p:txBody>
          <a:bodyPr>
            <a:noAutofit/>
          </a:bodyPr>
          <a:lstStyle/>
          <a:p>
            <a:pPr algn="ctr"/>
            <a:r>
              <a:rPr lang="fr-FR" sz="44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matière noire à l’œuvre</a:t>
            </a: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L’interaction du rayonnement avec la matière ordinaire a pour effet de niveler  les inhomogénéités, mais la matière noire qui ne se couple pas avec le rayonnement permet de préserver ces défauts rendant la phase suivante possible.</a:t>
            </a:r>
          </a:p>
          <a:p>
            <a:pPr algn="just"/>
            <a:endParaRPr lang="fr-FR" sz="3200" dirty="0" smtClean="0">
              <a:solidFill>
                <a:schemeClr val="tx1"/>
              </a:solidFill>
              <a:latin typeface="Times New Roman" panose="02020603050405020304" pitchFamily="18" charset="0"/>
              <a:cs typeface="Times New Roman" panose="02020603050405020304" pitchFamily="18" charset="0"/>
            </a:endParaRPr>
          </a:p>
          <a:p>
            <a:pPr algn="just"/>
            <a:endParaRPr lang="fr-FR" sz="3200" dirty="0">
              <a:solidFill>
                <a:schemeClr val="tx1"/>
              </a:solidFill>
            </a:endParaRPr>
          </a:p>
          <a:p>
            <a:pPr algn="just"/>
            <a:endParaRPr lang="fr-FR" sz="3200" dirty="0">
              <a:solidFill>
                <a:schemeClr val="tx1"/>
              </a:solidFill>
            </a:endParaRPr>
          </a:p>
          <a:p>
            <a:endParaRPr lang="fr-FR" sz="3200" b="1" dirty="0">
              <a:solidFill>
                <a:schemeClr val="tx1"/>
              </a:solidFill>
            </a:endParaRPr>
          </a:p>
        </p:txBody>
      </p:sp>
    </p:spTree>
    <p:extLst>
      <p:ext uri="{BB962C8B-B14F-4D97-AF65-F5344CB8AC3E}">
        <p14:creationId xmlns:p14="http://schemas.microsoft.com/office/powerpoint/2010/main" val="11119375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32192" y="132203"/>
            <a:ext cx="8637224" cy="977462"/>
          </a:xfrm>
        </p:spPr>
        <p:txBody>
          <a:bodyPr>
            <a:normAutofit fontScale="90000"/>
          </a:bodyPr>
          <a:lstStyle/>
          <a:p>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schéma de formation des galaxies</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593558" y="2506718"/>
            <a:ext cx="11053010" cy="2285999"/>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 grumeaux de matière (constitué essentiellement de gaz) vont s’effondrer par un mécanisme complexe puis à un niveau plus local ce gaz va donner des étoiles avec leurs cortèges de planètes.</a:t>
            </a:r>
          </a:p>
          <a:p>
            <a:endParaRPr lang="fr-FR" sz="3200" b="1" dirty="0">
              <a:solidFill>
                <a:schemeClr val="tx1"/>
              </a:solidFill>
            </a:endParaRPr>
          </a:p>
        </p:txBody>
      </p:sp>
    </p:spTree>
    <p:extLst>
      <p:ext uri="{BB962C8B-B14F-4D97-AF65-F5344CB8AC3E}">
        <p14:creationId xmlns:p14="http://schemas.microsoft.com/office/powerpoint/2010/main" val="38301618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3041" y="-97276"/>
            <a:ext cx="12120664" cy="977462"/>
          </a:xfrm>
        </p:spPr>
        <p:txBody>
          <a:bodyPr>
            <a:normAutofit/>
          </a:bodyPr>
          <a:lstStyle/>
          <a:p>
            <a:pPr algn="ct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Les étoiles finissent le travail</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518741" y="1682291"/>
            <a:ext cx="11149264" cy="4399020"/>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Ensuite les étoiles qui sont les usines à atomes vont produire d’autres éléments et en particulier les </a:t>
            </a:r>
            <a:r>
              <a:rPr lang="fr-FR" sz="3200" b="1"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supernovæ</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qui, en plus de l’hydrogène représentant 90% des atomes de l’univers et de l’</a:t>
            </a:r>
            <a:r>
              <a:rPr lang="fr-FR" sz="3200" cap="none"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Helium</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(presque 10%) tout le reste étant inférieur à 0, 001%,  dans une fusion explosive synthétisent de nombreux éléments en particulier du carbone, de l’oxygène de l’azote etc… et les dispersent dans l’espace ce qui donnera une autre génération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d’étoiles, qui elles peuvent être </a:t>
            </a:r>
            <a:r>
              <a:rPr lang="fr-FR" sz="3200" b="1"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stables</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avec leur planètes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avec plus d’éléments chimiques</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endParaRPr lang="fr-FR" sz="3200" b="1" dirty="0">
              <a:solidFill>
                <a:schemeClr val="tx1"/>
              </a:solidFill>
            </a:endParaRPr>
          </a:p>
        </p:txBody>
      </p:sp>
    </p:spTree>
    <p:extLst>
      <p:ext uri="{BB962C8B-B14F-4D97-AF65-F5344CB8AC3E}">
        <p14:creationId xmlns:p14="http://schemas.microsoft.com/office/powerpoint/2010/main" val="215008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2120664" cy="977462"/>
          </a:xfrm>
        </p:spPr>
        <p:txBody>
          <a:bodyPr>
            <a:norm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Explosion de supernova</a:t>
            </a:r>
            <a:endParaRPr lang="fr-FR" sz="4400" dirty="0">
              <a:latin typeface="Calibri" panose="020F0502020204030204" pitchFamily="34" charset="0"/>
            </a:endParaRPr>
          </a:p>
        </p:txBody>
      </p:sp>
      <p:pic>
        <p:nvPicPr>
          <p:cNvPr id="4" name="Image 3"/>
          <p:cNvPicPr>
            <a:picLocks noChangeAspect="1"/>
          </p:cNvPicPr>
          <p:nvPr/>
        </p:nvPicPr>
        <p:blipFill>
          <a:blip r:embed="rId2"/>
          <a:stretch>
            <a:fillRect/>
          </a:stretch>
        </p:blipFill>
        <p:spPr>
          <a:xfrm>
            <a:off x="0" y="1299324"/>
            <a:ext cx="5464681" cy="5335269"/>
          </a:xfrm>
          <a:prstGeom prst="rect">
            <a:avLst/>
          </a:prstGeom>
        </p:spPr>
      </p:pic>
      <p:sp>
        <p:nvSpPr>
          <p:cNvPr id="5" name="ZoneTexte 4"/>
          <p:cNvSpPr txBox="1"/>
          <p:nvPr/>
        </p:nvSpPr>
        <p:spPr>
          <a:xfrm>
            <a:off x="5464681" y="1299324"/>
            <a:ext cx="6598788" cy="5016758"/>
          </a:xfrm>
          <a:prstGeom prst="rect">
            <a:avLst/>
          </a:prstGeom>
          <a:noFill/>
        </p:spPr>
        <p:txBody>
          <a:bodyPr wrap="square" rtlCol="0">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supernova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SN1054,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ui a explosé il y a 1000 ans environ, dont les « débris » s’étendent actuellement sur des centaines de milliards de  km, ensemence le milieu  d’éléments lourds synthétisés pendant la vie de l’étoile et pendant son explosion. Ces éléments lourds sont les constituants des planètes telluriques comme la Terre et sont nécessaires à la vie.</a:t>
            </a:r>
            <a:endPar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96563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0434338" cy="977462"/>
          </a:xfrm>
        </p:spPr>
        <p:txBody>
          <a:bodyPr>
            <a:norm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Explosion de la nova de 1572 (</a:t>
            </a:r>
            <a:r>
              <a:rPr lang="fr-FR" sz="4400" b="1" cap="none"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Tycho</a:t>
            </a: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a:t>
            </a:r>
            <a:endParaRPr lang="fr-FR" sz="4400" dirty="0">
              <a:latin typeface="Calibri" panose="020F0502020204030204" pitchFamily="34" charset="0"/>
            </a:endParaRPr>
          </a:p>
        </p:txBody>
      </p:sp>
      <p:sp>
        <p:nvSpPr>
          <p:cNvPr id="5" name="ZoneTexte 4"/>
          <p:cNvSpPr txBox="1"/>
          <p:nvPr/>
        </p:nvSpPr>
        <p:spPr>
          <a:xfrm>
            <a:off x="4225490" y="1462011"/>
            <a:ext cx="7664724" cy="5016758"/>
          </a:xfrm>
          <a:prstGeom prst="rect">
            <a:avLst/>
          </a:prstGeom>
          <a:noFill/>
        </p:spPr>
        <p:txBody>
          <a:bodyPr wrap="square" rtlCol="0">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type de phénomène (une nouvelle étoile visible à l’œil nu)  a toujours suscité des réactions d’effroi dans les populations. Pour les scientifiques elles ont été une aubaine.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L’absence de parallaxe et la position fixe par rapport aux étoiles fixes a mis fin au dogme de l’incorruptibilité des étoiles, ce qui a valu tout de même quelques désagréments majeurs à quelques adeptes de cette nouvelle interprétation jugée hérétique.</a:t>
            </a:r>
          </a:p>
        </p:txBody>
      </p:sp>
      <p:pic>
        <p:nvPicPr>
          <p:cNvPr id="3" name="Image 2"/>
          <p:cNvPicPr>
            <a:picLocks noChangeAspect="1"/>
          </p:cNvPicPr>
          <p:nvPr/>
        </p:nvPicPr>
        <p:blipFill>
          <a:blip r:embed="rId2"/>
          <a:stretch>
            <a:fillRect/>
          </a:stretch>
        </p:blipFill>
        <p:spPr>
          <a:xfrm>
            <a:off x="224364" y="1280073"/>
            <a:ext cx="3760494" cy="5380635"/>
          </a:xfrm>
          <a:prstGeom prst="rect">
            <a:avLst/>
          </a:prstGeom>
        </p:spPr>
      </p:pic>
    </p:spTree>
    <p:extLst>
      <p:ext uri="{BB962C8B-B14F-4D97-AF65-F5344CB8AC3E}">
        <p14:creationId xmlns:p14="http://schemas.microsoft.com/office/powerpoint/2010/main" val="42251643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Formation et évolution du système solaire</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2844466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44255"/>
            <a:ext cx="12120664" cy="925743"/>
          </a:xfrm>
        </p:spPr>
        <p:txBody>
          <a:bodyPr>
            <a:norm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Naissance et vie du Soleil</a:t>
            </a:r>
            <a:endParaRPr lang="fr-FR" sz="4400" dirty="0">
              <a:latin typeface="Calibri" panose="020F0502020204030204" pitchFamily="34" charset="0"/>
            </a:endParaRPr>
          </a:p>
        </p:txBody>
      </p:sp>
      <p:sp>
        <p:nvSpPr>
          <p:cNvPr id="3" name="Sous-titre 2"/>
          <p:cNvSpPr>
            <a:spLocks noGrp="1"/>
          </p:cNvSpPr>
          <p:nvPr>
            <p:ph type="subTitle" idx="1"/>
          </p:nvPr>
        </p:nvSpPr>
        <p:spPr>
          <a:xfrm>
            <a:off x="71336" y="2907973"/>
            <a:ext cx="12120664" cy="4158574"/>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y a quatre milliards et demi d’années une étoile a explosé au voisinage (au sens cosmologique : d &lt; 100 al) de la région  où le Soleil (notre étoile) allait se former. </a:t>
            </a:r>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Elle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ensemencé cette région en éléments chimiques variés (qu’on va  retrouver dans le soleil et les planètes) et l’onde de choc de l’explosion va provoquer un effondrement (sur des centaines de millions d’années) du gaz conduisant  à la formation du système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solaire.</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4" name="Image 3"/>
          <p:cNvPicPr>
            <a:picLocks noChangeAspect="1"/>
          </p:cNvPicPr>
          <p:nvPr/>
        </p:nvPicPr>
        <p:blipFill>
          <a:blip r:embed="rId2"/>
          <a:stretch>
            <a:fillRect/>
          </a:stretch>
        </p:blipFill>
        <p:spPr>
          <a:xfrm>
            <a:off x="2640806" y="933207"/>
            <a:ext cx="6934200" cy="1714500"/>
          </a:xfrm>
          <a:prstGeom prst="rect">
            <a:avLst/>
          </a:prstGeom>
        </p:spPr>
      </p:pic>
    </p:spTree>
    <p:extLst>
      <p:ext uri="{BB962C8B-B14F-4D97-AF65-F5344CB8AC3E}">
        <p14:creationId xmlns:p14="http://schemas.microsoft.com/office/powerpoint/2010/main" val="71140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0"/>
            <a:ext cx="12120664" cy="1026695"/>
          </a:xfrm>
        </p:spPr>
        <p:txBody>
          <a:bodyPr>
            <a:noAutofit/>
          </a:bodyPr>
          <a:lstStyle/>
          <a:p>
            <a:pPr algn="ct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Soleil</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260558" y="1291421"/>
            <a:ext cx="11694695" cy="5253758"/>
          </a:xfrm>
        </p:spPr>
        <p:txBody>
          <a:bodyPr>
            <a:noAutofit/>
          </a:bodyPr>
          <a:lstStyle/>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résultat de cet effondrement est une étoile de masse telle que les réactions nucléaires ont du mal à se produire (le cœur est à 15 millions de degrés Kelvin bien loin du milliard de degrés de la nucléosynthèse primordiale). L’effet tunnel joue un rôle important (pic de Gamow). </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Chaque kilogramme de Soleil ne produit que 1 mW, mille fois moins que notre corps!</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rendement poussif est une aubaine, car brûlant mal il brûle longtemps et satisfait à une des exigences pour l’apparition de la vie, processus qui demande du temps.</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92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0"/>
            <a:ext cx="12120664" cy="818146"/>
          </a:xfrm>
        </p:spPr>
        <p:txBody>
          <a:bodyPr>
            <a:no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 système solaire primordial</a:t>
            </a:r>
            <a:endParaRPr lang="fr-FR" sz="4400" dirty="0">
              <a:latin typeface="Calibri" panose="020F0502020204030204" pitchFamily="34" charset="0"/>
            </a:endParaRPr>
          </a:p>
        </p:txBody>
      </p:sp>
      <p:sp>
        <p:nvSpPr>
          <p:cNvPr id="3" name="Sous-titre 2"/>
          <p:cNvSpPr>
            <a:spLocks noGrp="1"/>
          </p:cNvSpPr>
          <p:nvPr>
            <p:ph type="subTitle" idx="1"/>
          </p:nvPr>
        </p:nvSpPr>
        <p:spPr>
          <a:xfrm>
            <a:off x="284320" y="1339547"/>
            <a:ext cx="11694695" cy="4596032"/>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D’un côté le nuage d’hydrogène s’effondre en tourbillonnant,  par un processus complexe, et pour cela il doit se débarrasser de son moment angulaire, d’où les </a:t>
            </a:r>
            <a:r>
              <a:rPr lang="fr-FR" sz="3200" cap="none"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proto-planètes</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(tas de cailloux où les plus gros attirent les plus petits,  jusqu’à s’échauffer pour allumer les réactions de fusion</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 scénario cataclysmique où les plus gros corps encore brûlants, subissent des bombardements incessants de météorites de toutes tailles déchirant  la croûte provoquant l’apparition de volcans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302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0"/>
            <a:ext cx="12120664" cy="818146"/>
          </a:xfrm>
        </p:spPr>
        <p:txBody>
          <a:bodyPr>
            <a:noAutofit/>
          </a:bodyPr>
          <a:lstStyle/>
          <a:p>
            <a:pPr algn="ct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système solaire primordial</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363" y="1042736"/>
            <a:ext cx="9805901" cy="5216739"/>
          </a:xfrm>
          <a:prstGeom prst="rect">
            <a:avLst/>
          </a:prstGeom>
        </p:spPr>
      </p:pic>
    </p:spTree>
    <p:extLst>
      <p:ext uri="{BB962C8B-B14F-4D97-AF65-F5344CB8AC3E}">
        <p14:creationId xmlns:p14="http://schemas.microsoft.com/office/powerpoint/2010/main" val="2380647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11778272" cy="769441"/>
          </a:xfrm>
          <a:prstGeom prst="rect">
            <a:avLst/>
          </a:prstGeom>
          <a:noFill/>
        </p:spPr>
        <p:txBody>
          <a:bodyPr wrap="square" rtlCol="0">
            <a:spAutoFit/>
          </a:bodyPr>
          <a:lstStyle/>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Quelle réalité physique? L’Allégorie de la caverne</a:t>
            </a:r>
            <a:endPar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ZoneTexte 2"/>
          <p:cNvSpPr txBox="1"/>
          <p:nvPr/>
        </p:nvSpPr>
        <p:spPr>
          <a:xfrm>
            <a:off x="3713357" y="769441"/>
            <a:ext cx="8302180" cy="5509200"/>
          </a:xfrm>
          <a:prstGeom prst="rect">
            <a:avLst/>
          </a:prstGeom>
          <a:noFill/>
        </p:spPr>
        <p:txBody>
          <a:bodyPr wrap="square" rtlCol="0">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Platon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dans son livre «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république » se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demandait comment des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prisonniers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enchaînés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dans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caverne, réduits à ne voir que des ombres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objets extérieurs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(inconnus)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pourraient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induire que ce ne sont que des ombres de quelque chose qu’ils ne perçoivent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pas.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ombres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représentent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des objets réels, alors comment peut-on récupérer la réalité de la représentation de la réalité ? En outre, si un prisonnier affirme que les ombres sont eux-mêmes la réalité, peut-on lui prouver qu’il a tort ? </a:t>
            </a:r>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599" t="-422" r="-599" b="8066"/>
          <a:stretch/>
        </p:blipFill>
        <p:spPr>
          <a:xfrm>
            <a:off x="0" y="1409490"/>
            <a:ext cx="3613224" cy="4740101"/>
          </a:xfrm>
          <a:prstGeom prst="rect">
            <a:avLst/>
          </a:prstGeom>
        </p:spPr>
      </p:pic>
    </p:spTree>
    <p:extLst>
      <p:ext uri="{BB962C8B-B14F-4D97-AF65-F5344CB8AC3E}">
        <p14:creationId xmlns:p14="http://schemas.microsoft.com/office/powerpoint/2010/main" val="68279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Formation et évolution de la Terre</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2409557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0"/>
            <a:ext cx="12120664" cy="694266"/>
          </a:xfrm>
        </p:spPr>
        <p:txBody>
          <a:bodyPr>
            <a:noAutofit/>
          </a:bodyPr>
          <a:lstStyle/>
          <a:p>
            <a:pPr algn="ct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système solaire primordial</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71336" y="1145957"/>
            <a:ext cx="6673518" cy="6011334"/>
          </a:xfrm>
        </p:spPr>
        <p:txBody>
          <a:bodyPr>
            <a:noAutofit/>
          </a:bodyPr>
          <a:lstStyle/>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l’enfer.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Cela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ne va se calmer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qu’au bout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quelques centaines de millions d’années</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Mais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température élevée du centre de la Terre (plusieurs milliers de degrés) est la relique de cette formation dont le refroidissement est ralenti par la radioactivité naturelle (10</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13</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  à comparer au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3.10</a:t>
            </a:r>
            <a:r>
              <a:rPr lang="fr-FR" sz="32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17</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solaire</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Mais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dans ces conditions inutile de dire qu’aucune vie ne peut se développer.</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480" y="1663402"/>
            <a:ext cx="5143099" cy="4145280"/>
          </a:xfrm>
          <a:prstGeom prst="rect">
            <a:avLst/>
          </a:prstGeom>
        </p:spPr>
      </p:pic>
    </p:spTree>
    <p:extLst>
      <p:ext uri="{BB962C8B-B14F-4D97-AF65-F5344CB8AC3E}">
        <p14:creationId xmlns:p14="http://schemas.microsoft.com/office/powerpoint/2010/main" val="150812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09" y="299546"/>
            <a:ext cx="12120664" cy="694266"/>
          </a:xfrm>
        </p:spPr>
        <p:txBody>
          <a:bodyPr>
            <a:noAutofit/>
          </a:bodyPr>
          <a:lstStyle/>
          <a:p>
            <a:pPr algn="ct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L’atmosphère</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802104" y="1598157"/>
            <a:ext cx="10603833" cy="3840947"/>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planète de la taille de la Terre peut retenir durablement une atmosphère de gaz pas trop légers. Si elle va perdre rapidement son hydrogène (abondant) et sans doute aussi l’hélium plus rare, la Terre peut retenir durablement les molécules de gaz tels que l’azote N</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(d’origine volcanique),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que Mars,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plus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petit,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ne peut pas faire.</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n’y a pas d’oxygène libre (gazeux O</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à cette époque, les premières formes de vie vont être anaérobiques.</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4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20664" cy="694266"/>
          </a:xfrm>
        </p:spPr>
        <p:txBody>
          <a:bodyPr>
            <a:noAutofit/>
          </a:bodyPr>
          <a:lstStyle/>
          <a:p>
            <a:pPr algn="ct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Atmosphère et températu</a:t>
            </a: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re</a:t>
            </a:r>
            <a:endParaRPr lang="fr-FR" sz="4400" dirty="0">
              <a:latin typeface="Calibri" panose="020F0502020204030204" pitchFamily="34"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22" y="654850"/>
            <a:ext cx="7469105" cy="4818155"/>
          </a:xfrm>
          <a:prstGeom prst="rect">
            <a:avLst/>
          </a:prstGeom>
        </p:spPr>
      </p:pic>
      <p:sp>
        <p:nvSpPr>
          <p:cNvPr id="5" name="ZoneTexte 4"/>
          <p:cNvSpPr txBox="1"/>
          <p:nvPr/>
        </p:nvSpPr>
        <p:spPr>
          <a:xfrm>
            <a:off x="78418" y="5473005"/>
            <a:ext cx="11963827" cy="1384995"/>
          </a:xfrm>
          <a:prstGeom prst="rect">
            <a:avLst/>
          </a:prstGeom>
          <a:noFill/>
        </p:spPr>
        <p:txBody>
          <a:bodyPr wrap="square" rtlCol="0">
            <a:spAutoFit/>
          </a:bodyPr>
          <a:lstStyle/>
          <a:p>
            <a:pPr algn="just"/>
            <a:r>
              <a:rPr lang="fr-FR"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L’effet de serre de l’atmosphère, élève de 35°C  la température à la surface de la Terre (15°C au lieu de -20°C ). Notons l’évènement majeur  de « grande oxygénation », il y a environ 2 milliards d’années</a:t>
            </a:r>
            <a:r>
              <a:rPr lang="fr-FR" sz="2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fr-FR"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3698" y="120375"/>
            <a:ext cx="1963292" cy="5470213"/>
          </a:xfrm>
          <a:prstGeom prst="rect">
            <a:avLst/>
          </a:prstGeom>
        </p:spPr>
      </p:pic>
    </p:spTree>
    <p:extLst>
      <p:ext uri="{BB962C8B-B14F-4D97-AF65-F5344CB8AC3E}">
        <p14:creationId xmlns:p14="http://schemas.microsoft.com/office/powerpoint/2010/main" val="8028270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118534"/>
            <a:ext cx="12120664" cy="694266"/>
          </a:xfrm>
        </p:spPr>
        <p:txBody>
          <a:bodyPr>
            <a:no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 problème de l’eau liquide</a:t>
            </a:r>
            <a:endParaRPr lang="fr-FR" sz="4400" dirty="0">
              <a:latin typeface="Calibri" panose="020F0502020204030204" pitchFamily="34" charset="0"/>
            </a:endParaRPr>
          </a:p>
        </p:txBody>
      </p:sp>
      <p:sp>
        <p:nvSpPr>
          <p:cNvPr id="3" name="Sous-titre 2"/>
          <p:cNvSpPr>
            <a:spLocks noGrp="1"/>
          </p:cNvSpPr>
          <p:nvPr>
            <p:ph type="subTitle" idx="1"/>
          </p:nvPr>
        </p:nvSpPr>
        <p:spPr>
          <a:xfrm>
            <a:off x="561474" y="1009367"/>
            <a:ext cx="11133222" cy="5471644"/>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Lorsque le bombardement météorique s’est calmé la température peut se stabiliser. L’eau liquide est indispensable 	au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développement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la vie telle qu’on la connaît</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En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fait la molécule d’eau est relativement assez abondante dans l’univers (Les comètes faites de glace en attestent). </a:t>
            </a:r>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Différentes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hypothèses existent sur la formation des océans : </a:t>
            </a:r>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Certains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pensent que c’est la pluie consécutive aux orages très violents qui en est la cause, d’autres préfèrent l’attribuer au passage proche de la queue d’une comète. Cette dernière hypothèse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avait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vent en poupe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est remise en cause.</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601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118534"/>
            <a:ext cx="12120664" cy="694266"/>
          </a:xfrm>
        </p:spPr>
        <p:txBody>
          <a:bodyPr>
            <a:no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 problème de l’eau liquide</a:t>
            </a:r>
            <a:endParaRPr lang="fr-FR" sz="4400" dirty="0">
              <a:latin typeface="Calibri" panose="020F0502020204030204" pitchFamily="34"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7520" y="1047871"/>
            <a:ext cx="6437322" cy="5649548"/>
          </a:xfrm>
          <a:prstGeom prst="rect">
            <a:avLst/>
          </a:prstGeom>
        </p:spPr>
      </p:pic>
    </p:spTree>
    <p:extLst>
      <p:ext uri="{BB962C8B-B14F-4D97-AF65-F5344CB8AC3E}">
        <p14:creationId xmlns:p14="http://schemas.microsoft.com/office/powerpoint/2010/main" val="16009780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2652" y="2629862"/>
            <a:ext cx="11632018" cy="1158368"/>
          </a:xfrm>
        </p:spPr>
        <p:txBody>
          <a:bodyPr>
            <a:normAutofit fontScale="550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Conditions pour l’apparition et le développement de la vie (telle que nous la connaissons)</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7238511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2120664" cy="694266"/>
          </a:xfrm>
        </p:spPr>
        <p:txBody>
          <a:bodyPr>
            <a:no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Cela suffit-il pour la vie?</a:t>
            </a:r>
            <a:endParaRPr lang="fr-FR" sz="4400" dirty="0">
              <a:latin typeface="Calibri" panose="020F0502020204030204" pitchFamily="34" charset="0"/>
            </a:endParaRPr>
          </a:p>
        </p:txBody>
      </p:sp>
      <p:sp>
        <p:nvSpPr>
          <p:cNvPr id="3" name="Sous-titre 2"/>
          <p:cNvSpPr>
            <a:spLocks noGrp="1"/>
          </p:cNvSpPr>
          <p:nvPr>
            <p:ph type="subTitle" idx="1"/>
          </p:nvPr>
        </p:nvSpPr>
        <p:spPr>
          <a:xfrm>
            <a:off x="0" y="812800"/>
            <a:ext cx="12168237" cy="6045200"/>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faut des conditions supplémentaires très contraignantes.</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planète dont la température présente des régions dans une fenêtre étroite autour de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15°C</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autrement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général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étoile proche  stable qui la baigne dans son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rayonnement, le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volcanisme peut fournir une autre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source, pas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d’étoiles instables à « proximité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l’eau à l’état liquide.</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atmosphère gazeuse appropriée pour les réactions chimiques avec les êtres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vivants, qui protège (O</a:t>
            </a:r>
            <a:r>
              <a:rPr lang="fr-FR" sz="32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des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rayonnements nocifs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 des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météorites de petites tailles</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285750" lvl="0" indent="-285750" algn="just">
              <a:buClr>
                <a:prstClr val="white"/>
              </a:buClr>
              <a:buFont typeface="Wingdings 3" panose="05040102010807070707" pitchFamily="18" charset="2"/>
              <a:buChar char=""/>
            </a:pP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 bouclier magnétique pour dévier les particules chargées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nocives..</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93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89" y="641684"/>
            <a:ext cx="10796337" cy="5837221"/>
          </a:xfrm>
          <a:prstGeom prst="rect">
            <a:avLst/>
          </a:prstGeom>
        </p:spPr>
      </p:pic>
    </p:spTree>
    <p:extLst>
      <p:ext uri="{BB962C8B-B14F-4D97-AF65-F5344CB8AC3E}">
        <p14:creationId xmlns:p14="http://schemas.microsoft.com/office/powerpoint/2010/main" val="27418786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537240" y="1282709"/>
            <a:ext cx="10923587" cy="4925586"/>
          </a:xfrm>
        </p:spPr>
        <p:txBody>
          <a:bodyPr>
            <a:no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que tout cela soit relativement stable, car le processus de l’évolution vers des êtres complexes a pris des milliards d’année sur Terre, mais avec des catastrophes (exemple extinction des dinosaures) de temps en temps pour sortir « d’états stables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Des mutations et un mécanisme de « sélection-évolution » naturelle.</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Autrement dit un monde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non figé où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sont les erreurs qui conduisent et permettent l’évolution.</a:t>
            </a:r>
          </a:p>
        </p:txBody>
      </p:sp>
    </p:spTree>
    <p:extLst>
      <p:ext uri="{BB962C8B-B14F-4D97-AF65-F5344CB8AC3E}">
        <p14:creationId xmlns:p14="http://schemas.microsoft.com/office/powerpoint/2010/main" val="238958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8533" y="139567"/>
            <a:ext cx="9404723" cy="1400530"/>
          </a:xfrm>
        </p:spPr>
        <p:txBody>
          <a:bodyPr/>
          <a:lstStyle/>
          <a:p>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L’Homme et l’Univers</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Espace réservé du contenu 2"/>
          <p:cNvSpPr>
            <a:spLocks noGrp="1"/>
          </p:cNvSpPr>
          <p:nvPr>
            <p:ph idx="1"/>
          </p:nvPr>
        </p:nvSpPr>
        <p:spPr>
          <a:xfrm>
            <a:off x="0" y="995949"/>
            <a:ext cx="12110224" cy="5616724"/>
          </a:xfrm>
        </p:spPr>
        <p:txBody>
          <a:bodyPr>
            <a:noAutofit/>
          </a:bodyPr>
          <a:lstStyle/>
          <a:p>
            <a:pPr algn="just"/>
            <a:r>
              <a:rPr lang="fr-FR" sz="3200" dirty="0" smtClean="0">
                <a:latin typeface="Times New Roman" panose="02020603050405020304" pitchFamily="18" charset="0"/>
                <a:ea typeface="Calibri" panose="020F0502020204030204" pitchFamily="34" charset="0"/>
                <a:cs typeface="Times New Roman" panose="02020603050405020304" pitchFamily="18" charset="0"/>
              </a:rPr>
              <a:t>Dans </a:t>
            </a:r>
            <a:r>
              <a:rPr lang="fr-FR" sz="3200" dirty="0">
                <a:latin typeface="Times New Roman" panose="02020603050405020304" pitchFamily="18" charset="0"/>
                <a:ea typeface="Calibri" panose="020F0502020204030204" pitchFamily="34" charset="0"/>
                <a:cs typeface="Times New Roman" panose="02020603050405020304" pitchFamily="18" charset="0"/>
              </a:rPr>
              <a:t>son article </a:t>
            </a:r>
            <a:r>
              <a:rPr lang="fr-FR" sz="3200" dirty="0" smtClean="0">
                <a:latin typeface="Times New Roman" panose="02020603050405020304" pitchFamily="18" charset="0"/>
                <a:ea typeface="Calibri" panose="020F0502020204030204" pitchFamily="34" charset="0"/>
                <a:cs typeface="Times New Roman" panose="02020603050405020304" pitchFamily="18" charset="0"/>
              </a:rPr>
              <a:t>« Principe </a:t>
            </a:r>
            <a:r>
              <a:rPr lang="fr-FR" sz="3200" dirty="0">
                <a:latin typeface="Times New Roman" panose="02020603050405020304" pitchFamily="18" charset="0"/>
                <a:ea typeface="Calibri" panose="020F0502020204030204" pitchFamily="34" charset="0"/>
                <a:cs typeface="Times New Roman" panose="02020603050405020304" pitchFamily="18" charset="0"/>
              </a:rPr>
              <a:t>de </a:t>
            </a:r>
            <a:r>
              <a:rPr lang="fr-FR" sz="3200" dirty="0" smtClean="0">
                <a:latin typeface="Times New Roman" panose="02020603050405020304" pitchFamily="18" charset="0"/>
                <a:ea typeface="Calibri" panose="020F0502020204030204" pitchFamily="34" charset="0"/>
                <a:cs typeface="Times New Roman" panose="02020603050405020304" pitchFamily="18" charset="0"/>
              </a:rPr>
              <a:t>représentation-Auto-Duale </a:t>
            </a:r>
            <a:r>
              <a:rPr lang="fr-FR" sz="3200" dirty="0">
                <a:latin typeface="Times New Roman" panose="02020603050405020304" pitchFamily="18" charset="0"/>
                <a:ea typeface="Calibri" panose="020F0502020204030204" pitchFamily="34" charset="0"/>
                <a:cs typeface="Times New Roman" panose="02020603050405020304" pitchFamily="18" charset="0"/>
              </a:rPr>
              <a:t>théorique», </a:t>
            </a:r>
            <a:r>
              <a:rPr lang="fr-FR" sz="3200" dirty="0" err="1">
                <a:latin typeface="Times New Roman" panose="02020603050405020304" pitchFamily="18" charset="0"/>
                <a:ea typeface="Calibri" panose="020F0502020204030204" pitchFamily="34" charset="0"/>
                <a:cs typeface="Times New Roman" panose="02020603050405020304" pitchFamily="18" charset="0"/>
              </a:rPr>
              <a:t>Shahan</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smtClean="0">
                <a:latin typeface="Times New Roman" panose="02020603050405020304" pitchFamily="18" charset="0"/>
                <a:ea typeface="Calibri" panose="020F0502020204030204" pitchFamily="34" charset="0"/>
                <a:cs typeface="Times New Roman" panose="02020603050405020304" pitchFamily="18" charset="0"/>
              </a:rPr>
              <a:t>Majid (1991) propose </a:t>
            </a:r>
            <a:r>
              <a:rPr lang="fr-FR" sz="3200" dirty="0">
                <a:latin typeface="Times New Roman" panose="02020603050405020304" pitchFamily="18" charset="0"/>
                <a:ea typeface="Calibri" panose="020F0502020204030204" pitchFamily="34" charset="0"/>
                <a:cs typeface="Times New Roman" panose="02020603050405020304" pitchFamily="18" charset="0"/>
              </a:rPr>
              <a:t>de représenter les deux points de vue sous l’angle d’une dualité formelle et d’utiliser les formalismes mathématiques appropriés pour déterminer les contraintes propres à concilier les deux points de vue, </a:t>
            </a:r>
            <a:r>
              <a:rPr lang="fr-FR" sz="3200" dirty="0" smtClean="0">
                <a:latin typeface="Times New Roman" panose="02020603050405020304" pitchFamily="18" charset="0"/>
                <a:ea typeface="Calibri" panose="020F0502020204030204" pitchFamily="34" charset="0"/>
                <a:cs typeface="Times New Roman" panose="02020603050405020304" pitchFamily="18" charset="0"/>
              </a:rPr>
              <a:t>en préalable, déclare</a:t>
            </a:r>
            <a:r>
              <a:rPr lang="fr-FR" sz="32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fr-FR" sz="3200" i="1" dirty="0">
                <a:latin typeface="Times New Roman" panose="02020603050405020304" pitchFamily="18" charset="0"/>
                <a:ea typeface="Calibri" panose="020F0502020204030204" pitchFamily="34" charset="0"/>
                <a:cs typeface="Times New Roman" panose="02020603050405020304" pitchFamily="18" charset="0"/>
              </a:rPr>
              <a:t>La physique théorique est la recherche d’un ensemble complet cohérent de lois fondamentales de la </a:t>
            </a:r>
            <a:r>
              <a:rPr lang="fr-FR" sz="3200" i="1" dirty="0" smtClean="0">
                <a:latin typeface="Times New Roman" panose="02020603050405020304" pitchFamily="18" charset="0"/>
                <a:ea typeface="Calibri" panose="020F0502020204030204" pitchFamily="34" charset="0"/>
                <a:cs typeface="Times New Roman" panose="02020603050405020304" pitchFamily="18" charset="0"/>
              </a:rPr>
              <a:t>physique. Nous </a:t>
            </a:r>
            <a:r>
              <a:rPr lang="fr-FR" sz="3200" i="1" dirty="0">
                <a:latin typeface="Times New Roman" panose="02020603050405020304" pitchFamily="18" charset="0"/>
                <a:ea typeface="Calibri" panose="020F0502020204030204" pitchFamily="34" charset="0"/>
                <a:cs typeface="Times New Roman" panose="02020603050405020304" pitchFamily="18" charset="0"/>
              </a:rPr>
              <a:t>proposons une démarche </a:t>
            </a:r>
            <a:r>
              <a:rPr lang="fr-FR" sz="3200" i="1" dirty="0" smtClean="0">
                <a:latin typeface="Times New Roman" panose="02020603050405020304" pitchFamily="18" charset="0"/>
                <a:ea typeface="Calibri" panose="020F0502020204030204" pitchFamily="34" charset="0"/>
                <a:cs typeface="Times New Roman" panose="02020603050405020304" pitchFamily="18" charset="0"/>
              </a:rPr>
              <a:t>visant </a:t>
            </a:r>
            <a:r>
              <a:rPr lang="fr-FR" sz="3200" i="1" dirty="0">
                <a:latin typeface="Times New Roman" panose="02020603050405020304" pitchFamily="18" charset="0"/>
                <a:ea typeface="Calibri" panose="020F0502020204030204" pitchFamily="34" charset="0"/>
                <a:cs typeface="Times New Roman" panose="02020603050405020304" pitchFamily="18" charset="0"/>
              </a:rPr>
              <a:t>à montrer que la structure ultime, à savoir l’ensemble de lois à prendre en compte par les physiciens, ne fait que refléter les structures autorisées par les contraintes de la pensée du physicien</a:t>
            </a:r>
            <a:r>
              <a:rPr lang="fr-FR" sz="3200" i="1"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r>
              <a:rPr lang="fr-FR" sz="3200" dirty="0" smtClean="0">
                <a:latin typeface="Times New Roman" panose="02020603050405020304" pitchFamily="18" charset="0"/>
                <a:cs typeface="Times New Roman" panose="02020603050405020304" pitchFamily="18" charset="0"/>
              </a:rPr>
              <a:t>Nous conclurons ce prologue par Bachelard qui souligne aussi que :</a:t>
            </a:r>
            <a:endParaRPr lang="fr-FR" sz="3200" dirty="0"/>
          </a:p>
        </p:txBody>
      </p:sp>
    </p:spTree>
    <p:extLst>
      <p:ext uri="{BB962C8B-B14F-4D97-AF65-F5344CB8AC3E}">
        <p14:creationId xmlns:p14="http://schemas.microsoft.com/office/powerpoint/2010/main" val="18939788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341523" y="1068636"/>
            <a:ext cx="11180763" cy="5695720"/>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 on admet que la distribution des étoiles et de leurs cortèges de planètes est « statistique », il faut un grand nombre d’étoiles pour que ces conditions soient réunies.</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Par ailleurs, nous nous considérons comme l’aboutissement ultime de l’évolution, mais modestie oblige, rien n’exclut que des êtres encore plus « performants » puissent exister ailleurs.</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grande distance entre les étoiles et la rareté de ces conditions fait que des communications entre civilisations est peu probable. Ceci est peut être une « protection » car l’histoire nous a montré que la rencontre de civilisations de niveau d’évolution différent a rarement profité à celle qui l’était le moins !  </a:t>
            </a:r>
          </a:p>
        </p:txBody>
      </p:sp>
    </p:spTree>
    <p:extLst>
      <p:ext uri="{BB962C8B-B14F-4D97-AF65-F5344CB8AC3E}">
        <p14:creationId xmlns:p14="http://schemas.microsoft.com/office/powerpoint/2010/main" val="270338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Emergence et évolution de la vie</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94452568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1" y="1348378"/>
            <a:ext cx="12032167" cy="4985515"/>
          </a:xfrm>
        </p:spPr>
        <p:txBody>
          <a:bodyPr>
            <a:no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interactions, en particulier l’interaction forte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égissant le nombre de protons et par conséquence d’électrons avec  l’électromagnétisme intervenant dans la constitution de molécules complexes via ces couches d’électrons permettent potentiellement l’émergence de la vie mais n’impliquent pas systématiquement le mécanisme complexe et progressif de son émergence.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plus plausible est de suivre une approche darwiniste en admettant que statistiquement tout ce qui peut se produire, finit par se produire et que ce la sélection se fait en fonction de l’adéquation au milieu et à sa capacité d’adaptation? Ceci pouvant aussi s’appliquer à l’univers!</a:t>
            </a:r>
          </a:p>
          <a:p>
            <a:pPr marL="0" indent="0" algn="just">
              <a:buNone/>
            </a:pP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492516" y="578937"/>
            <a:ext cx="10800568" cy="769441"/>
          </a:xfrm>
          <a:prstGeom prst="rect">
            <a:avLst/>
          </a:prstGeom>
          <a:noFill/>
        </p:spPr>
        <p:txBody>
          <a:bodyPr wrap="square" rtlCol="0">
            <a:spAutoFit/>
          </a:bodyPr>
          <a:lstStyle/>
          <a:p>
            <a:pPr algn="ctr"/>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L’émergence mystérieuse de la vie</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spTree>
    <p:extLst>
      <p:ext uri="{BB962C8B-B14F-4D97-AF65-F5344CB8AC3E}">
        <p14:creationId xmlns:p14="http://schemas.microsoft.com/office/powerpoint/2010/main" val="180069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557414"/>
            <a:ext cx="11785600" cy="6661150"/>
          </a:xfrm>
        </p:spPr>
        <p:txBody>
          <a:bodyPr>
            <a:no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 Wiener signale dans «cybernétique et société» que, a contrario de la matière «inerte», l’entropie des systèmes vivants diminue (localement), dans le respect du 2</a:t>
            </a:r>
            <a:r>
              <a:rPr lang="fr-FR" sz="3200" baseline="30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ième</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principe de la thermodynamique: l’entropie de l’univers ne peut pas décroître.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Rappelons que l’entropie caractérise le degré de désordre.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Comment à partir des êtres élémentaires (bactéries,..) des êtres complexes ont pu se constituer (théorie darwinistes). Comment la compétition  et la symbiose entre espèces s’organise</a:t>
            </a:r>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pPr algn="just"/>
            <a:endPar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629039" y="247560"/>
            <a:ext cx="10800568" cy="769441"/>
          </a:xfrm>
          <a:prstGeom prst="rect">
            <a:avLst/>
          </a:prstGeom>
          <a:noFill/>
        </p:spPr>
        <p:txBody>
          <a:bodyPr wrap="square" rtlCol="0">
            <a:spAutoFit/>
          </a:bodyPr>
          <a:lstStyle/>
          <a:p>
            <a:pPr algn="ctr"/>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L’émergence mystérieuse de la vie</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spTree>
    <p:extLst>
      <p:ext uri="{BB962C8B-B14F-4D97-AF65-F5344CB8AC3E}">
        <p14:creationId xmlns:p14="http://schemas.microsoft.com/office/powerpoint/2010/main" val="353669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3388" y="1317242"/>
            <a:ext cx="11566525" cy="6218238"/>
          </a:xfrm>
        </p:spPr>
        <p:txBody>
          <a:bodyPr>
            <a:no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Pourquoi les individus d’une espèce, sont-t-ils « mortels » (facilite les mutations?). Cycle Naissance-croissance-reproduction -mort.</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Pourquoi au-delà des fonctions essentielles: nourriture- reproduction,  une intelligence permettant une appropriation du milieu et un spiritualisme émerge, alors que cela ne semble , a priori d’aucune utilité?</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réponse est peut-être que cela fait partie du « destin » de l’univers, la complexité de la vie intelligente pouvant rivaliser avec l’immensité inerte de l’univers!</a:t>
            </a:r>
          </a:p>
          <a:p>
            <a:pPr algn="just"/>
            <a:endParaRPr lang="fr-FR" sz="3200" dirty="0">
              <a:ln w="0"/>
              <a:effectLst>
                <a:outerShdw blurRad="38100" dist="19050" dir="2700000" algn="tl" rotWithShape="0">
                  <a:schemeClr val="dk1">
                    <a:alpha val="40000"/>
                  </a:schemeClr>
                </a:outerShdw>
              </a:effectLst>
              <a:latin typeface="Calibri" panose="020F0502020204030204" pitchFamily="34" charset="0"/>
            </a:endParaRPr>
          </a:p>
        </p:txBody>
      </p:sp>
    </p:spTree>
    <p:extLst>
      <p:ext uri="{BB962C8B-B14F-4D97-AF65-F5344CB8AC3E}">
        <p14:creationId xmlns:p14="http://schemas.microsoft.com/office/powerpoint/2010/main" val="253103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Quel avenir pour l’humanité?</a:t>
            </a:r>
          </a:p>
        </p:txBody>
      </p:sp>
    </p:spTree>
    <p:extLst>
      <p:ext uri="{BB962C8B-B14F-4D97-AF65-F5344CB8AC3E}">
        <p14:creationId xmlns:p14="http://schemas.microsoft.com/office/powerpoint/2010/main" val="39644887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422" y="2085474"/>
            <a:ext cx="12079705" cy="1077218"/>
          </a:xfrm>
          <a:prstGeom prst="rect">
            <a:avLst/>
          </a:prstGeom>
        </p:spPr>
        <p:txBody>
          <a:bodyPr wrap="square">
            <a:spAutoFit/>
          </a:bodyPr>
          <a:lstStyle/>
          <a:p>
            <a:pPr algn="just"/>
            <a:endParaRPr lang="fr-FR" sz="3200" dirty="0" smtClean="0">
              <a:latin typeface="Calibri" panose="020F0502020204030204" pitchFamily="34" charset="0"/>
            </a:endParaRPr>
          </a:p>
          <a:p>
            <a:pPr algn="just"/>
            <a:r>
              <a:rPr lang="fr-FR" sz="3200" dirty="0" smtClean="0">
                <a:latin typeface="+mj-lt"/>
              </a:rPr>
              <a:t> </a:t>
            </a:r>
            <a:endParaRPr lang="fr-FR" sz="3200" dirty="0">
              <a:latin typeface="+mj-lt"/>
            </a:endParaRPr>
          </a:p>
        </p:txBody>
      </p:sp>
      <p:sp>
        <p:nvSpPr>
          <p:cNvPr id="3" name="ZoneTexte 2"/>
          <p:cNvSpPr txBox="1"/>
          <p:nvPr/>
        </p:nvSpPr>
        <p:spPr>
          <a:xfrm>
            <a:off x="669851" y="278939"/>
            <a:ext cx="9431079" cy="646331"/>
          </a:xfrm>
          <a:prstGeom prst="rect">
            <a:avLst/>
          </a:prstGeom>
          <a:noFill/>
        </p:spPr>
        <p:txBody>
          <a:bodyPr wrap="square" rtlCol="0">
            <a:spAutoFit/>
          </a:bodyPr>
          <a:lstStyle/>
          <a:p>
            <a:r>
              <a:rPr lang="fr-FR" sz="3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Quid du progrès dans le devenir de l’humanité?</a:t>
            </a:r>
            <a:endParaRPr lang="fr-F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sp>
        <p:nvSpPr>
          <p:cNvPr id="4" name="ZoneTexte 3"/>
          <p:cNvSpPr txBox="1"/>
          <p:nvPr/>
        </p:nvSpPr>
        <p:spPr>
          <a:xfrm>
            <a:off x="195943" y="1420389"/>
            <a:ext cx="11723340" cy="5016758"/>
          </a:xfrm>
          <a:prstGeom prst="rect">
            <a:avLst/>
          </a:prstGeom>
          <a:noFill/>
        </p:spPr>
        <p:txBody>
          <a:bodyPr wrap="square" rtlCol="0">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des caractéristiques de la vie intelligente, en particulier organisée en société, est qu’elle n’est pas totalement passive vis-à-vis de son environnement. Elle peut s’adapter à certains de ses changements et plus encore elle peut modifier son environnement pour l’adapter à ses besoins (ce qui est d’ailleurs sujet à débat).</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est difficile de prédire l’avenir, il suffit de lire les prédictions faites il y a 100 ans pour s’en convaincre.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Mais une chose est certaine la consommation d’énergie augmente avec le degré d’évolution d’une civilisation.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Ainsi on distingue 4 niveaux  de 0 à 3</a:t>
            </a:r>
          </a:p>
        </p:txBody>
      </p:sp>
    </p:spTree>
    <p:extLst>
      <p:ext uri="{BB962C8B-B14F-4D97-AF65-F5344CB8AC3E}">
        <p14:creationId xmlns:p14="http://schemas.microsoft.com/office/powerpoint/2010/main" val="394139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422" y="2085474"/>
            <a:ext cx="12079705" cy="1077218"/>
          </a:xfrm>
          <a:prstGeom prst="rect">
            <a:avLst/>
          </a:prstGeom>
        </p:spPr>
        <p:txBody>
          <a:bodyPr wrap="square">
            <a:spAutoFit/>
          </a:bodyPr>
          <a:lstStyle/>
          <a:p>
            <a:pPr algn="just"/>
            <a:endParaRPr lang="fr-FR" sz="3200" dirty="0" smtClean="0">
              <a:latin typeface="Calibri" panose="020F0502020204030204" pitchFamily="34" charset="0"/>
            </a:endParaRPr>
          </a:p>
          <a:p>
            <a:pPr algn="just"/>
            <a:r>
              <a:rPr lang="fr-FR" sz="3200" dirty="0" smtClean="0">
                <a:latin typeface="+mj-lt"/>
              </a:rPr>
              <a:t> </a:t>
            </a:r>
            <a:endParaRPr lang="fr-FR" sz="3200" dirty="0">
              <a:latin typeface="+mj-lt"/>
            </a:endParaRPr>
          </a:p>
        </p:txBody>
      </p:sp>
      <p:sp>
        <p:nvSpPr>
          <p:cNvPr id="3" name="ZoneTexte 2"/>
          <p:cNvSpPr txBox="1"/>
          <p:nvPr/>
        </p:nvSpPr>
        <p:spPr>
          <a:xfrm>
            <a:off x="1431" y="1039294"/>
            <a:ext cx="12192000" cy="646331"/>
          </a:xfrm>
          <a:prstGeom prst="rect">
            <a:avLst/>
          </a:prstGeom>
          <a:noFill/>
        </p:spPr>
        <p:txBody>
          <a:bodyPr wrap="square" rtlCol="0">
            <a:spAutoFit/>
          </a:bodyPr>
          <a:lstStyle/>
          <a:p>
            <a:r>
              <a:rPr lang="fr-FR" sz="3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Quid du progrès technologique dans le devenir de l’humanité?</a:t>
            </a:r>
            <a:endParaRPr lang="fr-F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sp>
        <p:nvSpPr>
          <p:cNvPr id="4" name="ZoneTexte 3"/>
          <p:cNvSpPr txBox="1"/>
          <p:nvPr/>
        </p:nvSpPr>
        <p:spPr>
          <a:xfrm>
            <a:off x="275580" y="2282385"/>
            <a:ext cx="11643703" cy="4031873"/>
          </a:xfrm>
          <a:prstGeom prst="rect">
            <a:avLst/>
          </a:prstGeom>
          <a:noFill/>
        </p:spPr>
        <p:txBody>
          <a:bodyPr wrap="square" rtlCol="0">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0: On n’est pas capable de maîtriser les phénomènes de sa planète.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On est capable de maîtriser les phénomènes de sa planète, ceci requiert une énergie considérable qu’il faut puiser dans son étoile.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On maîtrise les phénomènes de son système planétaire, on peut y voyager aisément. Une faut puiser l’énergie dans la galaxie!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On maîtrise les phénomènes de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galaxie: Il faut puiser l’énergie de l’univers. La civilisation est invulnérable!  On estime à quelques millions d’années le temps pour atteindre ce niveau. D’ici là…..</a:t>
            </a:r>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477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9362417" cy="1158368"/>
          </a:xfrm>
        </p:spPr>
        <p:txBody>
          <a:bodyPr>
            <a:normAutofit fontScale="700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L’avenir commence au présent…</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1433134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557414"/>
            <a:ext cx="11785600" cy="6661150"/>
          </a:xfrm>
        </p:spPr>
        <p:txBody>
          <a:bodyPr>
            <a:noAutofit/>
          </a:bodyPr>
          <a:lstStyle/>
          <a:p>
            <a:pPr algn="just"/>
            <a:endPar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629039" y="247560"/>
            <a:ext cx="10800568" cy="769441"/>
          </a:xfrm>
          <a:prstGeom prst="rect">
            <a:avLst/>
          </a:prstGeom>
          <a:noFill/>
        </p:spPr>
        <p:txBody>
          <a:bodyPr wrap="square" rtlCol="0">
            <a:spAutoFit/>
          </a:bodyPr>
          <a:lstStyle/>
          <a:p>
            <a:pPr algn="ctr"/>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La préservation de la vie</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378" y="1262743"/>
            <a:ext cx="5110843" cy="5110843"/>
          </a:xfrm>
          <a:prstGeom prst="rect">
            <a:avLst/>
          </a:prstGeom>
        </p:spPr>
      </p:pic>
    </p:spTree>
    <p:extLst>
      <p:ext uri="{BB962C8B-B14F-4D97-AF65-F5344CB8AC3E}">
        <p14:creationId xmlns:p14="http://schemas.microsoft.com/office/powerpoint/2010/main" val="38139323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8533" y="139567"/>
            <a:ext cx="9404723" cy="1400530"/>
          </a:xfrm>
        </p:spPr>
        <p:txBody>
          <a:bodyPr/>
          <a:lstStyle/>
          <a:p>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L’Homme et l’Univers</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Espace réservé du contenu 2"/>
          <p:cNvSpPr>
            <a:spLocks noGrp="1"/>
          </p:cNvSpPr>
          <p:nvPr>
            <p:ph idx="1"/>
          </p:nvPr>
        </p:nvSpPr>
        <p:spPr>
          <a:xfrm>
            <a:off x="0" y="1072809"/>
            <a:ext cx="11980433" cy="5123145"/>
          </a:xfrm>
        </p:spPr>
        <p:txBody>
          <a:bodyPr>
            <a:noAutofit/>
          </a:bodyPr>
          <a:lstStyle/>
          <a:p>
            <a:pPr algn="just"/>
            <a:r>
              <a:rPr lang="fr-FR" sz="3200" dirty="0" smtClean="0">
                <a:latin typeface="Times New Roman" panose="02020603050405020304" pitchFamily="18" charset="0"/>
                <a:cs typeface="Times New Roman" panose="02020603050405020304" pitchFamily="18" charset="0"/>
              </a:rPr>
              <a:t>« La science est un produit de l’esprit humain, produit conforme aux lois de notre pensée et adapté au monde extérieur. Elle offre donc deux aspects, l’un subjectif, l’autre objectif, tous deux également nécessaires, car il nous est aussi impossible de changer quoi que ce soit aux lois de notre esprit qu’à celles du monde ».  </a:t>
            </a:r>
          </a:p>
          <a:p>
            <a:pPr algn="just"/>
            <a:r>
              <a:rPr lang="fr-FR" sz="3200" dirty="0" smtClean="0">
                <a:latin typeface="Times New Roman" panose="02020603050405020304" pitchFamily="18" charset="0"/>
                <a:cs typeface="Times New Roman" panose="02020603050405020304" pitchFamily="18" charset="0"/>
              </a:rPr>
              <a:t>Etrange déclaration métaphysique qui peut aussi bien conduire à une sorte de rationalisme redoublé qui retrouverait, dans les lois du monde, les lois de notre esprit, qu’à un réalisme universel imposant l’invariabilité absolue « aux lois de notre esprit » conçues comme une partie des lois du monde! </a:t>
            </a:r>
            <a:r>
              <a:rPr lang="fr-FR" sz="3200" i="1" dirty="0" smtClean="0">
                <a:latin typeface="Times New Roman" panose="02020603050405020304" pitchFamily="18" charset="0"/>
                <a:cs typeface="Times New Roman" panose="02020603050405020304" pitchFamily="18" charset="0"/>
              </a:rPr>
              <a:t>Bachelard, Le Nouvel esprit Scientifique</a:t>
            </a:r>
            <a:r>
              <a:rPr lang="fr-FR" sz="3200" dirty="0" smtClean="0">
                <a:latin typeface="Times New Roman" panose="02020603050405020304" pitchFamily="18" charset="0"/>
                <a:cs typeface="Times New Roman" panose="02020603050405020304" pitchFamily="18" charset="0"/>
              </a:rPr>
              <a:t>.</a:t>
            </a:r>
            <a:endParaRPr lang="fr-F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20594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296157"/>
            <a:ext cx="11785600" cy="6661150"/>
          </a:xfrm>
        </p:spPr>
        <p:txBody>
          <a:bodyPr>
            <a:no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Nous avons montré comment, et à travers quel scénario invraisemblable, l’univers a pu accoucher de l’humanité.</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Sommes-nous un cas exceptionnel voire unique ou, simplement, le croyons nous, du fait de notre isolement lié aux distances considérables qui séparent les étoiles et les galaxies?</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Quoi qu’il en soit, notre destin est, au moins partiellement, entre nos mains.</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Pour prendre conscience de la valeur de ce que l’univers nous a apporté, rien de tel que prendre un peu de recul.</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dirty="0" smtClean="0">
              <a:ln w="0"/>
              <a:effectLst>
                <a:outerShdw blurRad="38100" dist="19050" dir="2700000" algn="tl" rotWithShape="0">
                  <a:schemeClr val="dk1">
                    <a:alpha val="40000"/>
                  </a:schemeClr>
                </a:outerShdw>
              </a:effectLst>
              <a:latin typeface="Calibri" panose="020F0502020204030204" pitchFamily="34" charset="0"/>
            </a:endParaRPr>
          </a:p>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629039" y="247560"/>
            <a:ext cx="10800568" cy="769441"/>
          </a:xfrm>
          <a:prstGeom prst="rect">
            <a:avLst/>
          </a:prstGeom>
          <a:noFill/>
        </p:spPr>
        <p:txBody>
          <a:bodyPr wrap="square" rtlCol="0">
            <a:spAutoFit/>
          </a:bodyPr>
          <a:lstStyle/>
          <a:p>
            <a:pPr algn="ctr"/>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Quel destin pour l’humanité?</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spTree>
    <p:extLst>
      <p:ext uri="{BB962C8B-B14F-4D97-AF65-F5344CB8AC3E}">
        <p14:creationId xmlns:p14="http://schemas.microsoft.com/office/powerpoint/2010/main" val="403803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557414"/>
            <a:ext cx="11785600" cy="6661150"/>
          </a:xfrm>
        </p:spPr>
        <p:txBody>
          <a:bodyPr>
            <a:noAutofit/>
          </a:bodyPr>
          <a:lstStyle/>
          <a:p>
            <a:pPr algn="just"/>
            <a:endPar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198275" y="-63686"/>
            <a:ext cx="10800568" cy="1446550"/>
          </a:xfrm>
          <a:prstGeom prst="rect">
            <a:avLst/>
          </a:prstGeom>
          <a:noFill/>
        </p:spPr>
        <p:txBody>
          <a:bodyPr wrap="square" rtlCol="0">
            <a:spAutoFit/>
          </a:bodyPr>
          <a:lstStyle/>
          <a:p>
            <a:pPr algn="ctr"/>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La Terre, notre vaisseau spatial dans un espace hostile</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9014" y="1589314"/>
            <a:ext cx="4986415" cy="4986415"/>
          </a:xfrm>
          <a:prstGeom prst="rect">
            <a:avLst/>
          </a:prstGeom>
        </p:spPr>
      </p:pic>
    </p:spTree>
    <p:extLst>
      <p:ext uri="{BB962C8B-B14F-4D97-AF65-F5344CB8AC3E}">
        <p14:creationId xmlns:p14="http://schemas.microsoft.com/office/powerpoint/2010/main" val="12007967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119743" y="1383243"/>
            <a:ext cx="11785600" cy="4897814"/>
          </a:xfrm>
        </p:spPr>
        <p:txBody>
          <a:bodyPr>
            <a:no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missions spatiales habitées nous ont montré que l’espace était un milieu très inhospitalier du fait qu’il ne contient pas les éléments indispensables à notre vie et qu’il faut les emporter.</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est de plus hostile, car on y est exposé aux météorites et à des rayonnements nocifs d’une violence inouïe.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Terre avec toutes les ressources et protections qu’elle nous offre (qui ont permis le développement de vie) fonçant à 1 million de km/h dans l’univers est notre vaisseau spatial, sachons le maintenir en état.</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Tree>
    <p:extLst>
      <p:ext uri="{BB962C8B-B14F-4D97-AF65-F5344CB8AC3E}">
        <p14:creationId xmlns:p14="http://schemas.microsoft.com/office/powerpoint/2010/main" val="392437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07244" y="141514"/>
            <a:ext cx="6148551" cy="769441"/>
          </a:xfrm>
          <a:prstGeom prst="rect">
            <a:avLst/>
          </a:prstGeom>
          <a:noFill/>
        </p:spPr>
        <p:txBody>
          <a:bodyPr wrap="square" rtlCol="0">
            <a:spAutoFit/>
          </a:bodyPr>
          <a:lstStyle/>
          <a:p>
            <a:pPr algn="ctr"/>
            <a:r>
              <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R</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ésumé</a:t>
            </a:r>
            <a:endPar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ZoneTexte 2"/>
          <p:cNvSpPr txBox="1"/>
          <p:nvPr/>
        </p:nvSpPr>
        <p:spPr>
          <a:xfrm>
            <a:off x="191386" y="1256300"/>
            <a:ext cx="11802140" cy="5016758"/>
          </a:xfrm>
          <a:prstGeom prst="rect">
            <a:avLst/>
          </a:prstGeom>
          <a:noFill/>
        </p:spPr>
        <p:txBody>
          <a:bodyPr wrap="square" rtlCol="0">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C’est un enchaînement complexe et ajusté de phénomènes et d’évènements qui a permis notre apparition</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suite à une évolution à caractère chaotique seulement contrainte par quatre interactions qui en structurent les possibilités</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caractéristique de ces évènements est qu’ils n’ont traité qu’un aspect partiel du problème qui lui-même résultait de conditions précédentes qui avaient partiellement fonctionnées.</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rôle des erreurs permettant d’échapper à une situation localement stable au bénéfice d’une autre solution qui peut se révéler potentiellement plus performante se révèle fondamental pour la survie. </a:t>
            </a:r>
          </a:p>
        </p:txBody>
      </p:sp>
    </p:spTree>
    <p:extLst>
      <p:ext uri="{BB962C8B-B14F-4D97-AF65-F5344CB8AC3E}">
        <p14:creationId xmlns:p14="http://schemas.microsoft.com/office/powerpoint/2010/main" val="33145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96359" y="0"/>
            <a:ext cx="6148551" cy="769441"/>
          </a:xfrm>
          <a:prstGeom prst="rect">
            <a:avLst/>
          </a:prstGeom>
          <a:noFill/>
        </p:spPr>
        <p:txBody>
          <a:bodyPr wrap="square" rtlCol="0">
            <a:spAutoFit/>
          </a:bodyPr>
          <a:lstStyle/>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Conclusion ?</a:t>
            </a:r>
            <a:endPar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ZoneTexte 2"/>
          <p:cNvSpPr txBox="1"/>
          <p:nvPr/>
        </p:nvSpPr>
        <p:spPr>
          <a:xfrm>
            <a:off x="122663" y="1243592"/>
            <a:ext cx="11936500" cy="5509200"/>
          </a:xfrm>
          <a:prstGeom prst="rect">
            <a:avLst/>
          </a:prstGeom>
          <a:noFill/>
        </p:spPr>
        <p:txBody>
          <a:bodyPr wrap="square" rtlCol="0">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 principe anthropique garantit que les conditions propres à permettre l’apparition de la vie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(que nous connaissons</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existent, puisque sinon nous ne serions pas là pour en témoigner. S’il permet également d’en contraindre certains paramètres, il n’en demeure pas moins un truisme.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 récit que nous faisons de l’univers, à travers la perception que nous en avons, en tant que partie intégrante et inter-agissante par la rétroaction que nous pouvons exercer sur l’univers, montre que comme l’évolution de la vie vers la vie intelligente, l’univers obéit à un processus de type darwiniste permettant une évolution très diversifiée seulement contrainte par les quatre interactions et leurs portées ou vitesses finies. </a:t>
            </a:r>
          </a:p>
        </p:txBody>
      </p:sp>
    </p:spTree>
    <p:extLst>
      <p:ext uri="{BB962C8B-B14F-4D97-AF65-F5344CB8AC3E}">
        <p14:creationId xmlns:p14="http://schemas.microsoft.com/office/powerpoint/2010/main" val="229172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96359" y="0"/>
            <a:ext cx="6148551" cy="769441"/>
          </a:xfrm>
          <a:prstGeom prst="rect">
            <a:avLst/>
          </a:prstGeom>
          <a:noFill/>
        </p:spPr>
        <p:txBody>
          <a:bodyPr wrap="square" rtlCol="0">
            <a:spAutoFit/>
          </a:bodyPr>
          <a:lstStyle/>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Conclusion ?</a:t>
            </a:r>
            <a:endPar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ZoneTexte 2"/>
          <p:cNvSpPr txBox="1"/>
          <p:nvPr/>
        </p:nvSpPr>
        <p:spPr>
          <a:xfrm>
            <a:off x="122663" y="1243592"/>
            <a:ext cx="11936500" cy="6001643"/>
          </a:xfrm>
          <a:prstGeom prst="rect">
            <a:avLst/>
          </a:prstGeom>
          <a:noFill/>
        </p:spPr>
        <p:txBody>
          <a:bodyPr wrap="square" rtlCol="0">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 ordre peut-il émerger de ce que nous appréhendons comme issu d’un objet unique chaotique, dont l’unicité a été brisée lors de la grande unification tout en lui imposant des contraintes, reliques sans doute de </a:t>
            </a:r>
            <a:r>
              <a:rPr lang="fr-FR" sz="320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l’état primordial.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Certaines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études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formelles l’affirment, mais cela résulterait-t-il pas de contraintes que nous ne discernerions pas?  </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Enfin et surtout, comme le prologue l’induit, il ne faut pas oublier que l’idée que nous nous faisons de l’univers ne peut pas prétendre à une totale objectivité et que lorsque nous cherchons à en percer les secrets ultimes nous trouvons d’étranges empreintes…</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sont les nôtres!</a:t>
            </a:r>
          </a:p>
        </p:txBody>
      </p:sp>
    </p:spTree>
    <p:extLst>
      <p:ext uri="{BB962C8B-B14F-4D97-AF65-F5344CB8AC3E}">
        <p14:creationId xmlns:p14="http://schemas.microsoft.com/office/powerpoint/2010/main" val="354983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93851" y="0"/>
            <a:ext cx="8921748" cy="1446550"/>
          </a:xfrm>
          <a:prstGeom prst="rect">
            <a:avLst/>
          </a:prstGeom>
          <a:noFill/>
        </p:spPr>
        <p:txBody>
          <a:bodyPr wrap="square" rtlCol="0">
            <a:spAutoFit/>
          </a:bodyPr>
          <a:lstStyle/>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Annexe: Le modèle cosmologique et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ses vérifications expérimentales: </a:t>
            </a:r>
            <a:endPar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ZoneTexte 2"/>
          <p:cNvSpPr txBox="1"/>
          <p:nvPr/>
        </p:nvSpPr>
        <p:spPr>
          <a:xfrm>
            <a:off x="367304" y="1721796"/>
            <a:ext cx="11527276" cy="5509200"/>
          </a:xfrm>
          <a:prstGeom prst="rect">
            <a:avLst/>
          </a:prstGeom>
          <a:noFill/>
        </p:spPr>
        <p:txBody>
          <a:bodyPr wrap="square" rtlCol="0">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Pour faire des mesures en cosmologie, il faut disposer d’observables indépendantes qui caractérisent des phénoménologies différentes et des modèles associés. La sélection des modèles acceptables se fait par ajustement des prédictions de ces modèles (calculs donnant le résultat d’expériences) aux résultats des observations. </a:t>
            </a: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Ainsi, la sélection du modèle </a:t>
            </a:r>
            <a:r>
              <a:rPr lang="el-G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Λ</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CDM a été possible en utilisant les observables décalage spectral et luminosité des SN1A considérées comme « Chandelles standards », ce qui permet de définir une distance de luminosité.</a:t>
            </a: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3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960098" y="1097991"/>
            <a:ext cx="7499212" cy="5602355"/>
          </a:xfrm>
          <a:prstGeom prst="rect">
            <a:avLst/>
          </a:prstGeom>
        </p:spPr>
      </p:pic>
      <p:sp>
        <p:nvSpPr>
          <p:cNvPr id="3" name="ZoneTexte 2"/>
          <p:cNvSpPr txBox="1"/>
          <p:nvPr/>
        </p:nvSpPr>
        <p:spPr>
          <a:xfrm>
            <a:off x="0" y="189186"/>
            <a:ext cx="12192000" cy="646331"/>
          </a:xfrm>
          <a:prstGeom prst="rect">
            <a:avLst/>
          </a:prstGeom>
          <a:noFill/>
        </p:spPr>
        <p:txBody>
          <a:bodyPr wrap="square" rtlCol="0">
            <a:spAutoFit/>
          </a:bodyPr>
          <a:lstStyle/>
          <a:p>
            <a:pPr algn="ctr"/>
            <a:r>
              <a:rPr lang="fr-FR" sz="36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Décalage spectral en fonction de la distance de luminosité </a:t>
            </a:r>
            <a:endParaRPr lang="fr-FR" sz="36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Tree>
    <p:extLst>
      <p:ext uri="{BB962C8B-B14F-4D97-AF65-F5344CB8AC3E}">
        <p14:creationId xmlns:p14="http://schemas.microsoft.com/office/powerpoint/2010/main" val="89165349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30621" y="961696"/>
            <a:ext cx="10925503" cy="6001643"/>
          </a:xfrm>
          <a:prstGeom prst="rect">
            <a:avLst/>
          </a:prstGeom>
          <a:noFill/>
        </p:spPr>
        <p:txBody>
          <a:bodyPr wrap="square" rtlCol="0">
            <a:spAutoFit/>
          </a:bodyPr>
          <a:lstStyle/>
          <a:p>
            <a:pPr algn="just"/>
            <a:r>
              <a:rPr lang="fr-FR" sz="3200" dirty="0" smtClean="0">
                <a:latin typeface="Times New Roman" panose="02020603050405020304" pitchFamily="18" charset="0"/>
                <a:cs typeface="Times New Roman" panose="02020603050405020304" pitchFamily="18" charset="0"/>
              </a:rPr>
              <a:t>Le modèle avec énergie sombre correspond aux observations, mais d’une part il n’est pas le seul (le modèle vide aussi)  et par ailleurs rien n’interdit que d’autres non considérés n’y sont pas conformes.</a:t>
            </a:r>
          </a:p>
          <a:p>
            <a:pPr algn="just"/>
            <a:endParaRPr lang="fr-FR" sz="3200" dirty="0" smtClean="0">
              <a:latin typeface="Times New Roman" panose="02020603050405020304" pitchFamily="18" charset="0"/>
              <a:cs typeface="Times New Roman" panose="02020603050405020304" pitchFamily="18" charset="0"/>
            </a:endParaRPr>
          </a:p>
          <a:p>
            <a:pPr algn="just"/>
            <a:r>
              <a:rPr lang="fr-FR" sz="3200" dirty="0" smtClean="0">
                <a:latin typeface="Times New Roman" panose="02020603050405020304" pitchFamily="18" charset="0"/>
                <a:cs typeface="Times New Roman" panose="02020603050405020304" pitchFamily="18" charset="0"/>
              </a:rPr>
              <a:t>De plus le modèle, </a:t>
            </a:r>
            <a:r>
              <a:rPr lang="fr-FR" sz="3200" dirty="0">
                <a:latin typeface="Times New Roman" panose="02020603050405020304" pitchFamily="18" charset="0"/>
                <a:cs typeface="Times New Roman" panose="02020603050405020304" pitchFamily="18" charset="0"/>
              </a:rPr>
              <a:t>qu’on peut être tenté de qualifier de réalité physique, </a:t>
            </a:r>
            <a:r>
              <a:rPr lang="fr-FR" sz="3200" dirty="0" smtClean="0">
                <a:latin typeface="Times New Roman" panose="02020603050405020304" pitchFamily="18" charset="0"/>
                <a:cs typeface="Times New Roman" panose="02020603050405020304" pitchFamily="18" charset="0"/>
              </a:rPr>
              <a:t>ainsi sélectionné par des critères physiques, comporte des paramètres géométriques (la relativité est une théorie géométrique de la gravitation), comme par exemple la distance de Hubble qui ne sont pas mesurables directement et indépendamment</a:t>
            </a:r>
            <a:r>
              <a:rPr lang="fr-FR" sz="3200" dirty="0" smtClean="0">
                <a:latin typeface="+mj-lt"/>
              </a:rPr>
              <a:t>. </a:t>
            </a:r>
          </a:p>
          <a:p>
            <a:pPr algn="just"/>
            <a:endParaRPr lang="fr-FR" sz="3200" dirty="0">
              <a:latin typeface="+mj-lt"/>
            </a:endParaRPr>
          </a:p>
        </p:txBody>
      </p:sp>
    </p:spTree>
    <p:extLst>
      <p:ext uri="{BB962C8B-B14F-4D97-AF65-F5344CB8AC3E}">
        <p14:creationId xmlns:p14="http://schemas.microsoft.com/office/powerpoint/2010/main" val="31659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5310" y="488730"/>
            <a:ext cx="11619186" cy="6001643"/>
          </a:xfrm>
          <a:prstGeom prst="rect">
            <a:avLst/>
          </a:prstGeom>
        </p:spPr>
        <p:txBody>
          <a:bodyPr wrap="square">
            <a:spAutoFit/>
          </a:bodyPr>
          <a:lstStyle/>
          <a:p>
            <a:pPr algn="just"/>
            <a:r>
              <a:rPr lang="fr-FR" sz="3200" dirty="0">
                <a:latin typeface="Times New Roman" panose="02020603050405020304" pitchFamily="18" charset="0"/>
                <a:cs typeface="Times New Roman" panose="02020603050405020304" pitchFamily="18" charset="0"/>
              </a:rPr>
              <a:t>La physique étant une science expérimentale, peut-on accorder un label de réalité physique à un concept qui n’est pas mesurable. Cela obère-t-il le crédit qu’on peut accorder au modèle</a:t>
            </a:r>
            <a:r>
              <a:rPr lang="fr-FR" sz="3200" dirty="0" smtClean="0">
                <a:latin typeface="Times New Roman" panose="02020603050405020304" pitchFamily="18" charset="0"/>
                <a:cs typeface="Times New Roman" panose="02020603050405020304" pitchFamily="18" charset="0"/>
              </a:rPr>
              <a:t>?</a:t>
            </a:r>
          </a:p>
          <a:p>
            <a:pPr algn="just"/>
            <a:endParaRPr lang="fr-FR" sz="3200" dirty="0" smtClean="0">
              <a:latin typeface="Times New Roman" panose="02020603050405020304" pitchFamily="18" charset="0"/>
              <a:cs typeface="Times New Roman" panose="02020603050405020304" pitchFamily="18" charset="0"/>
            </a:endParaRPr>
          </a:p>
          <a:p>
            <a:pPr algn="just"/>
            <a:r>
              <a:rPr lang="fr-FR" sz="3200" dirty="0" smtClean="0">
                <a:latin typeface="Times New Roman" panose="02020603050405020304" pitchFamily="18" charset="0"/>
                <a:cs typeface="Times New Roman" panose="02020603050405020304" pitchFamily="18" charset="0"/>
              </a:rPr>
              <a:t>On peut objecter que ce paramètre de distance de Hubble n’est qu’un intermédiaire de calcul, n’est impliqué dans aucun phénomène physique et peut alors être retiré des attributs physiques du modèle; modèle qui </a:t>
            </a:r>
            <a:r>
              <a:rPr lang="fr-FR" sz="3200" dirty="0" err="1" smtClean="0">
                <a:latin typeface="Times New Roman" panose="02020603050405020304" pitchFamily="18" charset="0"/>
                <a:cs typeface="Times New Roman" panose="02020603050405020304" pitchFamily="18" charset="0"/>
              </a:rPr>
              <a:t>sur-représente</a:t>
            </a:r>
            <a:r>
              <a:rPr lang="fr-FR" sz="3200" dirty="0" smtClean="0">
                <a:latin typeface="Times New Roman" panose="02020603050405020304" pitchFamily="18" charset="0"/>
                <a:cs typeface="Times New Roman" panose="02020603050405020304" pitchFamily="18" charset="0"/>
              </a:rPr>
              <a:t> la réalité.</a:t>
            </a:r>
          </a:p>
          <a:p>
            <a:pPr algn="just"/>
            <a:endParaRPr lang="fr-FR" sz="3200" dirty="0" smtClean="0">
              <a:latin typeface="Times New Roman" panose="02020603050405020304" pitchFamily="18" charset="0"/>
              <a:cs typeface="Times New Roman" panose="02020603050405020304" pitchFamily="18" charset="0"/>
            </a:endParaRPr>
          </a:p>
          <a:p>
            <a:pPr algn="just"/>
            <a:r>
              <a:rPr lang="fr-FR" sz="3200" dirty="0" smtClean="0">
                <a:latin typeface="Times New Roman" panose="02020603050405020304" pitchFamily="18" charset="0"/>
                <a:cs typeface="Times New Roman" panose="02020603050405020304" pitchFamily="18" charset="0"/>
              </a:rPr>
              <a:t>C’est une solution viable mais toutefois un peu curieuse qui montre une relation non-bijective entre une « réalité » et sa représentation.</a:t>
            </a:r>
          </a:p>
          <a:p>
            <a:endParaRPr lang="fr-FR" sz="3200" dirty="0">
              <a:latin typeface="+mj-lt"/>
            </a:endParaRPr>
          </a:p>
        </p:txBody>
      </p:sp>
    </p:spTree>
    <p:extLst>
      <p:ext uri="{BB962C8B-B14F-4D97-AF65-F5344CB8AC3E}">
        <p14:creationId xmlns:p14="http://schemas.microsoft.com/office/powerpoint/2010/main" val="166731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625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Les prémices de la cosmologie:</a:t>
            </a:r>
          </a:p>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La cosmogonie</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1117190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83324" y="630621"/>
            <a:ext cx="11303877" cy="6494085"/>
          </a:xfrm>
          <a:prstGeom prst="rect">
            <a:avLst/>
          </a:prstGeom>
          <a:noFill/>
        </p:spPr>
        <p:txBody>
          <a:bodyPr wrap="square" rtlCol="0">
            <a:spAutoFit/>
          </a:bodyPr>
          <a:lstStyle/>
          <a:p>
            <a:pPr algn="just"/>
            <a:r>
              <a:rPr lang="fr-FR" sz="3200" dirty="0" smtClean="0">
                <a:latin typeface="Times New Roman" panose="02020603050405020304" pitchFamily="18" charset="0"/>
                <a:cs typeface="Times New Roman" panose="02020603050405020304" pitchFamily="18" charset="0"/>
              </a:rPr>
              <a:t>Ce problème à caractère épistémologique a fait l’objet de nombreux débats, sans qu’il soit possible de donner une réponse tranchée, celle-ci relevant d’un choix philosophique. </a:t>
            </a:r>
          </a:p>
          <a:p>
            <a:pPr algn="just"/>
            <a:endParaRPr lang="fr-FR" sz="3200" dirty="0">
              <a:latin typeface="Times New Roman" panose="02020603050405020304" pitchFamily="18" charset="0"/>
              <a:cs typeface="Times New Roman" panose="02020603050405020304" pitchFamily="18" charset="0"/>
            </a:endParaRPr>
          </a:p>
          <a:p>
            <a:pPr algn="just"/>
            <a:r>
              <a:rPr lang="fr-FR" sz="3200" dirty="0" smtClean="0">
                <a:latin typeface="Times New Roman" panose="02020603050405020304" pitchFamily="18" charset="0"/>
                <a:cs typeface="Times New Roman" panose="02020603050405020304" pitchFamily="18" charset="0"/>
              </a:rPr>
              <a:t>Si cela peut être considéré par certains comme frustrant pour l’esprit, cette absence de réponse claire n’obère en rien le développement de théories physiques.</a:t>
            </a:r>
          </a:p>
          <a:p>
            <a:pPr algn="just"/>
            <a:endParaRPr lang="fr-FR" sz="3200" dirty="0" smtClean="0">
              <a:latin typeface="Times New Roman" panose="02020603050405020304" pitchFamily="18" charset="0"/>
              <a:cs typeface="Times New Roman" panose="02020603050405020304" pitchFamily="18" charset="0"/>
            </a:endParaRPr>
          </a:p>
          <a:p>
            <a:pPr algn="just"/>
            <a:r>
              <a:rPr lang="fr-FR" sz="3200" dirty="0" smtClean="0">
                <a:latin typeface="Times New Roman" panose="02020603050405020304" pitchFamily="18" charset="0"/>
                <a:cs typeface="Times New Roman" panose="02020603050405020304" pitchFamily="18" charset="0"/>
              </a:rPr>
              <a:t>Mais cela a suggéré à certains physiciens des pistes de réflexion pour tenter de concilier les deux points de vue, car si on montre que ces points de vue peuvent être équivalent alors le débat devient vain.</a:t>
            </a:r>
          </a:p>
          <a:p>
            <a:pPr algn="just"/>
            <a:endParaRPr lang="fr-F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362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31076" y="189187"/>
            <a:ext cx="11640207" cy="707886"/>
          </a:xfrm>
          <a:prstGeom prst="rect">
            <a:avLst/>
          </a:prstGeom>
          <a:noFill/>
        </p:spPr>
        <p:txBody>
          <a:bodyPr wrap="square" rtlCol="0">
            <a:spAutoFit/>
          </a:bodyPr>
          <a:lstStyle/>
          <a:p>
            <a:r>
              <a:rPr lang="fr-FR" sz="40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Une proposition pour tenter de résoudre le problème</a:t>
            </a:r>
            <a:endParaRPr lang="fr-FR" sz="40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4" name="Rectangle 3"/>
          <p:cNvSpPr/>
          <p:nvPr/>
        </p:nvSpPr>
        <p:spPr>
          <a:xfrm>
            <a:off x="331076" y="1082365"/>
            <a:ext cx="11640207" cy="5509200"/>
          </a:xfrm>
          <a:prstGeom prst="rect">
            <a:avLst/>
          </a:prstGeom>
        </p:spPr>
        <p:txBody>
          <a:bodyPr wrap="square">
            <a:spAutoFit/>
          </a:bodyPr>
          <a:lstStyle/>
          <a:p>
            <a:pPr algn="just"/>
            <a:r>
              <a:rPr lang="fr-FR" sz="3200" dirty="0" smtClean="0">
                <a:latin typeface="Times New Roman" panose="02020603050405020304" pitchFamily="18" charset="0"/>
                <a:ea typeface="Calibri" panose="020F0502020204030204" pitchFamily="34" charset="0"/>
                <a:cs typeface="Times New Roman" panose="02020603050405020304" pitchFamily="18" charset="0"/>
              </a:rPr>
              <a:t>Dans son article «Principe de représentation-Auto-Dualité théorique», </a:t>
            </a:r>
            <a:r>
              <a:rPr lang="fr-FR" sz="3200" dirty="0" err="1" smtClean="0">
                <a:latin typeface="Times New Roman" panose="02020603050405020304" pitchFamily="18" charset="0"/>
                <a:ea typeface="Calibri" panose="020F0502020204030204" pitchFamily="34" charset="0"/>
                <a:cs typeface="Times New Roman" panose="02020603050405020304" pitchFamily="18" charset="0"/>
              </a:rPr>
              <a:t>Shahan</a:t>
            </a:r>
            <a:r>
              <a:rPr lang="fr-FR" sz="3200" dirty="0" smtClean="0">
                <a:latin typeface="Times New Roman" panose="02020603050405020304" pitchFamily="18" charset="0"/>
                <a:ea typeface="Calibri" panose="020F0502020204030204" pitchFamily="34" charset="0"/>
                <a:cs typeface="Times New Roman" panose="02020603050405020304" pitchFamily="18" charset="0"/>
              </a:rPr>
              <a:t> Majid propose de représenter les deux points de vue sous l’angle d’une dualité formelle et d’utiliser les formalismes mathématiques appropriés pour déterminer les contraintes propres à concilier les deux points de vue, ainsi il déclare:</a:t>
            </a:r>
          </a:p>
          <a:p>
            <a:pPr algn="just"/>
            <a:r>
              <a:rPr lang="fr-FR" sz="3200" i="1" dirty="0" smtClean="0">
                <a:latin typeface="Times New Roman" panose="02020603050405020304" pitchFamily="18" charset="0"/>
                <a:ea typeface="Calibri" panose="020F0502020204030204" pitchFamily="34" charset="0"/>
                <a:cs typeface="Times New Roman" panose="02020603050405020304" pitchFamily="18" charset="0"/>
              </a:rPr>
              <a:t>La </a:t>
            </a:r>
            <a:r>
              <a:rPr lang="fr-FR" sz="3200" i="1" dirty="0">
                <a:latin typeface="Times New Roman" panose="02020603050405020304" pitchFamily="18" charset="0"/>
                <a:ea typeface="Calibri" panose="020F0502020204030204" pitchFamily="34" charset="0"/>
                <a:cs typeface="Times New Roman" panose="02020603050405020304" pitchFamily="18" charset="0"/>
              </a:rPr>
              <a:t>physique théorique est la recherche d’un ensemble complet cohérent de lois fondamentales de la physique. Dans cet article, nous proposons une démarche pour développer une thèse kantienne visant à montrer que la structure ultime, à savoir l’ensemble de lois à prendre en compte par les physiciens, ne fait que refléter les structures autorisées par les contraintes de la pensée du </a:t>
            </a:r>
            <a:r>
              <a:rPr lang="fr-FR" sz="3200" i="1" dirty="0" smtClean="0">
                <a:latin typeface="Times New Roman" panose="02020603050405020304" pitchFamily="18" charset="0"/>
                <a:ea typeface="Calibri" panose="020F0502020204030204" pitchFamily="34" charset="0"/>
                <a:cs typeface="Times New Roman" panose="02020603050405020304" pitchFamily="18" charset="0"/>
              </a:rPr>
              <a:t>physicien.</a:t>
            </a:r>
            <a:endParaRPr lang="fr-FR" sz="3200" i="1" dirty="0"/>
          </a:p>
        </p:txBody>
      </p:sp>
    </p:spTree>
    <p:extLst>
      <p:ext uri="{BB962C8B-B14F-4D97-AF65-F5344CB8AC3E}">
        <p14:creationId xmlns:p14="http://schemas.microsoft.com/office/powerpoint/2010/main" val="76356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3136" y="279789"/>
            <a:ext cx="11470106" cy="6578211"/>
          </a:xfrm>
          <a:prstGeom prst="rect">
            <a:avLst/>
          </a:prstGeom>
        </p:spPr>
        <p:txBody>
          <a:bodyPr wrap="square">
            <a:spAutoFit/>
          </a:bodyPr>
          <a:lstStyle/>
          <a:p>
            <a:pPr algn="just">
              <a:lnSpc>
                <a:spcPct val="115000"/>
              </a:lnSpc>
              <a:spcAft>
                <a:spcPts val="1000"/>
              </a:spcAft>
            </a:pPr>
            <a:r>
              <a:rPr lang="fr-FR" sz="3200" i="1" dirty="0">
                <a:latin typeface="Times New Roman" panose="02020603050405020304" pitchFamily="18" charset="0"/>
                <a:ea typeface="Calibri" panose="020F0502020204030204" pitchFamily="34" charset="0"/>
                <a:cs typeface="Times New Roman" panose="02020603050405020304" pitchFamily="18" charset="0"/>
              </a:rPr>
              <a:t>L’objectif idéal dans cette tradition serait de trouver un ou plusieurs de ces principes suffisamment puissants pour contraindre les théories permises à une seule, et une qui est en accord avec l’expérience. </a:t>
            </a:r>
            <a:endParaRPr lang="fr-FR" sz="3200" i="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fr-FR" sz="3200" i="1" dirty="0" smtClean="0">
                <a:latin typeface="Times New Roman" panose="02020603050405020304" pitchFamily="18" charset="0"/>
                <a:ea typeface="Calibri" panose="020F0502020204030204" pitchFamily="34" charset="0"/>
                <a:cs typeface="Times New Roman" panose="02020603050405020304" pitchFamily="18" charset="0"/>
              </a:rPr>
              <a:t>Dans </a:t>
            </a:r>
            <a:r>
              <a:rPr lang="fr-FR" sz="3200" i="1" dirty="0">
                <a:latin typeface="Times New Roman" panose="02020603050405020304" pitchFamily="18" charset="0"/>
                <a:ea typeface="Calibri" panose="020F0502020204030204" pitchFamily="34" charset="0"/>
                <a:cs typeface="Times New Roman" panose="02020603050405020304" pitchFamily="18" charset="0"/>
              </a:rPr>
              <a:t>cet article, nous introduisons un principe nouveau et inhabituel de ce type, le " Principe de représentation - Théorie auto-duale." </a:t>
            </a:r>
            <a:endParaRPr lang="fr-FR" sz="3200" i="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fr-FR" sz="3200" i="1" dirty="0" smtClean="0">
                <a:latin typeface="Times New Roman" panose="02020603050405020304" pitchFamily="18" charset="0"/>
                <a:ea typeface="Calibri" panose="020F0502020204030204" pitchFamily="34" charset="0"/>
                <a:cs typeface="Times New Roman" panose="02020603050405020304" pitchFamily="18" charset="0"/>
              </a:rPr>
              <a:t>Contrairement </a:t>
            </a:r>
            <a:r>
              <a:rPr lang="fr-FR" sz="3200" i="1" dirty="0">
                <a:latin typeface="Times New Roman" panose="02020603050405020304" pitchFamily="18" charset="0"/>
                <a:ea typeface="Calibri" panose="020F0502020204030204" pitchFamily="34" charset="0"/>
                <a:cs typeface="Times New Roman" panose="02020603050405020304" pitchFamily="18" charset="0"/>
              </a:rPr>
              <a:t>aux principes les plus familiers de la « localité », etc. rappelées ci-dessus, ce principe est global: il concerne la totalité de la structure algébrique de la théorie d’un point de vue très général, et s’appuie philosophiquement sur la distinction entre réalité et représentations de la réalité.</a:t>
            </a:r>
            <a:endParaRPr lang="fr-FR" sz="32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758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93558" y="430262"/>
            <a:ext cx="11085095" cy="5509200"/>
          </a:xfrm>
          <a:prstGeom prst="rect">
            <a:avLst/>
          </a:prstGeom>
          <a:noFill/>
        </p:spPr>
        <p:txBody>
          <a:bodyPr wrap="square" rtlCol="0">
            <a:spAutoFit/>
          </a:bodyPr>
          <a:lstStyle/>
          <a:p>
            <a:pPr algn="just"/>
            <a:endParaRPr lang="fr-FR" sz="3200" i="1" dirty="0" smtClean="0">
              <a:latin typeface="+mj-lt"/>
            </a:endParaRPr>
          </a:p>
          <a:p>
            <a:pPr algn="just"/>
            <a:r>
              <a:rPr lang="fr-FR" sz="3200" i="1" dirty="0" smtClean="0">
                <a:latin typeface="Times New Roman" panose="02020603050405020304" pitchFamily="18" charset="0"/>
                <a:cs typeface="Times New Roman" panose="02020603050405020304" pitchFamily="18" charset="0"/>
              </a:rPr>
              <a:t>Dans </a:t>
            </a:r>
            <a:r>
              <a:rPr lang="fr-FR" sz="3200" i="1" dirty="0">
                <a:latin typeface="Times New Roman" panose="02020603050405020304" pitchFamily="18" charset="0"/>
                <a:cs typeface="Times New Roman" panose="02020603050405020304" pitchFamily="18" charset="0"/>
              </a:rPr>
              <a:t>le scénario de la caverne, la plupart des gens pourraient considérer les ombres comme une représentation, une action d’une réalité abstraite que les physiciens théoriciens présents voudraient essayer d’induire. </a:t>
            </a:r>
            <a:endParaRPr lang="fr-FR" sz="3200" i="1" dirty="0" smtClean="0">
              <a:latin typeface="Times New Roman" panose="02020603050405020304" pitchFamily="18" charset="0"/>
              <a:cs typeface="Times New Roman" panose="02020603050405020304" pitchFamily="18" charset="0"/>
            </a:endParaRPr>
          </a:p>
          <a:p>
            <a:pPr algn="just"/>
            <a:endParaRPr lang="fr-FR" sz="3200" i="1" dirty="0">
              <a:latin typeface="Times New Roman" panose="02020603050405020304" pitchFamily="18" charset="0"/>
              <a:cs typeface="Times New Roman" panose="02020603050405020304" pitchFamily="18" charset="0"/>
            </a:endParaRPr>
          </a:p>
          <a:p>
            <a:pPr algn="just"/>
            <a:r>
              <a:rPr lang="fr-FR" sz="3200" i="1" dirty="0" smtClean="0">
                <a:latin typeface="Times New Roman" panose="02020603050405020304" pitchFamily="18" charset="0"/>
                <a:cs typeface="Times New Roman" panose="02020603050405020304" pitchFamily="18" charset="0"/>
              </a:rPr>
              <a:t>Mais </a:t>
            </a:r>
            <a:r>
              <a:rPr lang="fr-FR" sz="3200" i="1" dirty="0">
                <a:latin typeface="Times New Roman" panose="02020603050405020304" pitchFamily="18" charset="0"/>
                <a:cs typeface="Times New Roman" panose="02020603050405020304" pitchFamily="18" charset="0"/>
              </a:rPr>
              <a:t>d’autres, appelons-les les physiciens expérimentateurs, considéreraient l’observable physique - l’ombre - comme la réalité physique et les abstractions théoriques comme rien de plus qu’un moyen d’organiser et de représenter les données observables</a:t>
            </a:r>
            <a:r>
              <a:rPr lang="fr-FR" sz="32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4785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3559" y="798499"/>
            <a:ext cx="11053010" cy="5922262"/>
          </a:xfrm>
          <a:prstGeom prst="rect">
            <a:avLst/>
          </a:prstGeom>
        </p:spPr>
        <p:txBody>
          <a:bodyPr wrap="square">
            <a:spAutoFit/>
          </a:bodyPr>
          <a:lstStyle/>
          <a:p>
            <a:pPr lvl="0" algn="just"/>
            <a:r>
              <a:rPr lang="fr-FR" sz="3200" i="1" dirty="0">
                <a:solidFill>
                  <a:prstClr val="white"/>
                </a:solidFill>
                <a:latin typeface="Times New Roman" panose="02020603050405020304"/>
              </a:rPr>
              <a:t>Un problème se pose quand il n’y a aucun moyen de distinguer clairement ces iconoclastes  des autres personnes. </a:t>
            </a:r>
          </a:p>
          <a:p>
            <a:pPr algn="just">
              <a:lnSpc>
                <a:spcPct val="107000"/>
              </a:lnSpc>
              <a:spcAft>
                <a:spcPts val="800"/>
              </a:spcAft>
            </a:pPr>
            <a:endParaRPr lang="fr-FR" sz="3200" i="1" dirty="0" smtClean="0">
              <a:latin typeface="+mj-lt"/>
            </a:endParaRPr>
          </a:p>
          <a:p>
            <a:pPr algn="just">
              <a:lnSpc>
                <a:spcPct val="107000"/>
              </a:lnSpc>
              <a:spcAft>
                <a:spcPts val="800"/>
              </a:spcAft>
            </a:pPr>
            <a:r>
              <a:rPr lang="fr-FR" sz="3200" i="1" dirty="0" smtClean="0">
                <a:latin typeface="Times New Roman" panose="02020603050405020304" pitchFamily="18" charset="0"/>
                <a:cs typeface="Times New Roman" panose="02020603050405020304" pitchFamily="18" charset="0"/>
              </a:rPr>
              <a:t>Notre </a:t>
            </a:r>
            <a:r>
              <a:rPr lang="fr-FR" sz="3200" i="1" dirty="0">
                <a:latin typeface="Times New Roman" panose="02020603050405020304" pitchFamily="18" charset="0"/>
                <a:cs typeface="Times New Roman" panose="02020603050405020304" pitchFamily="18" charset="0"/>
              </a:rPr>
              <a:t>objectif dans les prochaines sections est de préciser que la nature inhérente du conflit que nous avons évoqué, lié aux points de vue différents, nécessite pour sa résolution que la réalité soit auto-duale, de sorte que ceux qui considèrent une réalité extérieure et ceux qui ne considèrent que la réalité des ombres, en fait, disent la même chose « modulo » le dictionnaire entre les représentations associées, dictionnaire qui constitue leur isomorphisme</a:t>
            </a:r>
            <a:r>
              <a:rPr lang="fr-FR" sz="3200" i="1" dirty="0" smtClean="0">
                <a:latin typeface="Times New Roman" panose="02020603050405020304" pitchFamily="18" charset="0"/>
                <a:cs typeface="Times New Roman" panose="02020603050405020304" pitchFamily="18" charset="0"/>
              </a:rPr>
              <a:t>.</a:t>
            </a:r>
            <a:endParaRPr lang="fr-FR" sz="32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698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2676</TotalTime>
  <Words>4541</Words>
  <Application>Microsoft Office PowerPoint</Application>
  <PresentationFormat>Grand écran</PresentationFormat>
  <Paragraphs>330</Paragraphs>
  <Slides>94</Slides>
  <Notes>18</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94</vt:i4>
      </vt:variant>
    </vt:vector>
  </HeadingPairs>
  <TitlesOfParts>
    <vt:vector size="101" baseType="lpstr">
      <vt:lpstr>Arial</vt:lpstr>
      <vt:lpstr>Calibri</vt:lpstr>
      <vt:lpstr>Calibri Light</vt:lpstr>
      <vt:lpstr>Century Gothic</vt:lpstr>
      <vt:lpstr>Times New Roman</vt:lpstr>
      <vt:lpstr>Wingdings 3</vt:lpstr>
      <vt:lpstr>Ion</vt:lpstr>
      <vt:lpstr>Présentation PowerPoint</vt:lpstr>
      <vt:lpstr>Présentation PowerPoint</vt:lpstr>
      <vt:lpstr>L’Homme et l’Univers</vt:lpstr>
      <vt:lpstr>Présentation PowerPoint</vt:lpstr>
      <vt:lpstr>L’Homme et l’Univers</vt:lpstr>
      <vt:lpstr>Présentation PowerPoint</vt:lpstr>
      <vt:lpstr>L’Homme et l’Univers</vt:lpstr>
      <vt:lpstr>L’Homme et l’Univers</vt:lpstr>
      <vt:lpstr>Présentation PowerPoint</vt:lpstr>
      <vt:lpstr>L’Univers de son origine et de son  évolution jusqu’à l’homme</vt:lpstr>
      <vt:lpstr>Cosmogonie antique</vt:lpstr>
      <vt:lpstr>  </vt:lpstr>
      <vt:lpstr>Présentation PowerPoint</vt:lpstr>
      <vt:lpstr>Présentation PowerPoint</vt:lpstr>
      <vt:lpstr>Présentation PowerPoint</vt:lpstr>
      <vt:lpstr>Modèle actuel de l ’évolution de l’univers</vt:lpstr>
      <vt:lpstr>Aujourd’hui, 13,6 milliards d’années après le Big-Bang, alors que l’univers s’est étendu et refroidi, tout paraît paisible et serein</vt:lpstr>
      <vt:lpstr>Mais, comme le montrent les télescopes terrestres et spatiaux….</vt:lpstr>
      <vt:lpstr>Présentation PowerPoint</vt:lpstr>
      <vt:lpstr>Présentation PowerPoint</vt:lpstr>
      <vt:lpstr>Le schéma cosmologique usuel :</vt:lpstr>
      <vt:lpstr>Présentation PowerPoint</vt:lpstr>
      <vt:lpstr>Présentation PowerPoint</vt:lpstr>
      <vt:lpstr>Le Modèle cosmologique standard  (Big-Bang). </vt:lpstr>
      <vt:lpstr>Le Modèle cosmologique standard </vt:lpstr>
      <vt:lpstr>Le Modèle cosmologique standard  (Big-Bang).  </vt:lpstr>
      <vt:lpstr>Création de la matière</vt:lpstr>
      <vt:lpstr>Présentation PowerPoint</vt:lpstr>
      <vt:lpstr>Présentation PowerPoint</vt:lpstr>
      <vt:lpstr>L’imperfection comme principe créateur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interactions</vt:lpstr>
      <vt:lpstr>Présentation PowerPoint</vt:lpstr>
      <vt:lpstr>Présentation PowerPoint</vt:lpstr>
      <vt:lpstr>Présentation PowerPoint</vt:lpstr>
      <vt:lpstr>L’importance critique des neutrons</vt:lpstr>
      <vt:lpstr>L’importance critique des neutrons</vt:lpstr>
      <vt:lpstr>Présentation PowerPoint</vt:lpstr>
      <vt:lpstr>Présentation PowerPoint</vt:lpstr>
      <vt:lpstr>Rôle des interactions dans la chaîne de la vie</vt:lpstr>
      <vt:lpstr> La gravitation à l’œuvre</vt:lpstr>
      <vt:lpstr>Le schéma de formation des galaxies</vt:lpstr>
      <vt:lpstr>Les étoiles finissent le travail</vt:lpstr>
      <vt:lpstr>Explosion de supernova</vt:lpstr>
      <vt:lpstr>Explosion de la nova de 1572 (Tycho)</vt:lpstr>
      <vt:lpstr>Présentation PowerPoint</vt:lpstr>
      <vt:lpstr>Naissance et vie du Soleil</vt:lpstr>
      <vt:lpstr>Le Soleil</vt:lpstr>
      <vt:lpstr>Le système solaire primordial</vt:lpstr>
      <vt:lpstr>Le système solaire primordial</vt:lpstr>
      <vt:lpstr>Présentation PowerPoint</vt:lpstr>
      <vt:lpstr>Le système solaire primordial</vt:lpstr>
      <vt:lpstr>L’atmosphère</vt:lpstr>
      <vt:lpstr>Atmosphère et température</vt:lpstr>
      <vt:lpstr>Le problème de l’eau liquide</vt:lpstr>
      <vt:lpstr>Le problème de l’eau liquide</vt:lpstr>
      <vt:lpstr>Présentation PowerPoint</vt:lpstr>
      <vt:lpstr>Cela suffit-il pour la vie?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jacques fric</dc:creator>
  <cp:lastModifiedBy>jacques fric</cp:lastModifiedBy>
  <cp:revision>328</cp:revision>
  <dcterms:created xsi:type="dcterms:W3CDTF">2013-11-06T14:33:14Z</dcterms:created>
  <dcterms:modified xsi:type="dcterms:W3CDTF">2015-02-01T11:37:00Z</dcterms:modified>
</cp:coreProperties>
</file>