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40"/>
  </p:notesMasterIdLst>
  <p:sldIdLst>
    <p:sldId id="256" r:id="rId2"/>
    <p:sldId id="257" r:id="rId3"/>
    <p:sldId id="280" r:id="rId4"/>
    <p:sldId id="301" r:id="rId5"/>
    <p:sldId id="281" r:id="rId6"/>
    <p:sldId id="310" r:id="rId7"/>
    <p:sldId id="299" r:id="rId8"/>
    <p:sldId id="322" r:id="rId9"/>
    <p:sldId id="296" r:id="rId10"/>
    <p:sldId id="342" r:id="rId11"/>
    <p:sldId id="337" r:id="rId12"/>
    <p:sldId id="339" r:id="rId13"/>
    <p:sldId id="338" r:id="rId14"/>
    <p:sldId id="276" r:id="rId15"/>
    <p:sldId id="298" r:id="rId16"/>
    <p:sldId id="314" r:id="rId17"/>
    <p:sldId id="313" r:id="rId18"/>
    <p:sldId id="302" r:id="rId19"/>
    <p:sldId id="332" r:id="rId20"/>
    <p:sldId id="340" r:id="rId21"/>
    <p:sldId id="323" r:id="rId22"/>
    <p:sldId id="324" r:id="rId23"/>
    <p:sldId id="325" r:id="rId24"/>
    <p:sldId id="326" r:id="rId25"/>
    <p:sldId id="327" r:id="rId26"/>
    <p:sldId id="328" r:id="rId27"/>
    <p:sldId id="329" r:id="rId28"/>
    <p:sldId id="330" r:id="rId29"/>
    <p:sldId id="331" r:id="rId30"/>
    <p:sldId id="333" r:id="rId31"/>
    <p:sldId id="334" r:id="rId32"/>
    <p:sldId id="335" r:id="rId33"/>
    <p:sldId id="341" r:id="rId34"/>
    <p:sldId id="297" r:id="rId35"/>
    <p:sldId id="304" r:id="rId36"/>
    <p:sldId id="305" r:id="rId37"/>
    <p:sldId id="300" r:id="rId38"/>
    <p:sldId id="308" r:id="rId3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730" autoAdjust="0"/>
    <p:restoredTop sz="94065" autoAdjust="0"/>
  </p:normalViewPr>
  <p:slideViewPr>
    <p:cSldViewPr snapToGrid="0">
      <p:cViewPr varScale="1">
        <p:scale>
          <a:sx n="78" d="100"/>
          <a:sy n="78" d="100"/>
        </p:scale>
        <p:origin x="114" y="4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C3F04A-FB1B-4F6D-B441-3EA07EE00FB2}" type="datetimeFigureOut">
              <a:rPr lang="fr-FR" smtClean="0"/>
              <a:t>14/03/2019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6D91C-A2E3-4A7D-98B2-324B087224C8}" type="slidenum">
              <a:rPr lang="fr-FR" smtClean="0"/>
              <a:t>‹N°›</a:t>
            </a:fld>
            <a:endParaRPr lang="fr-FR"/>
          </a:p>
        </p:txBody>
      </p:sp>
    </p:spTree>
    <p:extLst>
      <p:ext uri="{BB962C8B-B14F-4D97-AF65-F5344CB8AC3E}">
        <p14:creationId xmlns:p14="http://schemas.microsoft.com/office/powerpoint/2010/main" val="2032311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616D91C-A2E3-4A7D-98B2-324B087224C8}" type="slidenum">
              <a:rPr lang="fr-FR" smtClean="0"/>
              <a:t>9</a:t>
            </a:fld>
            <a:endParaRPr lang="fr-FR"/>
          </a:p>
        </p:txBody>
      </p:sp>
    </p:spTree>
    <p:extLst>
      <p:ext uri="{BB962C8B-B14F-4D97-AF65-F5344CB8AC3E}">
        <p14:creationId xmlns:p14="http://schemas.microsoft.com/office/powerpoint/2010/main" val="1468369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616D91C-A2E3-4A7D-98B2-324B087224C8}" type="slidenum">
              <a:rPr lang="fr-FR" smtClean="0"/>
              <a:t>10</a:t>
            </a:fld>
            <a:endParaRPr lang="fr-FR"/>
          </a:p>
        </p:txBody>
      </p:sp>
    </p:spTree>
    <p:extLst>
      <p:ext uri="{BB962C8B-B14F-4D97-AF65-F5344CB8AC3E}">
        <p14:creationId xmlns:p14="http://schemas.microsoft.com/office/powerpoint/2010/main" val="2410358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3F6BE31-001F-43C8-8242-36201C133DBA}" type="datetimeFigureOut">
              <a:rPr lang="fr-FR" smtClean="0"/>
              <a:t>14/03/2019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045FEF1-D859-4F1A-A704-D2FD2A044801}" type="slidenum">
              <a:rPr lang="fr-FR" smtClean="0"/>
              <a:t>‹N°›</a:t>
            </a:fld>
            <a:endParaRPr lang="fr-FR"/>
          </a:p>
        </p:txBody>
      </p:sp>
    </p:spTree>
    <p:extLst>
      <p:ext uri="{BB962C8B-B14F-4D97-AF65-F5344CB8AC3E}">
        <p14:creationId xmlns:p14="http://schemas.microsoft.com/office/powerpoint/2010/main" val="2306534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03F6BE31-001F-43C8-8242-36201C133DBA}" type="datetimeFigureOut">
              <a:rPr lang="fr-FR" smtClean="0"/>
              <a:t>14/03/2019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045FEF1-D859-4F1A-A704-D2FD2A044801}" type="slidenum">
              <a:rPr lang="fr-FR" smtClean="0"/>
              <a:t>‹N°›</a:t>
            </a:fld>
            <a:endParaRPr lang="fr-FR"/>
          </a:p>
        </p:txBody>
      </p:sp>
    </p:spTree>
    <p:extLst>
      <p:ext uri="{BB962C8B-B14F-4D97-AF65-F5344CB8AC3E}">
        <p14:creationId xmlns:p14="http://schemas.microsoft.com/office/powerpoint/2010/main" val="1838168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03F6BE31-001F-43C8-8242-36201C133DBA}" type="datetimeFigureOut">
              <a:rPr lang="fr-FR" smtClean="0"/>
              <a:t>14/03/2019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045FEF1-D859-4F1A-A704-D2FD2A044801}" type="slidenum">
              <a:rPr lang="fr-FR" smtClean="0"/>
              <a:t>‹N°›</a:t>
            </a:fld>
            <a:endParaRPr lang="fr-FR"/>
          </a:p>
        </p:txBody>
      </p:sp>
    </p:spTree>
    <p:extLst>
      <p:ext uri="{BB962C8B-B14F-4D97-AF65-F5344CB8AC3E}">
        <p14:creationId xmlns:p14="http://schemas.microsoft.com/office/powerpoint/2010/main" val="3936214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03F6BE31-001F-43C8-8242-36201C133DBA}" type="datetimeFigureOut">
              <a:rPr lang="fr-FR" smtClean="0"/>
              <a:t>14/03/2019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045FEF1-D859-4F1A-A704-D2FD2A044801}" type="slidenum">
              <a:rPr lang="fr-FR" smtClean="0"/>
              <a:t>‹N°›</a:t>
            </a:fld>
            <a:endParaRPr lang="fr-F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11436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03F6BE31-001F-43C8-8242-36201C133DBA}" type="datetimeFigureOut">
              <a:rPr lang="fr-FR" smtClean="0"/>
              <a:t>14/03/2019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045FEF1-D859-4F1A-A704-D2FD2A044801}" type="slidenum">
              <a:rPr lang="fr-FR" smtClean="0"/>
              <a:t>‹N°›</a:t>
            </a:fld>
            <a:endParaRPr lang="fr-FR"/>
          </a:p>
        </p:txBody>
      </p:sp>
    </p:spTree>
    <p:extLst>
      <p:ext uri="{BB962C8B-B14F-4D97-AF65-F5344CB8AC3E}">
        <p14:creationId xmlns:p14="http://schemas.microsoft.com/office/powerpoint/2010/main" val="3048276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6BE31-001F-43C8-8242-36201C133DBA}" type="datetimeFigureOut">
              <a:rPr lang="fr-FR" smtClean="0"/>
              <a:t>14/03/2019</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045FEF1-D859-4F1A-A704-D2FD2A044801}" type="slidenum">
              <a:rPr lang="fr-FR" smtClean="0"/>
              <a:t>‹N°›</a:t>
            </a:fld>
            <a:endParaRPr lang="fr-FR"/>
          </a:p>
        </p:txBody>
      </p:sp>
    </p:spTree>
    <p:extLst>
      <p:ext uri="{BB962C8B-B14F-4D97-AF65-F5344CB8AC3E}">
        <p14:creationId xmlns:p14="http://schemas.microsoft.com/office/powerpoint/2010/main" val="4148686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6BE31-001F-43C8-8242-36201C133DBA}" type="datetimeFigureOut">
              <a:rPr lang="fr-FR" smtClean="0"/>
              <a:t>14/03/2019</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045FEF1-D859-4F1A-A704-D2FD2A044801}" type="slidenum">
              <a:rPr lang="fr-FR" smtClean="0"/>
              <a:t>‹N°›</a:t>
            </a:fld>
            <a:endParaRPr lang="fr-FR"/>
          </a:p>
        </p:txBody>
      </p:sp>
    </p:spTree>
    <p:extLst>
      <p:ext uri="{BB962C8B-B14F-4D97-AF65-F5344CB8AC3E}">
        <p14:creationId xmlns:p14="http://schemas.microsoft.com/office/powerpoint/2010/main" val="3390709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3F6BE31-001F-43C8-8242-36201C133DBA}" type="datetimeFigureOut">
              <a:rPr lang="fr-FR" smtClean="0"/>
              <a:t>14/03/2019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045FEF1-D859-4F1A-A704-D2FD2A044801}" type="slidenum">
              <a:rPr lang="fr-FR" smtClean="0"/>
              <a:t>‹N°›</a:t>
            </a:fld>
            <a:endParaRPr lang="fr-FR"/>
          </a:p>
        </p:txBody>
      </p:sp>
    </p:spTree>
    <p:extLst>
      <p:ext uri="{BB962C8B-B14F-4D97-AF65-F5344CB8AC3E}">
        <p14:creationId xmlns:p14="http://schemas.microsoft.com/office/powerpoint/2010/main" val="1096175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3F6BE31-001F-43C8-8242-36201C133DBA}" type="datetimeFigureOut">
              <a:rPr lang="fr-FR" smtClean="0"/>
              <a:t>14/03/2019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045FEF1-D859-4F1A-A704-D2FD2A044801}" type="slidenum">
              <a:rPr lang="fr-FR" smtClean="0"/>
              <a:t>‹N°›</a:t>
            </a:fld>
            <a:endParaRPr lang="fr-FR"/>
          </a:p>
        </p:txBody>
      </p:sp>
    </p:spTree>
    <p:extLst>
      <p:ext uri="{BB962C8B-B14F-4D97-AF65-F5344CB8AC3E}">
        <p14:creationId xmlns:p14="http://schemas.microsoft.com/office/powerpoint/2010/main" val="4103449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fld id="{03F6BE31-001F-43C8-8242-36201C133DBA}" type="datetimeFigureOut">
              <a:rPr lang="fr-FR" smtClean="0"/>
              <a:t>14/03/2019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045FEF1-D859-4F1A-A704-D2FD2A044801}" type="slidenum">
              <a:rPr lang="fr-FR" smtClean="0"/>
              <a:t>‹N°›</a:t>
            </a:fld>
            <a:endParaRPr lang="fr-FR"/>
          </a:p>
        </p:txBody>
      </p:sp>
    </p:spTree>
    <p:extLst>
      <p:ext uri="{BB962C8B-B14F-4D97-AF65-F5344CB8AC3E}">
        <p14:creationId xmlns:p14="http://schemas.microsoft.com/office/powerpoint/2010/main" val="213675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03F6BE31-001F-43C8-8242-36201C133DBA}" type="datetimeFigureOut">
              <a:rPr lang="fr-FR" smtClean="0"/>
              <a:t>14/03/2019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045FEF1-D859-4F1A-A704-D2FD2A044801}" type="slidenum">
              <a:rPr lang="fr-FR" smtClean="0"/>
              <a:t>‹N°›</a:t>
            </a:fld>
            <a:endParaRPr lang="fr-FR"/>
          </a:p>
        </p:txBody>
      </p:sp>
    </p:spTree>
    <p:extLst>
      <p:ext uri="{BB962C8B-B14F-4D97-AF65-F5344CB8AC3E}">
        <p14:creationId xmlns:p14="http://schemas.microsoft.com/office/powerpoint/2010/main" val="2307554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3F6BE31-001F-43C8-8242-36201C133DBA}" type="datetimeFigureOut">
              <a:rPr lang="fr-FR" smtClean="0"/>
              <a:t>14/03/2019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045FEF1-D859-4F1A-A704-D2FD2A044801}" type="slidenum">
              <a:rPr lang="fr-FR" smtClean="0"/>
              <a:t>‹N°›</a:t>
            </a:fld>
            <a:endParaRPr lang="fr-FR"/>
          </a:p>
        </p:txBody>
      </p:sp>
    </p:spTree>
    <p:extLst>
      <p:ext uri="{BB962C8B-B14F-4D97-AF65-F5344CB8AC3E}">
        <p14:creationId xmlns:p14="http://schemas.microsoft.com/office/powerpoint/2010/main" val="2518886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3F6BE31-001F-43C8-8242-36201C133DBA}" type="datetimeFigureOut">
              <a:rPr lang="fr-FR" smtClean="0"/>
              <a:t>14/03/2019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045FEF1-D859-4F1A-A704-D2FD2A044801}" type="slidenum">
              <a:rPr lang="fr-FR" smtClean="0"/>
              <a:t>‹N°›</a:t>
            </a:fld>
            <a:endParaRPr lang="fr-FR"/>
          </a:p>
        </p:txBody>
      </p:sp>
    </p:spTree>
    <p:extLst>
      <p:ext uri="{BB962C8B-B14F-4D97-AF65-F5344CB8AC3E}">
        <p14:creationId xmlns:p14="http://schemas.microsoft.com/office/powerpoint/2010/main" val="1646632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03F6BE31-001F-43C8-8242-36201C133DBA}" type="datetimeFigureOut">
              <a:rPr lang="fr-FR" smtClean="0"/>
              <a:t>14/03/2019</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5045FEF1-D859-4F1A-A704-D2FD2A044801}" type="slidenum">
              <a:rPr lang="fr-FR" smtClean="0"/>
              <a:t>‹N°›</a:t>
            </a:fld>
            <a:endParaRPr lang="fr-FR"/>
          </a:p>
        </p:txBody>
      </p:sp>
    </p:spTree>
    <p:extLst>
      <p:ext uri="{BB962C8B-B14F-4D97-AF65-F5344CB8AC3E}">
        <p14:creationId xmlns:p14="http://schemas.microsoft.com/office/powerpoint/2010/main" val="1757461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3F6BE31-001F-43C8-8242-36201C133DBA}" type="datetimeFigureOut">
              <a:rPr lang="fr-FR" smtClean="0"/>
              <a:t>14/03/2019</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5045FEF1-D859-4F1A-A704-D2FD2A044801}" type="slidenum">
              <a:rPr lang="fr-FR" smtClean="0"/>
              <a:t>‹N°›</a:t>
            </a:fld>
            <a:endParaRPr lang="fr-FR"/>
          </a:p>
        </p:txBody>
      </p:sp>
    </p:spTree>
    <p:extLst>
      <p:ext uri="{BB962C8B-B14F-4D97-AF65-F5344CB8AC3E}">
        <p14:creationId xmlns:p14="http://schemas.microsoft.com/office/powerpoint/2010/main" val="690314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Date Placeholder 4"/>
          <p:cNvSpPr>
            <a:spLocks noGrp="1"/>
          </p:cNvSpPr>
          <p:nvPr>
            <p:ph type="dt" sz="half" idx="10"/>
          </p:nvPr>
        </p:nvSpPr>
        <p:spPr/>
        <p:txBody>
          <a:bodyPr/>
          <a:lstStyle/>
          <a:p>
            <a:fld id="{03F6BE31-001F-43C8-8242-36201C133DBA}" type="datetimeFigureOut">
              <a:rPr lang="fr-FR" smtClean="0"/>
              <a:t>14/03/2019</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5045FEF1-D859-4F1A-A704-D2FD2A044801}" type="slidenum">
              <a:rPr lang="fr-FR" smtClean="0"/>
              <a:t>‹N°›</a:t>
            </a:fld>
            <a:endParaRPr lang="fr-FR"/>
          </a:p>
        </p:txBody>
      </p:sp>
    </p:spTree>
    <p:extLst>
      <p:ext uri="{BB962C8B-B14F-4D97-AF65-F5344CB8AC3E}">
        <p14:creationId xmlns:p14="http://schemas.microsoft.com/office/powerpoint/2010/main" val="3764839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03F6BE31-001F-43C8-8242-36201C133DBA}" type="datetimeFigureOut">
              <a:rPr lang="fr-FR" smtClean="0"/>
              <a:t>14/03/2019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045FEF1-D859-4F1A-A704-D2FD2A044801}" type="slidenum">
              <a:rPr lang="fr-FR" smtClean="0"/>
              <a:t>‹N°›</a:t>
            </a:fld>
            <a:endParaRPr lang="fr-FR"/>
          </a:p>
        </p:txBody>
      </p:sp>
    </p:spTree>
    <p:extLst>
      <p:ext uri="{BB962C8B-B14F-4D97-AF65-F5344CB8AC3E}">
        <p14:creationId xmlns:p14="http://schemas.microsoft.com/office/powerpoint/2010/main" val="3105110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3F6BE31-001F-43C8-8242-36201C133DBA}" type="datetimeFigureOut">
              <a:rPr lang="fr-FR" smtClean="0"/>
              <a:t>14/03/2019</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045FEF1-D859-4F1A-A704-D2FD2A044801}" type="slidenum">
              <a:rPr lang="fr-FR" smtClean="0"/>
              <a:t>‹N°›</a:t>
            </a:fld>
            <a:endParaRPr lang="fr-FR"/>
          </a:p>
        </p:txBody>
      </p:sp>
    </p:spTree>
    <p:extLst>
      <p:ext uri="{BB962C8B-B14F-4D97-AF65-F5344CB8AC3E}">
        <p14:creationId xmlns:p14="http://schemas.microsoft.com/office/powerpoint/2010/main" val="316154239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cosmosaf.iap.fr/MIT-RG3F.ht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59061" y="5202195"/>
            <a:ext cx="10675504" cy="880443"/>
          </a:xfrm>
        </p:spPr>
        <p:txBody>
          <a:bodyPr/>
          <a:lstStyle/>
          <a:p>
            <a:r>
              <a:rPr lang="fr-FR" sz="5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Einstein sa contribution à la Science</a:t>
            </a:r>
          </a:p>
        </p:txBody>
      </p:sp>
      <p:pic>
        <p:nvPicPr>
          <p:cNvPr id="1028" name="Picture 4" descr="albert einstein photo: a young genius. einstei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7424" y="125058"/>
            <a:ext cx="4586931" cy="5077137"/>
          </a:xfrm>
          <a:prstGeom prst="rect">
            <a:avLst/>
          </a:prstGeom>
          <a:noFill/>
          <a:effectLst>
            <a:glow rad="127000">
              <a:schemeClr val="accent1">
                <a:alpha val="26000"/>
              </a:schemeClr>
            </a:glow>
          </a:effectLst>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BAE9FA11-09AF-4260-9494-CCFA3AF9EA03}"/>
              </a:ext>
            </a:extLst>
          </p:cNvPr>
          <p:cNvSpPr txBox="1"/>
          <p:nvPr/>
        </p:nvSpPr>
        <p:spPr>
          <a:xfrm>
            <a:off x="741405" y="6190735"/>
            <a:ext cx="9786552" cy="369332"/>
          </a:xfrm>
          <a:prstGeom prst="rect">
            <a:avLst/>
          </a:prstGeom>
          <a:noFill/>
        </p:spPr>
        <p:txBody>
          <a:bodyPr wrap="square" rtlCol="0">
            <a:spAutoFit/>
          </a:bodyPr>
          <a:lstStyle/>
          <a:p>
            <a:r>
              <a:rPr lang="fr-FR" dirty="0"/>
              <a:t>Cours SAF 2017: Par Jacques Fric</a:t>
            </a:r>
          </a:p>
        </p:txBody>
      </p:sp>
    </p:spTree>
    <p:extLst>
      <p:ext uri="{BB962C8B-B14F-4D97-AF65-F5344CB8AC3E}">
        <p14:creationId xmlns:p14="http://schemas.microsoft.com/office/powerpoint/2010/main" val="325804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884" y="265337"/>
            <a:ext cx="10515600" cy="899471"/>
          </a:xfrm>
        </p:spPr>
        <p:txBody>
          <a:bodyPr/>
          <a:lstStyle/>
          <a:p>
            <a:pPr algn="ctr"/>
            <a:r>
              <a:rPr lang="fr-FR"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La </a:t>
            </a:r>
            <a:r>
              <a:rPr lang="fr-FR" sz="4400" b="1"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rPr>
              <a:t>covariance</a:t>
            </a:r>
            <a:r>
              <a:rPr lang="fr-FR"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générale (1915)</a:t>
            </a:r>
          </a:p>
        </p:txBody>
      </p:sp>
      <p:sp>
        <p:nvSpPr>
          <p:cNvPr id="3" name="Espace réservé du contenu 2"/>
          <p:cNvSpPr>
            <a:spLocks noGrp="1"/>
          </p:cNvSpPr>
          <p:nvPr>
            <p:ph idx="1"/>
          </p:nvPr>
        </p:nvSpPr>
        <p:spPr>
          <a:xfrm>
            <a:off x="195024" y="1304969"/>
            <a:ext cx="11751170" cy="4762199"/>
          </a:xfrm>
        </p:spPr>
        <p:txBody>
          <a:bodyPr>
            <a:noAutofit/>
          </a:bodyPr>
          <a:lstStyle/>
          <a:p>
            <a:pPr algn="just"/>
            <a:r>
              <a:rPr lang="fr-FR" sz="2400" dirty="0">
                <a:latin typeface="Times New Roman" panose="02020603050405020304" pitchFamily="18" charset="0"/>
                <a:cs typeface="Times New Roman" panose="02020603050405020304" pitchFamily="18" charset="0"/>
              </a:rPr>
              <a:t>Cette difficulté de convergence en champ faible et statique (ou lentement variable) est un problème qui a été bien analysé par G. Bachelard dans le « Nouvel esprit scientifique ».</a:t>
            </a:r>
          </a:p>
          <a:p>
            <a:pPr algn="just"/>
            <a:r>
              <a:rPr lang="fr-FR" sz="2400" dirty="0">
                <a:latin typeface="Times New Roman" panose="02020603050405020304" pitchFamily="18" charset="0"/>
                <a:cs typeface="Times New Roman" panose="02020603050405020304" pitchFamily="18" charset="0"/>
              </a:rPr>
              <a:t>Dans son analyse du caractère de la connaissance il  déclare:</a:t>
            </a:r>
          </a:p>
          <a:p>
            <a:pPr algn="just"/>
            <a:r>
              <a:rPr lang="fr-FR" sz="2400" dirty="0">
                <a:latin typeface="Times New Roman" panose="02020603050405020304" pitchFamily="18" charset="0"/>
                <a:cs typeface="Times New Roman" panose="02020603050405020304" pitchFamily="18" charset="0"/>
              </a:rPr>
              <a:t>« La véritable pensée scientifique est métaphysiquement inductive : Elle lit le complexe dans le simple, elle dit la loi à propos du fait, la règle à propos de l’exemple. »</a:t>
            </a:r>
          </a:p>
          <a:p>
            <a:pPr algn="just"/>
            <a:r>
              <a:rPr lang="fr-FR" sz="2400" dirty="0">
                <a:latin typeface="Times New Roman" panose="02020603050405020304" pitchFamily="18" charset="0"/>
                <a:cs typeface="Times New Roman" panose="02020603050405020304" pitchFamily="18" charset="0"/>
              </a:rPr>
              <a:t>Et à propos de la relation entre mécanique classique et relativité, il ajoute:</a:t>
            </a:r>
            <a:r>
              <a:rPr lang="fr-FR" dirty="0"/>
              <a:t> </a:t>
            </a:r>
          </a:p>
          <a:p>
            <a:pPr algn="just"/>
            <a:r>
              <a:rPr lang="fr-FR" sz="2400" dirty="0">
                <a:latin typeface="Times New Roman" panose="02020603050405020304" pitchFamily="18" charset="0"/>
                <a:cs typeface="Times New Roman" panose="02020603050405020304" pitchFamily="18" charset="0"/>
              </a:rPr>
              <a:t>« Le passage de la mécanique newtonienne à la mécanique relativiste montre qu’on a suivi une induction transcendante et non pas amplifiante car rien dans la mécanique classique ne préfigurait la mécanique relativiste, et la convergence en résultat pour les approximations en champ faible, statique n’est possible qu’au prix de mutilations et d’abandon de la physique relativiste. »</a:t>
            </a:r>
          </a:p>
        </p:txBody>
      </p:sp>
    </p:spTree>
    <p:extLst>
      <p:ext uri="{BB962C8B-B14F-4D97-AF65-F5344CB8AC3E}">
        <p14:creationId xmlns:p14="http://schemas.microsoft.com/office/powerpoint/2010/main" val="374308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158240"/>
            <a:ext cx="11960352" cy="5699760"/>
          </a:xfrm>
        </p:spPr>
        <p:txBody>
          <a:bodyPr>
            <a:normAutofit fontScale="92500" lnSpcReduction="20000"/>
          </a:bodyPr>
          <a:lstStyle/>
          <a:p>
            <a:pPr algn="just"/>
            <a:r>
              <a:rPr lang="fr-FR" sz="2800" dirty="0">
                <a:latin typeface="Times New Roman" panose="02020603050405020304" pitchFamily="18" charset="0"/>
                <a:cs typeface="Times New Roman" panose="02020603050405020304" pitchFamily="18" charset="0"/>
              </a:rPr>
              <a:t>En novembre 1915, Einstein hésite encore sur le problème de covariance générale, il publie quatre versions de ses équations. Einstein a élaboré ses équations en cherchant une généralisation « relativiste » de l’équation « classique » de Poisson.</a:t>
            </a:r>
          </a:p>
          <a:p>
            <a:pPr algn="just"/>
            <a:r>
              <a:rPr lang="fr-FR" sz="2800" dirty="0">
                <a:latin typeface="Times New Roman" panose="02020603050405020304" pitchFamily="18" charset="0"/>
                <a:cs typeface="Times New Roman" panose="02020603050405020304" pitchFamily="18" charset="0"/>
              </a:rPr>
              <a:t>A partir de sa conception géométrique de l’espace temps (la matière génère une courbure de l’espace temps), son équation se devait de comporter d’un côté une entité géométrique </a:t>
            </a:r>
            <a:r>
              <a:rPr lang="fr-FR" sz="2800" i="1" dirty="0" err="1">
                <a:latin typeface="Times New Roman" panose="02020603050405020304" pitchFamily="18" charset="0"/>
                <a:cs typeface="Times New Roman" panose="02020603050405020304" pitchFamily="18" charset="0"/>
              </a:rPr>
              <a:t>G</a:t>
            </a:r>
            <a:r>
              <a:rPr lang="fr-FR" sz="2800" i="1" baseline="-25000" dirty="0" err="1">
                <a:latin typeface="Times New Roman" panose="02020603050405020304" pitchFamily="18" charset="0"/>
                <a:cs typeface="Times New Roman" panose="02020603050405020304" pitchFamily="18" charset="0"/>
              </a:rPr>
              <a:t>μν</a:t>
            </a:r>
            <a:r>
              <a:rPr lang="fr-FR" sz="2800" dirty="0">
                <a:latin typeface="Times New Roman" panose="02020603050405020304" pitchFamily="18" charset="0"/>
                <a:cs typeface="Times New Roman" panose="02020603050405020304" pitchFamily="18" charset="0"/>
              </a:rPr>
              <a:t> (caractérisant une courbure) représentée par un tenseur (le tenseur d'Einstein) et de l’autre une entité physique (caractérisant la distribution de matière énergie) également représentée par un tenseur, qui comme il l’avait montré en relativité restreinte est caractérisé par le tenseur énergie impulsion </a:t>
            </a:r>
            <a:r>
              <a:rPr lang="fr-FR" sz="2800" i="1" dirty="0">
                <a:latin typeface="Times New Roman" panose="02020603050405020304" pitchFamily="18" charset="0"/>
                <a:cs typeface="Times New Roman" panose="02020603050405020304" pitchFamily="18" charset="0"/>
              </a:rPr>
              <a:t>T </a:t>
            </a:r>
            <a:r>
              <a:rPr lang="fr-FR" sz="2800" i="1" baseline="-25000" dirty="0" err="1">
                <a:latin typeface="Times New Roman" panose="02020603050405020304" pitchFamily="18" charset="0"/>
                <a:cs typeface="Times New Roman" panose="02020603050405020304" pitchFamily="18" charset="0"/>
              </a:rPr>
              <a:t>μν</a:t>
            </a:r>
            <a:r>
              <a:rPr lang="fr-FR" sz="2800" dirty="0">
                <a:latin typeface="Times New Roman" panose="02020603050405020304" pitchFamily="18" charset="0"/>
                <a:cs typeface="Times New Roman" panose="02020603050405020304" pitchFamily="18" charset="0"/>
              </a:rPr>
              <a:t> à flux conservatif (divergence covariante nulle)</a:t>
            </a:r>
            <a:r>
              <a:rPr lang="fr-FR" sz="2800" baseline="30000" dirty="0">
                <a:latin typeface="Times New Roman" panose="02020603050405020304" pitchFamily="18" charset="0"/>
                <a:cs typeface="Times New Roman" panose="02020603050405020304" pitchFamily="18" charset="0"/>
              </a:rPr>
              <a:t>. </a:t>
            </a:r>
            <a:endParaRPr lang="fr-FR" sz="2800" dirty="0">
              <a:latin typeface="Times New Roman" panose="02020603050405020304" pitchFamily="18" charset="0"/>
              <a:cs typeface="Times New Roman" panose="02020603050405020304" pitchFamily="18" charset="0"/>
            </a:endParaRPr>
          </a:p>
          <a:p>
            <a:pPr algn="just"/>
            <a:r>
              <a:rPr lang="fr-FR" sz="2800" dirty="0">
                <a:latin typeface="Times New Roman" panose="02020603050405020304" pitchFamily="18" charset="0"/>
                <a:cs typeface="Times New Roman" panose="02020603050405020304" pitchFamily="18" charset="0"/>
              </a:rPr>
              <a:t>Ceci s’écrit: </a:t>
            </a:r>
            <a:r>
              <a:rPr lang="fr-FR" sz="2800" i="1" dirty="0">
                <a:latin typeface="Times New Roman" panose="02020603050405020304" pitchFamily="18" charset="0"/>
                <a:cs typeface="Times New Roman" panose="02020603050405020304" pitchFamily="18" charset="0"/>
              </a:rPr>
              <a:t>G </a:t>
            </a:r>
            <a:r>
              <a:rPr lang="fr-FR" sz="2800" i="1" baseline="-25000" dirty="0" err="1">
                <a:latin typeface="Times New Roman" panose="02020603050405020304" pitchFamily="18" charset="0"/>
                <a:cs typeface="Times New Roman" panose="02020603050405020304" pitchFamily="18" charset="0"/>
              </a:rPr>
              <a:t>μν</a:t>
            </a:r>
            <a:r>
              <a:rPr lang="fr-FR" sz="2800" i="1" dirty="0">
                <a:latin typeface="Times New Roman" panose="02020603050405020304" pitchFamily="18" charset="0"/>
                <a:cs typeface="Times New Roman" panose="02020603050405020304" pitchFamily="18" charset="0"/>
              </a:rPr>
              <a:t> = </a:t>
            </a:r>
            <a:r>
              <a:rPr lang="fr-FR" sz="2800" i="1" dirty="0" err="1">
                <a:latin typeface="Times New Roman" panose="02020603050405020304" pitchFamily="18" charset="0"/>
                <a:cs typeface="Times New Roman" panose="02020603050405020304" pitchFamily="18" charset="0"/>
              </a:rPr>
              <a:t>K.T</a:t>
            </a:r>
            <a:r>
              <a:rPr lang="fr-FR" sz="2800" i="1" baseline="-25000" dirty="0" err="1">
                <a:latin typeface="Times New Roman" panose="02020603050405020304" pitchFamily="18" charset="0"/>
                <a:cs typeface="Times New Roman" panose="02020603050405020304" pitchFamily="18" charset="0"/>
              </a:rPr>
              <a:t>μν</a:t>
            </a:r>
            <a:r>
              <a:rPr lang="fr-FR" sz="2800" i="1" baseline="-25000" dirty="0">
                <a:latin typeface="Times New Roman" panose="02020603050405020304" pitchFamily="18" charset="0"/>
                <a:cs typeface="Times New Roman" panose="02020603050405020304" pitchFamily="18" charset="0"/>
              </a:rPr>
              <a:t> </a:t>
            </a:r>
            <a:r>
              <a:rPr lang="fr-FR" sz="2800" dirty="0">
                <a:latin typeface="Times New Roman" panose="02020603050405020304" pitchFamily="18" charset="0"/>
                <a:cs typeface="Times New Roman" panose="02020603050405020304" pitchFamily="18" charset="0"/>
              </a:rPr>
              <a:t>avec</a:t>
            </a:r>
            <a:r>
              <a:rPr lang="fr-FR" sz="2800" i="1" dirty="0">
                <a:latin typeface="Times New Roman" panose="02020603050405020304" pitchFamily="18" charset="0"/>
                <a:cs typeface="Times New Roman" panose="02020603050405020304" pitchFamily="18" charset="0"/>
              </a:rPr>
              <a:t> T </a:t>
            </a:r>
            <a:r>
              <a:rPr lang="fr-FR" sz="2800" i="1" baseline="-25000" dirty="0" err="1">
                <a:latin typeface="Times New Roman" panose="02020603050405020304" pitchFamily="18" charset="0"/>
                <a:cs typeface="Times New Roman" panose="02020603050405020304" pitchFamily="18" charset="0"/>
              </a:rPr>
              <a:t>μν</a:t>
            </a:r>
            <a:r>
              <a:rPr lang="fr-FR" sz="2800" baseline="-25000" dirty="0">
                <a:latin typeface="Times New Roman" panose="02020603050405020304" pitchFamily="18" charset="0"/>
                <a:cs typeface="Times New Roman" panose="02020603050405020304" pitchFamily="18" charset="0"/>
              </a:rPr>
              <a:t>; </a:t>
            </a:r>
            <a:r>
              <a:rPr lang="fr-FR" sz="2800" i="1" baseline="-25000" dirty="0">
                <a:latin typeface="Times New Roman" panose="02020603050405020304" pitchFamily="18" charset="0"/>
                <a:cs typeface="Times New Roman" panose="02020603050405020304" pitchFamily="18" charset="0"/>
              </a:rPr>
              <a:t>µ</a:t>
            </a:r>
            <a:r>
              <a:rPr lang="fr-FR" sz="2800" baseline="-25000" dirty="0">
                <a:latin typeface="Times New Roman" panose="02020603050405020304" pitchFamily="18" charset="0"/>
                <a:cs typeface="Times New Roman" panose="02020603050405020304" pitchFamily="18" charset="0"/>
              </a:rPr>
              <a:t> </a:t>
            </a:r>
            <a:r>
              <a:rPr lang="fr-FR" sz="2800" i="1" dirty="0">
                <a:latin typeface="Times New Roman" panose="02020603050405020304" pitchFamily="18" charset="0"/>
                <a:cs typeface="Times New Roman" panose="02020603050405020304" pitchFamily="18" charset="0"/>
              </a:rPr>
              <a:t>=0</a:t>
            </a:r>
            <a:endParaRPr lang="fr-FR" sz="2800" dirty="0">
              <a:latin typeface="Times New Roman" panose="02020603050405020304" pitchFamily="18" charset="0"/>
              <a:cs typeface="Times New Roman" panose="02020603050405020304" pitchFamily="18" charset="0"/>
            </a:endParaRPr>
          </a:p>
          <a:p>
            <a:pPr algn="just"/>
            <a:r>
              <a:rPr lang="fr-FR" sz="2800" dirty="0">
                <a:latin typeface="Times New Roman" panose="02020603050405020304" pitchFamily="18" charset="0"/>
                <a:cs typeface="Times New Roman" panose="02020603050405020304" pitchFamily="18" charset="0"/>
              </a:rPr>
              <a:t>Partant du principe qu’en physique, les équations différentielles ne vont pas au-delà du second ordre, il a cherché un tenseur « géométrique » dérivé du tenseur de Riemann qui caractérise la courbure possédant cette propriété qui pouvait être égalé (via une constante dimensionnée</a:t>
            </a:r>
            <a:r>
              <a:rPr lang="fr-FR" sz="2800" b="1" i="1" dirty="0">
                <a:latin typeface="Times New Roman" panose="02020603050405020304" pitchFamily="18" charset="0"/>
                <a:cs typeface="Times New Roman" panose="02020603050405020304" pitchFamily="18" charset="0"/>
              </a:rPr>
              <a:t> </a:t>
            </a:r>
            <a:r>
              <a:rPr lang="fr-FR" sz="2800" i="1" dirty="0">
                <a:latin typeface="Times New Roman" panose="02020603050405020304" pitchFamily="18" charset="0"/>
                <a:cs typeface="Times New Roman" panose="02020603050405020304" pitchFamily="18" charset="0"/>
              </a:rPr>
              <a:t>K</a:t>
            </a:r>
            <a:r>
              <a:rPr lang="fr-FR" sz="2800" dirty="0">
                <a:latin typeface="Times New Roman" panose="02020603050405020304" pitchFamily="18" charset="0"/>
                <a:cs typeface="Times New Roman" panose="02020603050405020304" pitchFamily="18" charset="0"/>
              </a:rPr>
              <a:t>) au tenseur énergie impulsion. </a:t>
            </a:r>
          </a:p>
          <a:p>
            <a:endParaRPr lang="fr-FR" dirty="0"/>
          </a:p>
        </p:txBody>
      </p:sp>
    </p:spTree>
    <p:extLst>
      <p:ext uri="{BB962C8B-B14F-4D97-AF65-F5344CB8AC3E}">
        <p14:creationId xmlns:p14="http://schemas.microsoft.com/office/powerpoint/2010/main" val="69307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4112" y="1207008"/>
            <a:ext cx="11935968" cy="5650992"/>
          </a:xfrm>
        </p:spPr>
        <p:txBody>
          <a:bodyPr/>
          <a:lstStyle/>
          <a:p>
            <a:pPr algn="just"/>
            <a:r>
              <a:rPr lang="fr-FR" sz="2400" dirty="0">
                <a:latin typeface="Times New Roman" panose="02020603050405020304" pitchFamily="18" charset="0"/>
                <a:cs typeface="Times New Roman" panose="02020603050405020304" pitchFamily="18" charset="0"/>
              </a:rPr>
              <a:t>Le choix est restreint. Le tenseur de Ricci aurait pu faire l’affaire s’il avait satisfaisait à la condition de divergence nulle. Comme ce n'est pas le cas, Einstein est donc amené à construire un tenseur à partir du tenseur de Ricci </a:t>
            </a:r>
            <a:r>
              <a:rPr lang="fr-FR" sz="2400" i="1" dirty="0" err="1">
                <a:latin typeface="Times New Roman" panose="02020603050405020304" pitchFamily="18" charset="0"/>
                <a:cs typeface="Times New Roman" panose="02020603050405020304" pitchFamily="18" charset="0"/>
              </a:rPr>
              <a:t>R</a:t>
            </a:r>
            <a:r>
              <a:rPr lang="fr-FR" sz="2400" i="1" baseline="-25000" dirty="0" err="1">
                <a:latin typeface="Times New Roman" panose="02020603050405020304" pitchFamily="18" charset="0"/>
                <a:cs typeface="Times New Roman" panose="02020603050405020304" pitchFamily="18" charset="0"/>
              </a:rPr>
              <a:t>μν</a:t>
            </a:r>
            <a:r>
              <a:rPr lang="fr-FR" sz="2400" dirty="0">
                <a:latin typeface="Times New Roman" panose="02020603050405020304" pitchFamily="18" charset="0"/>
                <a:cs typeface="Times New Roman" panose="02020603050405020304" pitchFamily="18" charset="0"/>
              </a:rPr>
              <a:t> et de sa contraction </a:t>
            </a:r>
            <a:r>
              <a:rPr lang="fr-FR" sz="2400" i="1" dirty="0">
                <a:latin typeface="Times New Roman" panose="02020603050405020304" pitchFamily="18" charset="0"/>
                <a:cs typeface="Times New Roman" panose="02020603050405020304" pitchFamily="18" charset="0"/>
              </a:rPr>
              <a:t>R = </a:t>
            </a:r>
            <a:r>
              <a:rPr lang="fr-FR" sz="2400" i="1" dirty="0" err="1">
                <a:latin typeface="Times New Roman" panose="02020603050405020304" pitchFamily="18" charset="0"/>
                <a:cs typeface="Times New Roman" panose="02020603050405020304" pitchFamily="18" charset="0"/>
              </a:rPr>
              <a:t>g</a:t>
            </a:r>
            <a:r>
              <a:rPr lang="fr-FR" sz="2400" i="1" baseline="30000" dirty="0" err="1">
                <a:latin typeface="Times New Roman" panose="02020603050405020304" pitchFamily="18" charset="0"/>
                <a:cs typeface="Times New Roman" panose="02020603050405020304" pitchFamily="18" charset="0"/>
              </a:rPr>
              <a:t>μν</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R</a:t>
            </a:r>
            <a:r>
              <a:rPr lang="fr-FR" sz="2400" i="1" baseline="-25000" dirty="0" err="1">
                <a:latin typeface="Times New Roman" panose="02020603050405020304" pitchFamily="18" charset="0"/>
                <a:cs typeface="Times New Roman" panose="02020603050405020304" pitchFamily="18" charset="0"/>
              </a:rPr>
              <a:t>μν</a:t>
            </a:r>
            <a:r>
              <a:rPr lang="fr-FR" sz="2400" dirty="0">
                <a:latin typeface="Times New Roman" panose="02020603050405020304" pitchFamily="18" charset="0"/>
                <a:cs typeface="Times New Roman" panose="02020603050405020304" pitchFamily="18" charset="0"/>
              </a:rPr>
              <a:t> (le scalaire de Ricci) qui y satisfait</a:t>
            </a:r>
            <a:r>
              <a:rPr lang="fr-FR" sz="2400" i="1" dirty="0">
                <a:latin typeface="Times New Roman" panose="02020603050405020304" pitchFamily="18" charset="0"/>
                <a:cs typeface="Times New Roman" panose="02020603050405020304" pitchFamily="18" charset="0"/>
              </a:rPr>
              <a:t>. </a:t>
            </a:r>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C’est</a:t>
            </a:r>
            <a:r>
              <a:rPr lang="fr-FR" sz="2400" i="1"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le tenseur d’Einstein </a:t>
            </a:r>
            <a:r>
              <a:rPr lang="fr-FR" sz="2400" i="1" dirty="0" err="1">
                <a:latin typeface="Times New Roman" panose="02020603050405020304" pitchFamily="18" charset="0"/>
                <a:cs typeface="Times New Roman" panose="02020603050405020304" pitchFamily="18" charset="0"/>
              </a:rPr>
              <a:t>G</a:t>
            </a:r>
            <a:r>
              <a:rPr lang="fr-FR" sz="2400" i="1" baseline="-25000" dirty="0" err="1">
                <a:latin typeface="Times New Roman" panose="02020603050405020304" pitchFamily="18" charset="0"/>
                <a:cs typeface="Times New Roman" panose="02020603050405020304" pitchFamily="18" charset="0"/>
              </a:rPr>
              <a:t>μν</a:t>
            </a:r>
            <a:r>
              <a:rPr lang="fr-FR" sz="2400" i="1"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qui a une divergence covariante nulle comme on peut le vérifier. </a:t>
            </a:r>
          </a:p>
          <a:p>
            <a:pPr algn="just"/>
            <a:r>
              <a:rPr lang="fr-FR" sz="2400" dirty="0">
                <a:latin typeface="Times New Roman" panose="02020603050405020304" pitchFamily="18" charset="0"/>
                <a:cs typeface="Times New Roman" panose="02020603050405020304" pitchFamily="18" charset="0"/>
              </a:rPr>
              <a:t>Avec nos conventions ceci s'écrit: </a:t>
            </a:r>
            <a:r>
              <a:rPr lang="fr-FR" sz="2400" i="1" dirty="0" err="1">
                <a:latin typeface="Times New Roman" panose="02020603050405020304" pitchFamily="18" charset="0"/>
                <a:cs typeface="Times New Roman" panose="02020603050405020304" pitchFamily="18" charset="0"/>
              </a:rPr>
              <a:t>G</a:t>
            </a:r>
            <a:r>
              <a:rPr lang="fr-FR" sz="2400" i="1" baseline="-25000" dirty="0" err="1">
                <a:latin typeface="Times New Roman" panose="02020603050405020304" pitchFamily="18" charset="0"/>
                <a:cs typeface="Times New Roman" panose="02020603050405020304" pitchFamily="18" charset="0"/>
              </a:rPr>
              <a:t>μν</a:t>
            </a:r>
            <a:r>
              <a:rPr lang="fr-FR" sz="2400" i="1" dirty="0">
                <a:latin typeface="Times New Roman" panose="02020603050405020304" pitchFamily="18" charset="0"/>
                <a:cs typeface="Times New Roman" panose="02020603050405020304" pitchFamily="18" charset="0"/>
              </a:rPr>
              <a:t> = R</a:t>
            </a:r>
            <a:r>
              <a:rPr lang="fr-FR" sz="2400" i="1" baseline="-25000" dirty="0">
                <a:latin typeface="Times New Roman" panose="02020603050405020304" pitchFamily="18" charset="0"/>
                <a:cs typeface="Times New Roman" panose="02020603050405020304" pitchFamily="18" charset="0"/>
              </a:rPr>
              <a:t> </a:t>
            </a:r>
            <a:r>
              <a:rPr lang="fr-FR" sz="2400" i="1" baseline="-25000" dirty="0" err="1">
                <a:latin typeface="Times New Roman" panose="02020603050405020304" pitchFamily="18" charset="0"/>
                <a:cs typeface="Times New Roman" panose="02020603050405020304" pitchFamily="18" charset="0"/>
              </a:rPr>
              <a:t>μν</a:t>
            </a:r>
            <a:r>
              <a:rPr lang="fr-FR" sz="2400" i="1" dirty="0">
                <a:latin typeface="Times New Roman" panose="02020603050405020304" pitchFamily="18" charset="0"/>
                <a:cs typeface="Times New Roman" panose="02020603050405020304" pitchFamily="18" charset="0"/>
              </a:rPr>
              <a:t> – ½ </a:t>
            </a:r>
            <a:r>
              <a:rPr lang="fr-FR" sz="2400" i="1" dirty="0" err="1">
                <a:latin typeface="Times New Roman" panose="02020603050405020304" pitchFamily="18" charset="0"/>
                <a:cs typeface="Times New Roman" panose="02020603050405020304" pitchFamily="18" charset="0"/>
              </a:rPr>
              <a:t>g</a:t>
            </a:r>
            <a:r>
              <a:rPr lang="fr-FR" sz="2400" i="1" baseline="-25000" dirty="0" err="1">
                <a:latin typeface="Times New Roman" panose="02020603050405020304" pitchFamily="18" charset="0"/>
                <a:cs typeface="Times New Roman" panose="02020603050405020304" pitchFamily="18" charset="0"/>
              </a:rPr>
              <a:t>μν</a:t>
            </a:r>
            <a:r>
              <a:rPr lang="fr-FR" sz="2400" i="1" dirty="0">
                <a:latin typeface="Times New Roman" panose="02020603050405020304" pitchFamily="18" charset="0"/>
                <a:cs typeface="Times New Roman" panose="02020603050405020304" pitchFamily="18" charset="0"/>
              </a:rPr>
              <a:t> R , </a:t>
            </a:r>
            <a:r>
              <a:rPr lang="fr-FR" sz="2400" i="1" dirty="0" err="1">
                <a:latin typeface="Times New Roman" panose="02020603050405020304" pitchFamily="18" charset="0"/>
                <a:cs typeface="Times New Roman" panose="02020603050405020304" pitchFamily="18" charset="0"/>
              </a:rPr>
              <a:t>G</a:t>
            </a:r>
            <a:r>
              <a:rPr lang="fr-FR" sz="2400" i="1" baseline="-25000" dirty="0" err="1">
                <a:latin typeface="Times New Roman" panose="02020603050405020304" pitchFamily="18" charset="0"/>
                <a:cs typeface="Times New Roman" panose="02020603050405020304" pitchFamily="18" charset="0"/>
              </a:rPr>
              <a:t>μν</a:t>
            </a:r>
            <a:r>
              <a:rPr lang="fr-FR" sz="2400" i="1" baseline="-25000" dirty="0">
                <a:latin typeface="Times New Roman" panose="02020603050405020304" pitchFamily="18" charset="0"/>
                <a:cs typeface="Times New Roman" panose="02020603050405020304" pitchFamily="18" charset="0"/>
              </a:rPr>
              <a:t> </a:t>
            </a:r>
            <a:r>
              <a:rPr lang="fr-FR" sz="2400" baseline="-25000" dirty="0">
                <a:latin typeface="Times New Roman" panose="02020603050405020304" pitchFamily="18" charset="0"/>
                <a:cs typeface="Times New Roman" panose="02020603050405020304" pitchFamily="18" charset="0"/>
              </a:rPr>
              <a:t>; </a:t>
            </a:r>
            <a:r>
              <a:rPr lang="fr-FR" sz="2400" i="1" baseline="-25000" dirty="0">
                <a:latin typeface="Times New Roman" panose="02020603050405020304" pitchFamily="18" charset="0"/>
                <a:cs typeface="Times New Roman" panose="02020603050405020304" pitchFamily="18" charset="0"/>
              </a:rPr>
              <a:t>µ</a:t>
            </a:r>
            <a:r>
              <a:rPr lang="fr-FR" sz="2400" i="1" dirty="0">
                <a:latin typeface="Times New Roman" panose="02020603050405020304" pitchFamily="18" charset="0"/>
                <a:cs typeface="Times New Roman" panose="02020603050405020304" pitchFamily="18" charset="0"/>
              </a:rPr>
              <a:t>= 0</a:t>
            </a:r>
          </a:p>
          <a:p>
            <a:pPr algn="just"/>
            <a:r>
              <a:rPr lang="fr-FR" sz="2400" dirty="0">
                <a:latin typeface="Times New Roman" panose="02020603050405020304" pitchFamily="18" charset="0"/>
                <a:cs typeface="Times New Roman" panose="02020603050405020304" pitchFamily="18" charset="0"/>
              </a:rPr>
              <a:t>Ajoutons une condition aux limites : Dans un espace vide de matière ou du moins très loin des sources de matière on doit converger asymptotiquement vers la relativité restreinte. </a:t>
            </a:r>
          </a:p>
          <a:p>
            <a:pPr algn="just"/>
            <a:r>
              <a:rPr lang="fr-FR" sz="2400" dirty="0">
                <a:latin typeface="Times New Roman" panose="02020603050405020304" pitchFamily="18" charset="0"/>
                <a:cs typeface="Times New Roman" panose="02020603050405020304" pitchFamily="18" charset="0"/>
              </a:rPr>
              <a:t>La forme générale de son équation étant établie, il restera à valoriser la constante dimensionnée par convergence à la limite « Newtonienne » avec la théorie classique de la gravitation.</a:t>
            </a:r>
          </a:p>
          <a:p>
            <a:endParaRPr lang="fr-FR" dirty="0"/>
          </a:p>
        </p:txBody>
      </p:sp>
    </p:spTree>
    <p:extLst>
      <p:ext uri="{BB962C8B-B14F-4D97-AF65-F5344CB8AC3E}">
        <p14:creationId xmlns:p14="http://schemas.microsoft.com/office/powerpoint/2010/main" val="82182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584960"/>
            <a:ext cx="11948160" cy="5833872"/>
          </a:xfrm>
        </p:spPr>
        <p:txBody>
          <a:bodyPr>
            <a:normAutofit/>
          </a:bodyPr>
          <a:lstStyle/>
          <a:p>
            <a:pPr algn="just"/>
            <a:r>
              <a:rPr lang="fr-FR" sz="2400" dirty="0">
                <a:latin typeface="Times New Roman" panose="02020603050405020304" pitchFamily="18" charset="0"/>
                <a:cs typeface="Times New Roman" panose="02020603050405020304" pitchFamily="18" charset="0"/>
              </a:rPr>
              <a:t>Fort de ce résultat, à peu de temps d’intervalle, dans ses équations publiées novembre 1915, la première version est restrictive, avec la condition</a:t>
            </a:r>
            <a:r>
              <a:rPr lang="fr-FR" sz="2400" baseline="300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 </a:t>
            </a:r>
            <a:r>
              <a:rPr lang="fr-FR" sz="2400" i="1" dirty="0">
                <a:latin typeface="Times New Roman" panose="02020603050405020304" pitchFamily="18" charset="0"/>
                <a:cs typeface="Times New Roman" panose="02020603050405020304" pitchFamily="18" charset="0"/>
              </a:rPr>
              <a:t>g = -1</a:t>
            </a:r>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La dernière correspond a à la covariance générale, mais comme il n’est pas très sûr de lui, il recommande de respecter si possible la condition </a:t>
            </a:r>
            <a:r>
              <a:rPr lang="fr-FR" sz="2400" i="1" dirty="0">
                <a:latin typeface="Times New Roman" panose="02020603050405020304" pitchFamily="18" charset="0"/>
                <a:cs typeface="Times New Roman" panose="02020603050405020304" pitchFamily="18" charset="0"/>
              </a:rPr>
              <a:t>g = -1</a:t>
            </a:r>
            <a:r>
              <a:rPr lang="fr-FR" sz="2400" dirty="0">
                <a:latin typeface="Times New Roman" panose="02020603050405020304" pitchFamily="18" charset="0"/>
                <a:cs typeface="Times New Roman" panose="02020603050405020304" pitchFamily="18" charset="0"/>
              </a:rPr>
              <a:t>. </a:t>
            </a:r>
          </a:p>
          <a:p>
            <a:pPr algn="just"/>
            <a:r>
              <a:rPr lang="fr-FR" sz="2400" dirty="0">
                <a:latin typeface="Times New Roman" panose="02020603050405020304" pitchFamily="18" charset="0"/>
                <a:cs typeface="Times New Roman" panose="02020603050405020304" pitchFamily="18" charset="0"/>
              </a:rPr>
              <a:t>A cette même époque et quelques jours avant qu’Einstein publie ses propres travaux, D. Hilbert en utilisant un principe différent (principe </a:t>
            </a:r>
            <a:r>
              <a:rPr lang="fr-FR" sz="2400" dirty="0" err="1">
                <a:latin typeface="Times New Roman" panose="02020603050405020304" pitchFamily="18" charset="0"/>
                <a:cs typeface="Times New Roman" panose="02020603050405020304" pitchFamily="18" charset="0"/>
              </a:rPr>
              <a:t>variationnel</a:t>
            </a:r>
            <a:r>
              <a:rPr lang="fr-FR" sz="2400" dirty="0">
                <a:latin typeface="Times New Roman" panose="02020603050405020304" pitchFamily="18" charset="0"/>
                <a:cs typeface="Times New Roman" panose="02020603050405020304" pitchFamily="18" charset="0"/>
              </a:rPr>
              <a:t>, utilisant l'action d’Hilbert ) propose une équation, solution de la théorie élaborée par Einstein.</a:t>
            </a:r>
          </a:p>
          <a:p>
            <a:pPr algn="just"/>
            <a:r>
              <a:rPr lang="fr-FR" sz="2400" dirty="0">
                <a:latin typeface="Times New Roman" panose="02020603050405020304" pitchFamily="18" charset="0"/>
                <a:cs typeface="Times New Roman" panose="02020603050405020304" pitchFamily="18" charset="0"/>
              </a:rPr>
              <a:t>Cela a donné lieu à une petite querelle en paternité de la relativité générale qui s’est rapidement éteinte, Hilbert reconnaissant finalement la paternité d’Einstein.</a:t>
            </a:r>
          </a:p>
          <a:p>
            <a:pPr algn="just"/>
            <a:r>
              <a:rPr lang="fr-FR" sz="2400" dirty="0">
                <a:latin typeface="Times New Roman" panose="02020603050405020304" pitchFamily="18" charset="0"/>
                <a:cs typeface="Times New Roman" panose="02020603050405020304" pitchFamily="18" charset="0"/>
              </a:rPr>
              <a:t>Finalement, Einstein publie une synthèse très argumentée et complète de sa théorie en 1916</a:t>
            </a:r>
            <a:r>
              <a:rPr lang="fr-FR" dirty="0"/>
              <a:t>.</a:t>
            </a:r>
          </a:p>
        </p:txBody>
      </p:sp>
    </p:spTree>
    <p:extLst>
      <p:ext uri="{BB962C8B-B14F-4D97-AF65-F5344CB8AC3E}">
        <p14:creationId xmlns:p14="http://schemas.microsoft.com/office/powerpoint/2010/main" val="269985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0936" y="372893"/>
            <a:ext cx="6834459" cy="935876"/>
          </a:xfrm>
        </p:spPr>
        <p:txBody>
          <a:bodyPr/>
          <a:lstStyle/>
          <a:p>
            <a:r>
              <a:rPr lang="fr-FR"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La relativité générale</a:t>
            </a:r>
          </a:p>
        </p:txBody>
      </p:sp>
      <p:sp>
        <p:nvSpPr>
          <p:cNvPr id="3" name="Espace réservé du contenu 2"/>
          <p:cNvSpPr>
            <a:spLocks noGrp="1"/>
          </p:cNvSpPr>
          <p:nvPr>
            <p:ph idx="1"/>
          </p:nvPr>
        </p:nvSpPr>
        <p:spPr>
          <a:xfrm>
            <a:off x="0" y="3068606"/>
            <a:ext cx="11996928" cy="3691702"/>
          </a:xfrm>
        </p:spPr>
        <p:txBody>
          <a:bodyPr>
            <a:noAutofit/>
          </a:bodyPr>
          <a:lstStyle/>
          <a:p>
            <a:pPr algn="just"/>
            <a:r>
              <a:rPr lang="fr-FR" sz="2400" dirty="0">
                <a:latin typeface="Times New Roman" panose="02020603050405020304" pitchFamily="18" charset="0"/>
                <a:cs typeface="Times New Roman" panose="02020603050405020304" pitchFamily="18" charset="0"/>
              </a:rPr>
              <a:t>En Novembre 1915, Einstein, à 36 ans, dans une série de conférences à l'Académie des sciences de Prusse, décrit sa théorie de la relativité générale. Dans la dernière conférence il introduit une équation qui remplace celle de la loi de la gravitation de Newton. </a:t>
            </a:r>
          </a:p>
          <a:p>
            <a:pPr algn="just"/>
            <a:r>
              <a:rPr lang="fr-FR" sz="2400" dirty="0">
                <a:latin typeface="Times New Roman" panose="02020603050405020304" pitchFamily="18" charset="0"/>
                <a:cs typeface="Times New Roman" panose="02020603050405020304" pitchFamily="18" charset="0"/>
              </a:rPr>
              <a:t>Cette théorie s’appuie sur le principe d’équivalence et étend le principe de relativité à tous les observateurs sur le constat qu’ils observent tous le même phénomène (principe de relativité générale appelé aussi covariance qui se révèle une propriété structurelle d’une portée générale). </a:t>
            </a:r>
          </a:p>
          <a:p>
            <a:pPr algn="just"/>
            <a:r>
              <a:rPr lang="fr-FR" sz="2400" dirty="0">
                <a:latin typeface="Times New Roman" panose="02020603050405020304" pitchFamily="18" charset="0"/>
                <a:cs typeface="Times New Roman" panose="02020603050405020304" pitchFamily="18" charset="0"/>
              </a:rPr>
              <a:t>En relativité générale, la gravité n'est plus une force mais est une conséquence de la courbure de l'espace-temps par la matière et l’énergie qui « en retour » est soumise à cette courbure.</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1013" y="0"/>
            <a:ext cx="2369579" cy="3068606"/>
          </a:xfrm>
          <a:prstGeom prst="rect">
            <a:avLst/>
          </a:prstGeom>
        </p:spPr>
      </p:pic>
      <mc:AlternateContent xmlns:mc="http://schemas.openxmlformats.org/markup-compatibility/2006" xmlns:a14="http://schemas.microsoft.com/office/drawing/2010/main">
        <mc:Choice Requires="a14">
          <p:sp>
            <p:nvSpPr>
              <p:cNvPr id="7" name="ZoneTexte 6"/>
              <p:cNvSpPr txBox="1"/>
              <p:nvPr/>
            </p:nvSpPr>
            <p:spPr>
              <a:xfrm>
                <a:off x="1399141" y="1973244"/>
                <a:ext cx="3800820" cy="430887"/>
              </a:xfrm>
              <a:prstGeom prst="rect">
                <a:avLst/>
              </a:prstGeom>
              <a:noFill/>
            </p:spPr>
            <p:txBody>
              <a:bodyPr wrap="square" lIns="0" tIns="0" rIns="0" bIns="0" rtlCol="0">
                <a:spAutoFit/>
              </a:bodyPr>
              <a:lstStyle/>
              <a:p>
                <a14:m>
                  <m:oMath xmlns:m="http://schemas.openxmlformats.org/officeDocument/2006/math">
                    <m:r>
                      <a:rPr lang="fr-FR" sz="2800" b="1" i="0" smtClean="0">
                        <a:solidFill>
                          <a:srgbClr val="FFFF00"/>
                        </a:solidFill>
                        <a:latin typeface="Cambria Math" panose="02040503050406030204" pitchFamily="18" charset="0"/>
                      </a:rPr>
                      <m:t>𝐑</m:t>
                    </m:r>
                    <m:r>
                      <a:rPr lang="fr-FR" sz="2800" b="1" i="0" baseline="-25000" smtClean="0">
                        <a:solidFill>
                          <a:srgbClr val="FFFF00"/>
                        </a:solidFill>
                        <a:latin typeface="Cambria Math" panose="02040503050406030204" pitchFamily="18" charset="0"/>
                      </a:rPr>
                      <m:t>µ</m:t>
                    </m:r>
                    <m:r>
                      <a:rPr lang="fr-FR" sz="2800" b="1" i="0" baseline="-25000" smtClean="0">
                        <a:solidFill>
                          <a:srgbClr val="FFFF00"/>
                        </a:solidFill>
                        <a:latin typeface="Cambria Math" panose="02040503050406030204" pitchFamily="18" charset="0"/>
                        <a:ea typeface="Cambria Math" panose="02040503050406030204" pitchFamily="18" charset="0"/>
                      </a:rPr>
                      <m:t>𝛎</m:t>
                    </m:r>
                    <m:r>
                      <a:rPr lang="fr-FR" sz="2800" b="1" i="0" baseline="-25000" smtClean="0">
                        <a:solidFill>
                          <a:srgbClr val="FFFF00"/>
                        </a:solidFill>
                        <a:latin typeface="Cambria Math" panose="02040503050406030204" pitchFamily="18" charset="0"/>
                        <a:ea typeface="Cambria Math" panose="02040503050406030204" pitchFamily="18" charset="0"/>
                      </a:rPr>
                      <m:t> </m:t>
                    </m:r>
                  </m:oMath>
                </a14:m>
                <a:r>
                  <a:rPr lang="fr-FR" sz="2800" b="1" dirty="0">
                    <a:solidFill>
                      <a:srgbClr val="FFFF00"/>
                    </a:solidFill>
                    <a:latin typeface="Times New Roman" panose="02020603050405020304" pitchFamily="18" charset="0"/>
                    <a:cs typeface="Times New Roman" panose="02020603050405020304" pitchFamily="18" charset="0"/>
                  </a:rPr>
                  <a:t>- ½ g</a:t>
                </a:r>
                <a:r>
                  <a:rPr lang="fr-FR" sz="2800" b="1" baseline="-25000" dirty="0">
                    <a:solidFill>
                      <a:srgbClr val="FFFF00"/>
                    </a:solidFill>
                    <a:latin typeface="Times New Roman" panose="02020603050405020304" pitchFamily="18" charset="0"/>
                    <a:cs typeface="Times New Roman" panose="02020603050405020304" pitchFamily="18" charset="0"/>
                  </a:rPr>
                  <a:t>µ</a:t>
                </a:r>
                <a14:m>
                  <m:oMath xmlns:m="http://schemas.openxmlformats.org/officeDocument/2006/math">
                    <m:r>
                      <a:rPr lang="fr-FR" sz="2800" b="1" i="0" baseline="-25000" smtClean="0">
                        <a:solidFill>
                          <a:srgbClr val="FFFF00"/>
                        </a:solidFill>
                        <a:latin typeface="Cambria Math" panose="02040503050406030204" pitchFamily="18" charset="0"/>
                        <a:ea typeface="Cambria Math" panose="02040503050406030204" pitchFamily="18" charset="0"/>
                      </a:rPr>
                      <m:t>𝛎</m:t>
                    </m:r>
                    <m:r>
                      <a:rPr lang="fr-FR" sz="2800" b="1" i="0" smtClean="0">
                        <a:solidFill>
                          <a:srgbClr val="FFFF00"/>
                        </a:solidFill>
                        <a:latin typeface="Cambria Math" panose="02040503050406030204" pitchFamily="18" charset="0"/>
                        <a:ea typeface="Cambria Math" panose="02040503050406030204" pitchFamily="18" charset="0"/>
                      </a:rPr>
                      <m:t>𝐑</m:t>
                    </m:r>
                    <m:r>
                      <a:rPr lang="fr-FR" sz="2800" b="1" i="0" smtClean="0">
                        <a:solidFill>
                          <a:srgbClr val="FFFF00"/>
                        </a:solidFill>
                        <a:latin typeface="Cambria Math" panose="02040503050406030204" pitchFamily="18" charset="0"/>
                        <a:ea typeface="Cambria Math" panose="02040503050406030204" pitchFamily="18" charset="0"/>
                      </a:rPr>
                      <m:t>=</m:t>
                    </m:r>
                    <m:r>
                      <a:rPr lang="fr-FR" sz="2800" b="1" i="0" smtClean="0">
                        <a:solidFill>
                          <a:srgbClr val="FFFF00"/>
                        </a:solidFill>
                        <a:latin typeface="Cambria Math" panose="02040503050406030204" pitchFamily="18" charset="0"/>
                        <a:ea typeface="Cambria Math" panose="02040503050406030204" pitchFamily="18" charset="0"/>
                      </a:rPr>
                      <m:t>𝟖</m:t>
                    </m:r>
                    <m:r>
                      <a:rPr lang="fr-FR" sz="2800" b="1" i="0" smtClean="0">
                        <a:solidFill>
                          <a:srgbClr val="FFFF00"/>
                        </a:solidFill>
                        <a:latin typeface="Cambria Math" panose="02040503050406030204" pitchFamily="18" charset="0"/>
                        <a:ea typeface="Cambria Math" panose="02040503050406030204" pitchFamily="18" charset="0"/>
                      </a:rPr>
                      <m:t>𝛑</m:t>
                    </m:r>
                    <m:r>
                      <a:rPr lang="fr-FR" sz="2800" b="1" i="0" smtClean="0">
                        <a:solidFill>
                          <a:srgbClr val="FFFF00"/>
                        </a:solidFill>
                        <a:latin typeface="Cambria Math" panose="02040503050406030204" pitchFamily="18" charset="0"/>
                        <a:ea typeface="Cambria Math" panose="02040503050406030204" pitchFamily="18" charset="0"/>
                      </a:rPr>
                      <m:t>𝐆𝐓</m:t>
                    </m:r>
                    <m:r>
                      <a:rPr lang="fr-FR" sz="2800" b="1" i="0" baseline="-25000" smtClean="0">
                        <a:solidFill>
                          <a:srgbClr val="FFFF00"/>
                        </a:solidFill>
                        <a:latin typeface="Cambria Math" panose="02040503050406030204" pitchFamily="18" charset="0"/>
                        <a:ea typeface="Cambria Math" panose="02040503050406030204" pitchFamily="18" charset="0"/>
                      </a:rPr>
                      <m:t>µ</m:t>
                    </m:r>
                    <m:r>
                      <a:rPr lang="fr-FR" sz="2800" b="1" i="0" baseline="-25000" smtClean="0">
                        <a:solidFill>
                          <a:srgbClr val="FFFF00"/>
                        </a:solidFill>
                        <a:latin typeface="Cambria Math" panose="02040503050406030204" pitchFamily="18" charset="0"/>
                        <a:ea typeface="Cambria Math" panose="02040503050406030204" pitchFamily="18" charset="0"/>
                      </a:rPr>
                      <m:t>𝛎</m:t>
                    </m:r>
                    <m:r>
                      <a:rPr lang="fr-FR" sz="2800" b="1" i="0" smtClean="0">
                        <a:solidFill>
                          <a:srgbClr val="FFFF00"/>
                        </a:solidFill>
                        <a:latin typeface="Cambria Math" panose="02040503050406030204" pitchFamily="18" charset="0"/>
                        <a:ea typeface="Cambria Math" panose="02040503050406030204" pitchFamily="18" charset="0"/>
                      </a:rPr>
                      <m:t> </m:t>
                    </m:r>
                  </m:oMath>
                </a14:m>
                <a:endParaRPr lang="fr-FR" sz="2800" b="1"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7" name="ZoneTexte 6"/>
              <p:cNvSpPr txBox="1">
                <a:spLocks noRot="1" noChangeAspect="1" noMove="1" noResize="1" noEditPoints="1" noAdjustHandles="1" noChangeArrowheads="1" noChangeShapeType="1" noTextEdit="1"/>
              </p:cNvSpPr>
              <p:nvPr/>
            </p:nvSpPr>
            <p:spPr>
              <a:xfrm>
                <a:off x="1399141" y="1973244"/>
                <a:ext cx="3800820" cy="430887"/>
              </a:xfrm>
              <a:prstGeom prst="rect">
                <a:avLst/>
              </a:prstGeom>
              <a:blipFill rotWithShape="0">
                <a:blip r:embed="rId3"/>
                <a:stretch>
                  <a:fillRect t="-25714" b="-50000"/>
                </a:stretch>
              </a:blipFill>
            </p:spPr>
            <p:txBody>
              <a:bodyPr/>
              <a:lstStyle/>
              <a:p>
                <a:r>
                  <a:rPr lang="fr-FR">
                    <a:noFill/>
                  </a:rPr>
                  <a:t> </a:t>
                </a:r>
              </a:p>
            </p:txBody>
          </p:sp>
        </mc:Fallback>
      </mc:AlternateContent>
    </p:spTree>
    <p:extLst>
      <p:ext uri="{BB962C8B-B14F-4D97-AF65-F5344CB8AC3E}">
        <p14:creationId xmlns:p14="http://schemas.microsoft.com/office/powerpoint/2010/main" val="326618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490" y="362485"/>
            <a:ext cx="10304207" cy="884903"/>
          </a:xfrm>
        </p:spPr>
        <p:txBody>
          <a:bodyPr/>
          <a:lstStyle/>
          <a:p>
            <a:r>
              <a:rPr lang="fr-FR"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L’avance du périhélie de Mercure confirmée</a:t>
            </a:r>
          </a:p>
        </p:txBody>
      </p:sp>
      <p:sp>
        <p:nvSpPr>
          <p:cNvPr id="3" name="Espace réservé du contenu 2"/>
          <p:cNvSpPr>
            <a:spLocks noGrp="1"/>
          </p:cNvSpPr>
          <p:nvPr>
            <p:ph idx="1"/>
          </p:nvPr>
        </p:nvSpPr>
        <p:spPr>
          <a:xfrm>
            <a:off x="88490" y="1451268"/>
            <a:ext cx="11835947" cy="1755380"/>
          </a:xfrm>
        </p:spPr>
        <p:txBody>
          <a:bodyPr>
            <a:noAutofit/>
          </a:bodyPr>
          <a:lstStyle/>
          <a:p>
            <a:pPr algn="just"/>
            <a:r>
              <a:rPr lang="fr-FR" sz="2400" dirty="0">
                <a:latin typeface="Times New Roman" panose="02020603050405020304" pitchFamily="18" charset="0"/>
                <a:cs typeface="Times New Roman" panose="02020603050405020304" pitchFamily="18" charset="0"/>
              </a:rPr>
              <a:t>Le 18 novembre 1915, les premiers calculs (approchés, en champ faible) que fait Einstein avec la théorie qu’il a construit, confirment avec une excellente précision l’avance du périhélie de la planète Mercure, que la théorie de Newton était incapable d’expliquer.</a:t>
            </a:r>
          </a:p>
          <a:p>
            <a:pPr algn="just"/>
            <a:r>
              <a:rPr lang="fr-FR" sz="2400" dirty="0">
                <a:latin typeface="Times New Roman" panose="02020603050405020304" pitchFamily="18" charset="0"/>
                <a:cs typeface="Times New Roman" panose="02020603050405020304" pitchFamily="18" charset="0"/>
              </a:rPr>
              <a:t>Cette confirmation le comble de joie et il en est le premier surpris de la précision obtenue. </a:t>
            </a:r>
          </a:p>
        </p:txBody>
      </p:sp>
      <p:pic>
        <p:nvPicPr>
          <p:cNvPr id="2052" name="Picture 4" descr="http://www.relativite.info/250px-Mercure_orbite_precession.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6419" y="3206648"/>
            <a:ext cx="2806584" cy="291884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relativite.info/ellip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362737" y="2706327"/>
            <a:ext cx="2894598" cy="373227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855405" y="6046839"/>
            <a:ext cx="3982065" cy="646331"/>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Prédiction de l’orbite de Mercure en mécanique newtonienne</a:t>
            </a:r>
          </a:p>
        </p:txBody>
      </p:sp>
      <p:sp>
        <p:nvSpPr>
          <p:cNvPr id="5" name="ZoneTexte 4"/>
          <p:cNvSpPr txBox="1"/>
          <p:nvPr/>
        </p:nvSpPr>
        <p:spPr>
          <a:xfrm>
            <a:off x="7542915" y="6125497"/>
            <a:ext cx="3873910" cy="646331"/>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Prédiction de l’orbite de Mercure en mécanique relativiste</a:t>
            </a:r>
          </a:p>
        </p:txBody>
      </p:sp>
    </p:spTree>
    <p:extLst>
      <p:ext uri="{BB962C8B-B14F-4D97-AF65-F5344CB8AC3E}">
        <p14:creationId xmlns:p14="http://schemas.microsoft.com/office/powerpoint/2010/main" val="199021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6319" y="108024"/>
            <a:ext cx="11741284" cy="1012854"/>
          </a:xfrm>
        </p:spPr>
        <p:txBody>
          <a:bodyPr/>
          <a:lstStyle/>
          <a:p>
            <a:r>
              <a:rPr lang="fr-FR"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La prédiction de déviation de la lumière</a:t>
            </a:r>
          </a:p>
        </p:txBody>
      </p:sp>
      <p:pic>
        <p:nvPicPr>
          <p:cNvPr id="4098" name="Picture 2" descr="http://www.relativite.info/deviationlumie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9832" y="1433586"/>
            <a:ext cx="4031226" cy="434715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relativite.info/bend_me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8553" y="1491709"/>
            <a:ext cx="4880005" cy="40007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56319" y="5492435"/>
            <a:ext cx="4923604" cy="923330"/>
          </a:xfrm>
          <a:prstGeom prst="rect">
            <a:avLst/>
          </a:prstGeom>
        </p:spPr>
        <p:txBody>
          <a:bodyPr wrap="square">
            <a:spAutoFit/>
          </a:bodyPr>
          <a:lstStyle/>
          <a:p>
            <a:r>
              <a:rPr lang="fr-FR" i="1" dirty="0">
                <a:latin typeface="Calibri" panose="020F0502020204030204" pitchFamily="34" charset="0"/>
              </a:rPr>
              <a:t>Déplacement apparent de l'étoile lorsque le Soleil passe dans la "ligne de mire". L'étoile semble s'être déplacée vers la gauche</a:t>
            </a:r>
            <a:endParaRPr lang="fr-FR" dirty="0">
              <a:latin typeface="Calibri" panose="020F0502020204030204" pitchFamily="34" charset="0"/>
            </a:endParaRPr>
          </a:p>
        </p:txBody>
      </p:sp>
    </p:spTree>
    <p:extLst>
      <p:ext uri="{BB962C8B-B14F-4D97-AF65-F5344CB8AC3E}">
        <p14:creationId xmlns:p14="http://schemas.microsoft.com/office/powerpoint/2010/main" val="4190612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6319" y="88490"/>
            <a:ext cx="11741284" cy="1168247"/>
          </a:xfrm>
        </p:spPr>
        <p:txBody>
          <a:bodyPr/>
          <a:lstStyle/>
          <a:p>
            <a:r>
              <a:rPr lang="fr-FR"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La prédiction de déviation de la lumière</a:t>
            </a:r>
          </a:p>
        </p:txBody>
      </p:sp>
      <p:sp>
        <p:nvSpPr>
          <p:cNvPr id="3" name="Espace réservé du contenu 2"/>
          <p:cNvSpPr>
            <a:spLocks noGrp="1"/>
          </p:cNvSpPr>
          <p:nvPr>
            <p:ph idx="1"/>
          </p:nvPr>
        </p:nvSpPr>
        <p:spPr>
          <a:xfrm>
            <a:off x="356319" y="1917290"/>
            <a:ext cx="4131467" cy="4175092"/>
          </a:xfrm>
        </p:spPr>
        <p:txBody>
          <a:bodyPr>
            <a:noAutofit/>
          </a:bodyPr>
          <a:lstStyle/>
          <a:p>
            <a:pPr algn="just"/>
            <a:r>
              <a:rPr lang="fr-FR" sz="2400" dirty="0">
                <a:latin typeface="Times New Roman" panose="02020603050405020304" pitchFamily="18" charset="0"/>
                <a:cs typeface="Times New Roman" panose="02020603050405020304" pitchFamily="18" charset="0"/>
              </a:rPr>
              <a:t>Pour la déviation des rayons lumineux par le Soleil il faudra attendre que la mission dirigée par A. Eddington la constate (avec une bonne dose d’optimisme compte tenu des clichés peu convaincants liés à des conditions météorologiques médiocres) à l’éclipse de </a:t>
            </a:r>
            <a:r>
              <a:rPr lang="fr-FR" sz="2400" dirty="0" err="1">
                <a:latin typeface="Times New Roman" panose="02020603050405020304" pitchFamily="18" charset="0"/>
                <a:cs typeface="Times New Roman" panose="02020603050405020304" pitchFamily="18" charset="0"/>
              </a:rPr>
              <a:t>Sobral</a:t>
            </a:r>
            <a:r>
              <a:rPr lang="fr-FR" sz="2400" dirty="0">
                <a:latin typeface="Times New Roman" panose="02020603050405020304" pitchFamily="18" charset="0"/>
                <a:cs typeface="Times New Roman" panose="02020603050405020304" pitchFamily="18" charset="0"/>
              </a:rPr>
              <a:t> en 1919. </a:t>
            </a:r>
          </a:p>
          <a:p>
            <a:pPr algn="just"/>
            <a:endParaRPr lang="fr-FR" sz="2400" dirty="0">
              <a:latin typeface="Calibri" panose="020F0502020204030204" pitchFamily="34" charset="0"/>
            </a:endParaRPr>
          </a:p>
        </p:txBody>
      </p:sp>
      <p:pic>
        <p:nvPicPr>
          <p:cNvPr id="3078" name="Picture 6" descr="http://www.relativite.info/devialumie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6968" y="1917290"/>
            <a:ext cx="7230635" cy="3913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9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5989" y="287826"/>
            <a:ext cx="11741284" cy="744389"/>
          </a:xfrm>
        </p:spPr>
        <p:txBody>
          <a:bodyPr/>
          <a:lstStyle/>
          <a:p>
            <a:r>
              <a:rPr lang="fr-FR"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La déviation de la lumière par le Soleil</a:t>
            </a: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27933" y="1329513"/>
            <a:ext cx="3989877" cy="5258288"/>
          </a:xfrm>
        </p:spPr>
      </p:pic>
      <p:sp>
        <p:nvSpPr>
          <p:cNvPr id="5" name="ZoneTexte 4"/>
          <p:cNvSpPr txBox="1"/>
          <p:nvPr/>
        </p:nvSpPr>
        <p:spPr>
          <a:xfrm>
            <a:off x="8614978" y="1209196"/>
            <a:ext cx="3382295" cy="3416320"/>
          </a:xfrm>
          <a:prstGeom prst="rect">
            <a:avLst/>
          </a:prstGeom>
          <a:noFill/>
        </p:spPr>
        <p:txBody>
          <a:bodyPr wrap="square" rtlCol="0">
            <a:spAutoFit/>
          </a:bodyPr>
          <a:lstStyle/>
          <a:p>
            <a:pPr algn="just"/>
            <a:r>
              <a:rPr lang="fr-FR" sz="2400" dirty="0">
                <a:latin typeface="Times New Roman" panose="02020603050405020304" pitchFamily="18" charset="0"/>
                <a:cs typeface="Times New Roman" panose="02020603050405020304" pitchFamily="18" charset="0"/>
              </a:rPr>
              <a:t>Lettre de Einstein à sa mère lui annonçant la confirmation de la relativité générale pour la déviation de la lumière par le Soleil suite aux observations lors de l’éclipse de </a:t>
            </a:r>
            <a:r>
              <a:rPr lang="fr-FR" sz="2400" dirty="0" err="1">
                <a:latin typeface="Times New Roman" panose="02020603050405020304" pitchFamily="18" charset="0"/>
                <a:cs typeface="Times New Roman" panose="02020603050405020304" pitchFamily="18" charset="0"/>
              </a:rPr>
              <a:t>Sobral</a:t>
            </a:r>
            <a:r>
              <a:rPr lang="fr-FR" sz="2400" dirty="0">
                <a:latin typeface="Times New Roman" panose="02020603050405020304" pitchFamily="18" charset="0"/>
                <a:cs typeface="Times New Roman" panose="02020603050405020304" pitchFamily="18" charset="0"/>
              </a:rPr>
              <a:t> par Eddington en 1919.</a:t>
            </a:r>
          </a:p>
        </p:txBody>
      </p:sp>
      <p:pic>
        <p:nvPicPr>
          <p:cNvPr id="1026" name="Picture 2" descr="ROYAL SOCIETY OF LONDON, PUBLIC DOMAINLAST WEEK, WE SAW HOW BRITISH ASTRONOMERS SAW AN OPPORTUNITY TO TEST THE PREDICTIONS OF EINSTEIN'S 1915 THEORY OF GENERAL RELATIVITY DURING A TOTAL SOLAR ECLIPSE. - One of only two usable negatives from Eddington's Principe site. Squint at the dots between the horizontal reference lines to see how faint the star images are due to clou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286" y="1340837"/>
            <a:ext cx="4087045" cy="5246964"/>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311286" y="5264362"/>
            <a:ext cx="4087045" cy="1323439"/>
          </a:xfrm>
          <a:prstGeom prst="rect">
            <a:avLst/>
          </a:prstGeom>
          <a:noFill/>
        </p:spPr>
        <p:txBody>
          <a:bodyPr wrap="square" rtlCol="0">
            <a:spAutoFit/>
          </a:bodyPr>
          <a:lstStyle/>
          <a:p>
            <a:r>
              <a:rPr lang="en-US" sz="1600" dirty="0">
                <a:solidFill>
                  <a:schemeClr val="bg1"/>
                </a:solidFill>
                <a:latin typeface="Times New Roman" panose="02020603050405020304" pitchFamily="18" charset="0"/>
                <a:cs typeface="Times New Roman" panose="02020603050405020304" pitchFamily="18" charset="0"/>
              </a:rPr>
              <a:t>ROYAL SOCIETY OF LONDON. - One of only two usable negatives from </a:t>
            </a:r>
            <a:r>
              <a:rPr lang="en-US" sz="1600" dirty="0" err="1">
                <a:solidFill>
                  <a:schemeClr val="bg1"/>
                </a:solidFill>
                <a:latin typeface="Times New Roman" panose="02020603050405020304" pitchFamily="18" charset="0"/>
                <a:cs typeface="Times New Roman" panose="02020603050405020304" pitchFamily="18" charset="0"/>
              </a:rPr>
              <a:t>Eddington's</a:t>
            </a:r>
            <a:r>
              <a:rPr lang="en-US" sz="1600" dirty="0">
                <a:solidFill>
                  <a:schemeClr val="bg1"/>
                </a:solidFill>
                <a:latin typeface="Times New Roman" panose="02020603050405020304" pitchFamily="18" charset="0"/>
                <a:cs typeface="Times New Roman" panose="02020603050405020304" pitchFamily="18" charset="0"/>
              </a:rPr>
              <a:t> Principe site. Squint at the dots between the horizontal reference lines to see how faint the star images are due to clouds</a:t>
            </a:r>
            <a:r>
              <a:rPr lang="en-US" sz="1200" dirty="0">
                <a:solidFill>
                  <a:schemeClr val="bg1"/>
                </a:solidFill>
                <a:latin typeface="Times New Roman" panose="02020603050405020304" pitchFamily="18" charset="0"/>
                <a:cs typeface="Times New Roman" panose="02020603050405020304" pitchFamily="18" charset="0"/>
              </a:rPr>
              <a:t>.</a:t>
            </a:r>
            <a:endParaRPr lang="fr-FR" sz="1200" dirty="0">
              <a:solidFill>
                <a:schemeClr val="bg1"/>
              </a:solidFill>
              <a:latin typeface="Times New Roman" panose="02020603050405020304" pitchFamily="18" charset="0"/>
              <a:cs typeface="Times New Roman" panose="02020603050405020304" pitchFamily="18" charset="0"/>
            </a:endParaRPr>
          </a:p>
        </p:txBody>
      </p:sp>
      <p:sp>
        <p:nvSpPr>
          <p:cNvPr id="6" name="Rectangle 5"/>
          <p:cNvSpPr/>
          <p:nvPr/>
        </p:nvSpPr>
        <p:spPr>
          <a:xfrm>
            <a:off x="8823627" y="4649535"/>
            <a:ext cx="2964995" cy="1938992"/>
          </a:xfrm>
          <a:prstGeom prst="rect">
            <a:avLst/>
          </a:prstGeom>
        </p:spPr>
        <p:txBody>
          <a:bodyPr wrap="square">
            <a:spAutoFit/>
          </a:bodyPr>
          <a:lstStyle/>
          <a:p>
            <a:pPr algn="just"/>
            <a:r>
              <a:rPr lang="fr-FR" sz="2400" dirty="0">
                <a:latin typeface="Times New Roman" panose="02020603050405020304" pitchFamily="18" charset="0"/>
                <a:cs typeface="Times New Roman" panose="02020603050405020304" pitchFamily="18" charset="0"/>
              </a:rPr>
              <a:t>Ceci sera totalement confirmé par la suite par des mesures plus précises dans de meilleures conditions</a:t>
            </a:r>
            <a:r>
              <a:rPr lang="fr-FR" sz="2400" dirty="0">
                <a:latin typeface="Traditional Arabic" panose="02020603050405020304" pitchFamily="18" charset="-78"/>
                <a:cs typeface="Traditional Arabic" panose="02020603050405020304" pitchFamily="18" charset="-78"/>
              </a:rPr>
              <a:t>.</a:t>
            </a:r>
          </a:p>
        </p:txBody>
      </p:sp>
    </p:spTree>
    <p:extLst>
      <p:ext uri="{BB962C8B-B14F-4D97-AF65-F5344CB8AC3E}">
        <p14:creationId xmlns:p14="http://schemas.microsoft.com/office/powerpoint/2010/main" val="2711403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4221" y="172302"/>
            <a:ext cx="7782100" cy="778674"/>
          </a:xfrm>
        </p:spPr>
        <p:txBody>
          <a:bodyPr/>
          <a:lstStyle/>
          <a:p>
            <a:r>
              <a:rPr lang="fr-FR" b="1" dirty="0">
                <a:latin typeface="Times New Roman" panose="02020603050405020304" pitchFamily="18" charset="0"/>
                <a:cs typeface="Times New Roman" panose="02020603050405020304" pitchFamily="18" charset="0"/>
              </a:rPr>
              <a:t>Pourquoi des tenseurs en RG ?</a:t>
            </a:r>
            <a:br>
              <a:rPr lang="fr-FR" dirty="0"/>
            </a:br>
            <a:endParaRPr lang="fr-FR" dirty="0"/>
          </a:p>
        </p:txBody>
      </p:sp>
      <p:sp>
        <p:nvSpPr>
          <p:cNvPr id="3" name="Espace réservé du contenu 2"/>
          <p:cNvSpPr>
            <a:spLocks noGrp="1"/>
          </p:cNvSpPr>
          <p:nvPr>
            <p:ph idx="1"/>
          </p:nvPr>
        </p:nvSpPr>
        <p:spPr>
          <a:xfrm>
            <a:off x="97536" y="950976"/>
            <a:ext cx="11923776" cy="5815584"/>
          </a:xfrm>
        </p:spPr>
        <p:txBody>
          <a:bodyPr>
            <a:normAutofit/>
          </a:bodyPr>
          <a:lstStyle/>
          <a:p>
            <a:pPr marL="0" indent="0">
              <a:buNone/>
            </a:pPr>
            <a:r>
              <a:rPr lang="fr-FR" dirty="0"/>
              <a:t> </a:t>
            </a:r>
          </a:p>
          <a:p>
            <a:pPr algn="just"/>
            <a:r>
              <a:rPr lang="fr-FR" sz="2800" dirty="0">
                <a:latin typeface="Times New Roman" panose="02020603050405020304" pitchFamily="18" charset="0"/>
                <a:cs typeface="Times New Roman" panose="02020603050405020304" pitchFamily="18" charset="0"/>
              </a:rPr>
              <a:t>Einstein fait observer qu'un phénomène physique est intrinsèque. Que la mesure des paramètres de  ce phénomène par des observateurs différents donne des valeurs différentes est circonstanciel. Le principe de Relativité Générale stipule que les lois de la physique peuvent être décrites dans n’importe quel référentiel (inertiel ou non). </a:t>
            </a:r>
          </a:p>
          <a:p>
            <a:pPr algn="just"/>
            <a:r>
              <a:rPr lang="fr-FR" sz="2800" dirty="0">
                <a:latin typeface="Times New Roman" panose="02020603050405020304" pitchFamily="18" charset="0"/>
                <a:cs typeface="Times New Roman" panose="02020603050405020304" pitchFamily="18" charset="0"/>
              </a:rPr>
              <a:t>Si on a écrit ces lois dans un référentiel, pour les transposer dans un autre référentiel, il faut opérer la transformation de «  coordonnées » correspondant au passage de l’ancien système de coordonnées vers le nouveau.</a:t>
            </a:r>
          </a:p>
          <a:p>
            <a:endParaRPr lang="fr-FR" dirty="0"/>
          </a:p>
        </p:txBody>
      </p:sp>
    </p:spTree>
    <p:extLst>
      <p:ext uri="{BB962C8B-B14F-4D97-AF65-F5344CB8AC3E}">
        <p14:creationId xmlns:p14="http://schemas.microsoft.com/office/powerpoint/2010/main" val="35486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775" y="0"/>
            <a:ext cx="10515600" cy="1325563"/>
          </a:xfrm>
        </p:spPr>
        <p:txBody>
          <a:bodyPr/>
          <a:lstStyle/>
          <a:p>
            <a:pPr algn="ctr"/>
            <a:r>
              <a:rPr lang="fr-FR"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Biographie</a:t>
            </a:r>
          </a:p>
        </p:txBody>
      </p:sp>
      <p:sp>
        <p:nvSpPr>
          <p:cNvPr id="3" name="Espace réservé du contenu 2"/>
          <p:cNvSpPr>
            <a:spLocks noGrp="1"/>
          </p:cNvSpPr>
          <p:nvPr>
            <p:ph idx="1"/>
          </p:nvPr>
        </p:nvSpPr>
        <p:spPr>
          <a:xfrm>
            <a:off x="627609" y="1325563"/>
            <a:ext cx="10515600" cy="5063612"/>
          </a:xfrm>
        </p:spPr>
        <p:txBody>
          <a:bodyPr>
            <a:noAutofit/>
          </a:bodyPr>
          <a:lstStyle/>
          <a:p>
            <a:pPr algn="just"/>
            <a:r>
              <a:rPr lang="fr-FR" sz="2400" dirty="0">
                <a:latin typeface="Calibri" panose="020F0502020204030204" pitchFamily="34" charset="0"/>
              </a:rPr>
              <a:t>Albert Einstein (14 Mars, 1879 - 18 Avril, 1955) est le physicien théoricien considéré comme le plus grand savant du 20ème siècle. </a:t>
            </a:r>
          </a:p>
          <a:p>
            <a:pPr algn="just"/>
            <a:r>
              <a:rPr lang="fr-FR" sz="2400" dirty="0">
                <a:latin typeface="Calibri" panose="020F0502020204030204" pitchFamily="34" charset="0"/>
              </a:rPr>
              <a:t>Il est l’auteur de la théorie de la relativité générale et restreinte et a également fait d'importantes contributions au développement de la mécanique quantique, la mécanique statistique, et de la cosmologie. Il a reçu le prix Nobel de physique en 1921 pour son explication de l'effet photoélectrique et "pour ses services à la physique théorique". </a:t>
            </a:r>
          </a:p>
          <a:p>
            <a:pPr algn="just"/>
            <a:r>
              <a:rPr lang="fr-FR" sz="2400" dirty="0">
                <a:latin typeface="Calibri" panose="020F0502020204030204" pitchFamily="34" charset="0"/>
              </a:rPr>
              <a:t>Notons qu’il n’a pas reçu ce prix, ni pour la relativité restreinte, celle-ci donnant lieu à polémique quant à sa paternité (Einstein, Lorentz, Poincaré), ni pour la relativité générale qui était loin d’être comprise et admise par la communauté scientifique à l’époque. </a:t>
            </a:r>
          </a:p>
        </p:txBody>
      </p:sp>
    </p:spTree>
    <p:extLst>
      <p:ext uri="{BB962C8B-B14F-4D97-AF65-F5344CB8AC3E}">
        <p14:creationId xmlns:p14="http://schemas.microsoft.com/office/powerpoint/2010/main" val="24830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4221" y="172302"/>
            <a:ext cx="7782100" cy="778674"/>
          </a:xfrm>
        </p:spPr>
        <p:txBody>
          <a:bodyPr/>
          <a:lstStyle/>
          <a:p>
            <a:r>
              <a:rPr lang="fr-FR" b="1" dirty="0">
                <a:latin typeface="Times New Roman" panose="02020603050405020304" pitchFamily="18" charset="0"/>
                <a:cs typeface="Times New Roman" panose="02020603050405020304" pitchFamily="18" charset="0"/>
              </a:rPr>
              <a:t>Pourquoi des tenseurs en RG ?</a:t>
            </a:r>
            <a:br>
              <a:rPr lang="fr-FR" dirty="0"/>
            </a:br>
            <a:endParaRPr lang="fr-FR" dirty="0"/>
          </a:p>
        </p:txBody>
      </p:sp>
      <p:sp>
        <p:nvSpPr>
          <p:cNvPr id="3" name="Espace réservé du contenu 2"/>
          <p:cNvSpPr>
            <a:spLocks noGrp="1"/>
          </p:cNvSpPr>
          <p:nvPr>
            <p:ph idx="1"/>
          </p:nvPr>
        </p:nvSpPr>
        <p:spPr>
          <a:xfrm>
            <a:off x="97536" y="950976"/>
            <a:ext cx="11923776" cy="5815584"/>
          </a:xfrm>
        </p:spPr>
        <p:txBody>
          <a:bodyPr>
            <a:normAutofit/>
          </a:bodyPr>
          <a:lstStyle/>
          <a:p>
            <a:pPr marL="0" indent="0">
              <a:buNone/>
            </a:pPr>
            <a:r>
              <a:rPr lang="fr-FR" dirty="0"/>
              <a:t> </a:t>
            </a:r>
          </a:p>
          <a:p>
            <a:pPr algn="just"/>
            <a:r>
              <a:rPr lang="fr-FR" sz="2800" dirty="0">
                <a:latin typeface="Times New Roman" panose="02020603050405020304" pitchFamily="18" charset="0"/>
                <a:cs typeface="Times New Roman" panose="02020603050405020304" pitchFamily="18" charset="0"/>
              </a:rPr>
              <a:t>L’objectif recherché est de trouver une formulation des lois qui fasse que par n’importe quelle transformation de coordonnées (locale, car les lois de la RG s’expriment par des équations différentielles locales, en vertu du principe d’équivalence), la </a:t>
            </a:r>
            <a:r>
              <a:rPr lang="fr-FR" sz="2800" u="sng" dirty="0">
                <a:latin typeface="Times New Roman" panose="02020603050405020304" pitchFamily="18" charset="0"/>
                <a:cs typeface="Times New Roman" panose="02020603050405020304" pitchFamily="18" charset="0"/>
              </a:rPr>
              <a:t>forme des lois</a:t>
            </a:r>
            <a:r>
              <a:rPr lang="fr-FR" sz="2800" dirty="0">
                <a:latin typeface="Times New Roman" panose="02020603050405020304" pitchFamily="18" charset="0"/>
                <a:cs typeface="Times New Roman" panose="02020603050405020304" pitchFamily="18" charset="0"/>
              </a:rPr>
              <a:t> soit conservée : </a:t>
            </a:r>
            <a:r>
              <a:rPr lang="fr-FR" sz="2800" b="1" dirty="0">
                <a:latin typeface="Times New Roman" panose="02020603050405020304" pitchFamily="18" charset="0"/>
                <a:cs typeface="Times New Roman" panose="02020603050405020304" pitchFamily="18" charset="0"/>
              </a:rPr>
              <a:t>Si une relation entre des paramètres existe dans un référentiel, la même relation entre les valeurs (différentes) de ces mêmes paramètres existe dans les autres</a:t>
            </a:r>
            <a:r>
              <a:rPr lang="fr-FR" sz="2800" dirty="0">
                <a:latin typeface="Times New Roman" panose="02020603050405020304" pitchFamily="18" charset="0"/>
                <a:cs typeface="Times New Roman" panose="02020603050405020304" pitchFamily="18" charset="0"/>
              </a:rPr>
              <a:t>. </a:t>
            </a:r>
            <a:r>
              <a:rPr lang="fr-FR" sz="2800" b="1" dirty="0">
                <a:latin typeface="Times New Roman" panose="02020603050405020304" pitchFamily="18" charset="0"/>
                <a:cs typeface="Times New Roman" panose="02020603050405020304" pitchFamily="18" charset="0"/>
              </a:rPr>
              <a:t>Il se trouve que pour les transformations considérées en relativité générale les tenseurs possèdent précisément de cette propriété</a:t>
            </a:r>
            <a:r>
              <a:rPr lang="fr-FR" sz="2800" dirty="0">
                <a:latin typeface="Times New Roman" panose="02020603050405020304" pitchFamily="18" charset="0"/>
                <a:cs typeface="Times New Roman" panose="02020603050405020304" pitchFamily="18" charset="0"/>
              </a:rPr>
              <a:t>.</a:t>
            </a:r>
          </a:p>
          <a:p>
            <a:pPr algn="just"/>
            <a:r>
              <a:rPr lang="fr-FR" sz="2800" dirty="0">
                <a:latin typeface="Times New Roman" panose="02020603050405020304" pitchFamily="18" charset="0"/>
                <a:cs typeface="Times New Roman" panose="02020603050405020304" pitchFamily="18" charset="0"/>
              </a:rPr>
              <a:t>Autrement dit : Si j’arrive à écrire une loi en RG sous forme de relation entre tenseurs, si elle est vraie dans un système de coordonnées (un référentiel quelconque), alors elle est vraie dans tous ! On dit alors que ces équations sont «  généralement  covariantes »</a:t>
            </a:r>
          </a:p>
          <a:p>
            <a:endParaRPr lang="fr-FR" dirty="0"/>
          </a:p>
        </p:txBody>
      </p:sp>
    </p:spTree>
    <p:extLst>
      <p:ext uri="{BB962C8B-B14F-4D97-AF65-F5344CB8AC3E}">
        <p14:creationId xmlns:p14="http://schemas.microsoft.com/office/powerpoint/2010/main" val="357820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7631" y="0"/>
            <a:ext cx="7400609" cy="717714"/>
          </a:xfrm>
        </p:spPr>
        <p:txBody>
          <a:bodyPr/>
          <a:lstStyle/>
          <a:p>
            <a:pPr algn="ctr"/>
            <a:r>
              <a:rPr lang="fr-FR" dirty="0">
                <a:latin typeface="Times New Roman" panose="02020603050405020304" pitchFamily="18" charset="0"/>
                <a:cs typeface="Times New Roman" panose="02020603050405020304" pitchFamily="18" charset="0"/>
              </a:rPr>
              <a:t>Quelques rappels sur les tenseurs</a:t>
            </a:r>
          </a:p>
        </p:txBody>
      </p:sp>
      <p:sp>
        <p:nvSpPr>
          <p:cNvPr id="3" name="Espace réservé du contenu 2"/>
          <p:cNvSpPr>
            <a:spLocks noGrp="1"/>
          </p:cNvSpPr>
          <p:nvPr>
            <p:ph idx="1"/>
          </p:nvPr>
        </p:nvSpPr>
        <p:spPr>
          <a:xfrm>
            <a:off x="109728" y="829056"/>
            <a:ext cx="11996928" cy="6669024"/>
          </a:xfrm>
        </p:spPr>
        <p:txBody>
          <a:bodyPr>
            <a:normAutofit fontScale="32500" lnSpcReduction="20000"/>
          </a:bodyPr>
          <a:lstStyle/>
          <a:p>
            <a:pPr lvl="2"/>
            <a:r>
              <a:rPr lang="fr-FR" sz="8000" b="1" dirty="0">
                <a:latin typeface="Times New Roman" panose="02020603050405020304" pitchFamily="18" charset="0"/>
                <a:cs typeface="Times New Roman" panose="02020603050405020304" pitchFamily="18" charset="0"/>
              </a:rPr>
              <a:t>Lois de transformation </a:t>
            </a:r>
          </a:p>
          <a:p>
            <a:pPr algn="just"/>
            <a:r>
              <a:rPr lang="fr-FR" sz="8000" i="1" dirty="0">
                <a:latin typeface="Times New Roman" panose="02020603050405020304" pitchFamily="18" charset="0"/>
                <a:cs typeface="Times New Roman" panose="02020603050405020304" pitchFamily="18" charset="0"/>
              </a:rPr>
              <a:t>A noter, que dans notre approche «  mathématique », nous avons «  construit  l’objet géométrique » tenseur, qui jouit par construction de certaines propriétés, nous allons en physique, souvent oublier cette construction pour ne nous intéresser qu’aux propriétés de transformations vis à vis des transformations de coordonnées.</a:t>
            </a:r>
            <a:endParaRPr lang="fr-FR" sz="8000" dirty="0">
              <a:latin typeface="Times New Roman" panose="02020603050405020304" pitchFamily="18" charset="0"/>
              <a:cs typeface="Times New Roman" panose="02020603050405020304" pitchFamily="18" charset="0"/>
            </a:endParaRPr>
          </a:p>
          <a:p>
            <a:r>
              <a:rPr lang="fr-FR" sz="8000" dirty="0">
                <a:latin typeface="Times New Roman" panose="02020603050405020304" pitchFamily="18" charset="0"/>
                <a:cs typeface="Times New Roman" panose="02020603050405020304" pitchFamily="18" charset="0"/>
              </a:rPr>
              <a:t>On voit que par construction la loi de transformation des tenseurs, pour un tenseur deux fois </a:t>
            </a:r>
            <a:r>
              <a:rPr lang="fr-FR" sz="8000" dirty="0" err="1">
                <a:latin typeface="Times New Roman" panose="02020603050405020304" pitchFamily="18" charset="0"/>
                <a:cs typeface="Times New Roman" panose="02020603050405020304" pitchFamily="18" charset="0"/>
              </a:rPr>
              <a:t>contravariant</a:t>
            </a:r>
            <a:r>
              <a:rPr lang="fr-FR" sz="8000" dirty="0">
                <a:latin typeface="Times New Roman" panose="02020603050405020304" pitchFamily="18" charset="0"/>
                <a:cs typeface="Times New Roman" panose="02020603050405020304" pitchFamily="18" charset="0"/>
              </a:rPr>
              <a:t>, va être le produit de celles des vecteurs (</a:t>
            </a:r>
            <a:r>
              <a:rPr lang="fr-FR" sz="8000" dirty="0" err="1">
                <a:latin typeface="Times New Roman" panose="02020603050405020304" pitchFamily="18" charset="0"/>
                <a:cs typeface="Times New Roman" panose="02020603050405020304" pitchFamily="18" charset="0"/>
              </a:rPr>
              <a:t>contravariants</a:t>
            </a:r>
            <a:r>
              <a:rPr lang="fr-FR" sz="8000" dirty="0">
                <a:latin typeface="Times New Roman" panose="02020603050405020304" pitchFamily="18" charset="0"/>
                <a:cs typeface="Times New Roman" panose="02020603050405020304" pitchFamily="18" charset="0"/>
              </a:rPr>
              <a:t>). </a:t>
            </a:r>
          </a:p>
          <a:p>
            <a:r>
              <a:rPr lang="fr-FR" sz="8000" dirty="0">
                <a:latin typeface="Times New Roman" panose="02020603050405020304" pitchFamily="18" charset="0"/>
                <a:cs typeface="Times New Roman" panose="02020603050405020304" pitchFamily="18" charset="0"/>
              </a:rPr>
              <a:t> </a:t>
            </a:r>
          </a:p>
          <a:p>
            <a:r>
              <a:rPr lang="fr-FR" sz="8000" b="1" dirty="0">
                <a:latin typeface="Times New Roman" panose="02020603050405020304" pitchFamily="18" charset="0"/>
                <a:cs typeface="Times New Roman" panose="02020603050405020304" pitchFamily="18" charset="0"/>
              </a:rPr>
              <a:t>			</a:t>
            </a:r>
            <a:r>
              <a:rPr lang="fr-FR" sz="8000" b="1" i="1" dirty="0" err="1">
                <a:latin typeface="Times New Roman" panose="02020603050405020304" pitchFamily="18" charset="0"/>
                <a:cs typeface="Times New Roman" panose="02020603050405020304" pitchFamily="18" charset="0"/>
              </a:rPr>
              <a:t>T</a:t>
            </a:r>
            <a:r>
              <a:rPr lang="fr-FR" sz="8000" b="1" i="1" baseline="30000" dirty="0" err="1">
                <a:latin typeface="Times New Roman" panose="02020603050405020304" pitchFamily="18" charset="0"/>
                <a:cs typeface="Times New Roman" panose="02020603050405020304" pitchFamily="18" charset="0"/>
              </a:rPr>
              <a:t>µ’ν</a:t>
            </a:r>
            <a:r>
              <a:rPr lang="fr-FR" sz="8000" b="1" i="1" baseline="30000" dirty="0">
                <a:latin typeface="Times New Roman" panose="02020603050405020304" pitchFamily="18" charset="0"/>
                <a:cs typeface="Times New Roman" panose="02020603050405020304" pitchFamily="18" charset="0"/>
              </a:rPr>
              <a:t>’ </a:t>
            </a:r>
            <a:r>
              <a:rPr lang="fr-FR" sz="8000" b="1" i="1" dirty="0">
                <a:latin typeface="Times New Roman" panose="02020603050405020304" pitchFamily="18" charset="0"/>
                <a:cs typeface="Times New Roman" panose="02020603050405020304" pitchFamily="18" charset="0"/>
              </a:rPr>
              <a:t> = (∂ x</a:t>
            </a:r>
            <a:r>
              <a:rPr lang="fr-FR" sz="8000" b="1" i="1" baseline="30000" dirty="0">
                <a:latin typeface="Times New Roman" panose="02020603050405020304" pitchFamily="18" charset="0"/>
                <a:cs typeface="Times New Roman" panose="02020603050405020304" pitchFamily="18" charset="0"/>
              </a:rPr>
              <a:t>µ' </a:t>
            </a:r>
            <a:r>
              <a:rPr lang="fr-FR" sz="8000" b="1" i="1" dirty="0">
                <a:latin typeface="Times New Roman" panose="02020603050405020304" pitchFamily="18" charset="0"/>
                <a:cs typeface="Times New Roman" panose="02020603050405020304" pitchFamily="18" charset="0"/>
              </a:rPr>
              <a:t>/∂ x</a:t>
            </a:r>
            <a:r>
              <a:rPr lang="fr-FR" sz="8000" b="1" i="1" baseline="30000" dirty="0">
                <a:latin typeface="Times New Roman" panose="02020603050405020304" pitchFamily="18" charset="0"/>
                <a:cs typeface="Times New Roman" panose="02020603050405020304" pitchFamily="18" charset="0"/>
              </a:rPr>
              <a:t>µ</a:t>
            </a:r>
            <a:r>
              <a:rPr lang="fr-FR" sz="8000" b="1" i="1" dirty="0">
                <a:latin typeface="Times New Roman" panose="02020603050405020304" pitchFamily="18" charset="0"/>
                <a:cs typeface="Times New Roman" panose="02020603050405020304" pitchFamily="18" charset="0"/>
              </a:rPr>
              <a:t>) (∂ </a:t>
            </a:r>
            <a:r>
              <a:rPr lang="fr-FR" sz="8000" b="1" i="1" dirty="0" err="1">
                <a:latin typeface="Times New Roman" panose="02020603050405020304" pitchFamily="18" charset="0"/>
                <a:cs typeface="Times New Roman" panose="02020603050405020304" pitchFamily="18" charset="0"/>
              </a:rPr>
              <a:t>x</a:t>
            </a:r>
            <a:r>
              <a:rPr lang="fr-FR" sz="8000" b="1" i="1" baseline="30000" dirty="0" err="1">
                <a:latin typeface="Times New Roman" panose="02020603050405020304" pitchFamily="18" charset="0"/>
                <a:cs typeface="Times New Roman" panose="02020603050405020304" pitchFamily="18" charset="0"/>
              </a:rPr>
              <a:t>ν</a:t>
            </a:r>
            <a:r>
              <a:rPr lang="fr-FR" sz="8000" b="1" i="1" baseline="30000" dirty="0">
                <a:latin typeface="Times New Roman" panose="02020603050405020304" pitchFamily="18" charset="0"/>
                <a:cs typeface="Times New Roman" panose="02020603050405020304" pitchFamily="18" charset="0"/>
              </a:rPr>
              <a:t>' </a:t>
            </a:r>
            <a:r>
              <a:rPr lang="fr-FR" sz="8000" b="1" i="1" dirty="0">
                <a:latin typeface="Times New Roman" panose="02020603050405020304" pitchFamily="18" charset="0"/>
                <a:cs typeface="Times New Roman" panose="02020603050405020304" pitchFamily="18" charset="0"/>
              </a:rPr>
              <a:t>/∂ </a:t>
            </a:r>
            <a:r>
              <a:rPr lang="fr-FR" sz="8000" b="1" i="1" dirty="0" err="1">
                <a:latin typeface="Times New Roman" panose="02020603050405020304" pitchFamily="18" charset="0"/>
                <a:cs typeface="Times New Roman" panose="02020603050405020304" pitchFamily="18" charset="0"/>
              </a:rPr>
              <a:t>x</a:t>
            </a:r>
            <a:r>
              <a:rPr lang="fr-FR" sz="8000" b="1" i="1" baseline="30000" dirty="0" err="1">
                <a:latin typeface="Times New Roman" panose="02020603050405020304" pitchFamily="18" charset="0"/>
                <a:cs typeface="Times New Roman" panose="02020603050405020304" pitchFamily="18" charset="0"/>
              </a:rPr>
              <a:t>ν</a:t>
            </a:r>
            <a:r>
              <a:rPr lang="fr-FR" sz="8000" b="1" i="1" dirty="0">
                <a:latin typeface="Times New Roman" panose="02020603050405020304" pitchFamily="18" charset="0"/>
                <a:cs typeface="Times New Roman" panose="02020603050405020304" pitchFamily="18" charset="0"/>
              </a:rPr>
              <a:t>) </a:t>
            </a:r>
            <a:r>
              <a:rPr lang="fr-FR" sz="8000" b="1" i="1" dirty="0" err="1">
                <a:latin typeface="Times New Roman" panose="02020603050405020304" pitchFamily="18" charset="0"/>
                <a:cs typeface="Times New Roman" panose="02020603050405020304" pitchFamily="18" charset="0"/>
              </a:rPr>
              <a:t>T</a:t>
            </a:r>
            <a:r>
              <a:rPr lang="fr-FR" sz="8000" b="1" i="1" baseline="30000" dirty="0" err="1">
                <a:latin typeface="Times New Roman" panose="02020603050405020304" pitchFamily="18" charset="0"/>
                <a:cs typeface="Times New Roman" panose="02020603050405020304" pitchFamily="18" charset="0"/>
              </a:rPr>
              <a:t>µν</a:t>
            </a:r>
            <a:r>
              <a:rPr lang="fr-FR" sz="8000" b="1" dirty="0">
                <a:latin typeface="Times New Roman" panose="02020603050405020304" pitchFamily="18" charset="0"/>
                <a:cs typeface="Times New Roman" panose="02020603050405020304" pitchFamily="18" charset="0"/>
              </a:rPr>
              <a:t>	</a:t>
            </a:r>
            <a:r>
              <a:rPr lang="fr-FR" sz="8000" b="1" i="1" dirty="0">
                <a:latin typeface="Times New Roman" panose="02020603050405020304" pitchFamily="18" charset="0"/>
                <a:cs typeface="Times New Roman" panose="02020603050405020304" pitchFamily="18" charset="0"/>
              </a:rPr>
              <a:t> = ∂</a:t>
            </a:r>
            <a:r>
              <a:rPr lang="fr-FR" sz="8000" b="1" i="1" baseline="-25000" dirty="0">
                <a:latin typeface="Times New Roman" panose="02020603050405020304" pitchFamily="18" charset="0"/>
                <a:cs typeface="Times New Roman" panose="02020603050405020304" pitchFamily="18" charset="0"/>
              </a:rPr>
              <a:t>µ</a:t>
            </a:r>
            <a:r>
              <a:rPr lang="fr-FR" sz="8000" b="1" i="1" dirty="0">
                <a:latin typeface="Times New Roman" panose="02020603050405020304" pitchFamily="18" charset="0"/>
                <a:cs typeface="Times New Roman" panose="02020603050405020304" pitchFamily="18" charset="0"/>
              </a:rPr>
              <a:t> x </a:t>
            </a:r>
            <a:r>
              <a:rPr lang="fr-FR" sz="8000" b="1" i="1" baseline="30000" dirty="0">
                <a:latin typeface="Times New Roman" panose="02020603050405020304" pitchFamily="18" charset="0"/>
                <a:cs typeface="Times New Roman" panose="02020603050405020304" pitchFamily="18" charset="0"/>
              </a:rPr>
              <a:t>µ' </a:t>
            </a:r>
            <a:r>
              <a:rPr lang="fr-FR" sz="8000" b="1" i="1" dirty="0">
                <a:latin typeface="Times New Roman" panose="02020603050405020304" pitchFamily="18" charset="0"/>
                <a:cs typeface="Times New Roman" panose="02020603050405020304" pitchFamily="18" charset="0"/>
              </a:rPr>
              <a:t>∂</a:t>
            </a:r>
            <a:r>
              <a:rPr lang="el-GR" sz="8000" b="1" i="1" baseline="-25000" dirty="0">
                <a:latin typeface="Times New Roman" panose="02020603050405020304" pitchFamily="18" charset="0"/>
                <a:cs typeface="Times New Roman" panose="02020603050405020304" pitchFamily="18" charset="0"/>
              </a:rPr>
              <a:t>ν</a:t>
            </a:r>
            <a:r>
              <a:rPr lang="fr-FR" sz="8000" b="1" i="1" dirty="0">
                <a:latin typeface="Times New Roman" panose="02020603050405020304" pitchFamily="18" charset="0"/>
                <a:cs typeface="Times New Roman" panose="02020603050405020304" pitchFamily="18" charset="0"/>
              </a:rPr>
              <a:t> x </a:t>
            </a:r>
            <a:r>
              <a:rPr lang="fr-FR" sz="8000" b="1" i="1" baseline="30000" dirty="0">
                <a:latin typeface="Times New Roman" panose="02020603050405020304" pitchFamily="18" charset="0"/>
                <a:cs typeface="Times New Roman" panose="02020603050405020304" pitchFamily="18" charset="0"/>
              </a:rPr>
              <a:t>ν'</a:t>
            </a:r>
            <a:r>
              <a:rPr lang="fr-FR" sz="8000" b="1" i="1" dirty="0">
                <a:latin typeface="Times New Roman" panose="02020603050405020304" pitchFamily="18" charset="0"/>
                <a:cs typeface="Times New Roman" panose="02020603050405020304" pitchFamily="18" charset="0"/>
              </a:rPr>
              <a:t> </a:t>
            </a:r>
            <a:r>
              <a:rPr lang="fr-FR" sz="8000" b="1" i="1" dirty="0" err="1">
                <a:latin typeface="Times New Roman" panose="02020603050405020304" pitchFamily="18" charset="0"/>
                <a:cs typeface="Times New Roman" panose="02020603050405020304" pitchFamily="18" charset="0"/>
              </a:rPr>
              <a:t>T</a:t>
            </a:r>
            <a:r>
              <a:rPr lang="fr-FR" sz="8000" b="1" i="1" baseline="30000" dirty="0" err="1">
                <a:latin typeface="Times New Roman" panose="02020603050405020304" pitchFamily="18" charset="0"/>
                <a:cs typeface="Times New Roman" panose="02020603050405020304" pitchFamily="18" charset="0"/>
              </a:rPr>
              <a:t>µν</a:t>
            </a:r>
            <a:r>
              <a:rPr lang="fr-FR" sz="8000" b="1" i="1" baseline="30000" dirty="0">
                <a:latin typeface="Times New Roman" panose="02020603050405020304" pitchFamily="18" charset="0"/>
                <a:cs typeface="Times New Roman" panose="02020603050405020304" pitchFamily="18" charset="0"/>
              </a:rPr>
              <a:t> </a:t>
            </a:r>
            <a:r>
              <a:rPr lang="fr-FR" sz="8000" dirty="0">
                <a:latin typeface="Times New Roman" panose="02020603050405020304" pitchFamily="18" charset="0"/>
                <a:cs typeface="Times New Roman" panose="02020603050405020304" pitchFamily="18" charset="0"/>
              </a:rPr>
              <a:t>			(10)</a:t>
            </a:r>
          </a:p>
          <a:p>
            <a:r>
              <a:rPr lang="fr-FR" sz="8000" dirty="0">
                <a:latin typeface="Times New Roman" panose="02020603050405020304" pitchFamily="18" charset="0"/>
                <a:cs typeface="Times New Roman" panose="02020603050405020304" pitchFamily="18" charset="0"/>
              </a:rPr>
              <a:t> </a:t>
            </a:r>
          </a:p>
          <a:p>
            <a:r>
              <a:rPr lang="fr-FR" sz="8000" dirty="0">
                <a:latin typeface="Times New Roman" panose="02020603050405020304" pitchFamily="18" charset="0"/>
                <a:cs typeface="Times New Roman" panose="02020603050405020304" pitchFamily="18" charset="0"/>
              </a:rPr>
              <a:t>Pour un tenseur deux fois covariants la loi de transformation va être le produit des lois de transformation des vecteurs covariants:</a:t>
            </a:r>
          </a:p>
          <a:p>
            <a:r>
              <a:rPr lang="fr-FR" sz="8000" dirty="0">
                <a:latin typeface="Times New Roman" panose="02020603050405020304" pitchFamily="18" charset="0"/>
                <a:cs typeface="Times New Roman" panose="02020603050405020304" pitchFamily="18" charset="0"/>
              </a:rPr>
              <a:t> </a:t>
            </a:r>
          </a:p>
          <a:p>
            <a:r>
              <a:rPr lang="fr-FR" sz="8000" b="1" i="1" dirty="0">
                <a:latin typeface="Times New Roman" panose="02020603050405020304" pitchFamily="18" charset="0"/>
                <a:cs typeface="Times New Roman" panose="02020603050405020304" pitchFamily="18" charset="0"/>
              </a:rPr>
              <a:t>			</a:t>
            </a:r>
            <a:r>
              <a:rPr lang="fr-FR" sz="8000" b="1" i="1" dirty="0" err="1">
                <a:latin typeface="Times New Roman" panose="02020603050405020304" pitchFamily="18" charset="0"/>
                <a:cs typeface="Times New Roman" panose="02020603050405020304" pitchFamily="18" charset="0"/>
              </a:rPr>
              <a:t>T</a:t>
            </a:r>
            <a:r>
              <a:rPr lang="fr-FR" sz="8000" b="1" i="1" baseline="-25000" dirty="0" err="1">
                <a:latin typeface="Times New Roman" panose="02020603050405020304" pitchFamily="18" charset="0"/>
                <a:cs typeface="Times New Roman" panose="02020603050405020304" pitchFamily="18" charset="0"/>
              </a:rPr>
              <a:t>µ’ν</a:t>
            </a:r>
            <a:r>
              <a:rPr lang="fr-FR" sz="8000" b="1" i="1" baseline="-25000" dirty="0">
                <a:latin typeface="Times New Roman" panose="02020603050405020304" pitchFamily="18" charset="0"/>
                <a:cs typeface="Times New Roman" panose="02020603050405020304" pitchFamily="18" charset="0"/>
              </a:rPr>
              <a:t>’ </a:t>
            </a:r>
            <a:r>
              <a:rPr lang="fr-FR" sz="8000" b="1" i="1" dirty="0">
                <a:latin typeface="Times New Roman" panose="02020603050405020304" pitchFamily="18" charset="0"/>
                <a:cs typeface="Times New Roman" panose="02020603050405020304" pitchFamily="18" charset="0"/>
              </a:rPr>
              <a:t> = (∂ x</a:t>
            </a:r>
            <a:r>
              <a:rPr lang="fr-FR" sz="8000" b="1" i="1" baseline="30000" dirty="0">
                <a:latin typeface="Times New Roman" panose="02020603050405020304" pitchFamily="18" charset="0"/>
                <a:cs typeface="Times New Roman" panose="02020603050405020304" pitchFamily="18" charset="0"/>
              </a:rPr>
              <a:t>µ </a:t>
            </a:r>
            <a:r>
              <a:rPr lang="fr-FR" sz="8000" b="1" i="1" dirty="0">
                <a:latin typeface="Times New Roman" panose="02020603050405020304" pitchFamily="18" charset="0"/>
                <a:cs typeface="Times New Roman" panose="02020603050405020304" pitchFamily="18" charset="0"/>
              </a:rPr>
              <a:t>/∂ x </a:t>
            </a:r>
            <a:r>
              <a:rPr lang="fr-FR" sz="8000" b="1" i="1" baseline="30000" dirty="0">
                <a:latin typeface="Times New Roman" panose="02020603050405020304" pitchFamily="18" charset="0"/>
                <a:cs typeface="Times New Roman" panose="02020603050405020304" pitchFamily="18" charset="0"/>
              </a:rPr>
              <a:t>µ'</a:t>
            </a:r>
            <a:r>
              <a:rPr lang="fr-FR" sz="8000" b="1" i="1" dirty="0">
                <a:latin typeface="Times New Roman" panose="02020603050405020304" pitchFamily="18" charset="0"/>
                <a:cs typeface="Times New Roman" panose="02020603050405020304" pitchFamily="18" charset="0"/>
              </a:rPr>
              <a:t>) (∂ </a:t>
            </a:r>
            <a:r>
              <a:rPr lang="fr-FR" sz="8000" b="1" i="1" dirty="0" err="1">
                <a:latin typeface="Times New Roman" panose="02020603050405020304" pitchFamily="18" charset="0"/>
                <a:cs typeface="Times New Roman" panose="02020603050405020304" pitchFamily="18" charset="0"/>
              </a:rPr>
              <a:t>x</a:t>
            </a:r>
            <a:r>
              <a:rPr lang="fr-FR" sz="8000" b="1" i="1" baseline="30000" dirty="0" err="1">
                <a:latin typeface="Times New Roman" panose="02020603050405020304" pitchFamily="18" charset="0"/>
                <a:cs typeface="Times New Roman" panose="02020603050405020304" pitchFamily="18" charset="0"/>
              </a:rPr>
              <a:t>ν</a:t>
            </a:r>
            <a:r>
              <a:rPr lang="fr-FR" sz="8000" b="1" i="1" baseline="30000" dirty="0">
                <a:latin typeface="Times New Roman" panose="02020603050405020304" pitchFamily="18" charset="0"/>
                <a:cs typeface="Times New Roman" panose="02020603050405020304" pitchFamily="18" charset="0"/>
              </a:rPr>
              <a:t> </a:t>
            </a:r>
            <a:r>
              <a:rPr lang="fr-FR" sz="8000" b="1" i="1" dirty="0">
                <a:latin typeface="Times New Roman" panose="02020603050405020304" pitchFamily="18" charset="0"/>
                <a:cs typeface="Times New Roman" panose="02020603050405020304" pitchFamily="18" charset="0"/>
              </a:rPr>
              <a:t>/∂ </a:t>
            </a:r>
            <a:r>
              <a:rPr lang="fr-FR" sz="8000" b="1" i="1" dirty="0" err="1">
                <a:latin typeface="Times New Roman" panose="02020603050405020304" pitchFamily="18" charset="0"/>
                <a:cs typeface="Times New Roman" panose="02020603050405020304" pitchFamily="18" charset="0"/>
              </a:rPr>
              <a:t>x</a:t>
            </a:r>
            <a:r>
              <a:rPr lang="fr-FR" sz="8000" b="1" i="1" baseline="30000" dirty="0" err="1">
                <a:latin typeface="Times New Roman" panose="02020603050405020304" pitchFamily="18" charset="0"/>
                <a:cs typeface="Times New Roman" panose="02020603050405020304" pitchFamily="18" charset="0"/>
              </a:rPr>
              <a:t>ν</a:t>
            </a:r>
            <a:r>
              <a:rPr lang="fr-FR" sz="8000" b="1" i="1" baseline="30000" dirty="0">
                <a:latin typeface="Times New Roman" panose="02020603050405020304" pitchFamily="18" charset="0"/>
                <a:cs typeface="Times New Roman" panose="02020603050405020304" pitchFamily="18" charset="0"/>
              </a:rPr>
              <a:t>'</a:t>
            </a:r>
            <a:r>
              <a:rPr lang="fr-FR" sz="8000" b="1" i="1" dirty="0">
                <a:latin typeface="Times New Roman" panose="02020603050405020304" pitchFamily="18" charset="0"/>
                <a:cs typeface="Times New Roman" panose="02020603050405020304" pitchFamily="18" charset="0"/>
              </a:rPr>
              <a:t>) </a:t>
            </a:r>
            <a:r>
              <a:rPr lang="fr-FR" sz="8000" b="1" i="1" dirty="0" err="1">
                <a:latin typeface="Times New Roman" panose="02020603050405020304" pitchFamily="18" charset="0"/>
                <a:cs typeface="Times New Roman" panose="02020603050405020304" pitchFamily="18" charset="0"/>
              </a:rPr>
              <a:t>T</a:t>
            </a:r>
            <a:r>
              <a:rPr lang="fr-FR" sz="8000" b="1" i="1" baseline="-25000" dirty="0" err="1">
                <a:latin typeface="Times New Roman" panose="02020603050405020304" pitchFamily="18" charset="0"/>
                <a:cs typeface="Times New Roman" panose="02020603050405020304" pitchFamily="18" charset="0"/>
              </a:rPr>
              <a:t>µν</a:t>
            </a:r>
            <a:r>
              <a:rPr lang="fr-FR" sz="8000" b="1" i="1" dirty="0">
                <a:latin typeface="Times New Roman" panose="02020603050405020304" pitchFamily="18" charset="0"/>
                <a:cs typeface="Times New Roman" panose="02020603050405020304" pitchFamily="18" charset="0"/>
              </a:rPr>
              <a:t>= </a:t>
            </a:r>
            <a:r>
              <a:rPr lang="fr-FR" sz="8000" i="1" dirty="0">
                <a:latin typeface="Times New Roman" panose="02020603050405020304" pitchFamily="18" charset="0"/>
                <a:cs typeface="Times New Roman" panose="02020603050405020304" pitchFamily="18" charset="0"/>
              </a:rPr>
              <a:t>	</a:t>
            </a:r>
            <a:r>
              <a:rPr lang="fr-FR" sz="8000" b="1" i="1" dirty="0">
                <a:latin typeface="Times New Roman" panose="02020603050405020304" pitchFamily="18" charset="0"/>
                <a:cs typeface="Times New Roman" panose="02020603050405020304" pitchFamily="18" charset="0"/>
              </a:rPr>
              <a:t> ∂</a:t>
            </a:r>
            <a:r>
              <a:rPr lang="fr-FR" sz="8000" b="1" i="1" baseline="-25000" dirty="0">
                <a:latin typeface="Times New Roman" panose="02020603050405020304" pitchFamily="18" charset="0"/>
                <a:cs typeface="Times New Roman" panose="02020603050405020304" pitchFamily="18" charset="0"/>
              </a:rPr>
              <a:t>µ’</a:t>
            </a:r>
            <a:r>
              <a:rPr lang="fr-FR" sz="8000" b="1" i="1" dirty="0">
                <a:latin typeface="Times New Roman" panose="02020603050405020304" pitchFamily="18" charset="0"/>
                <a:cs typeface="Times New Roman" panose="02020603050405020304" pitchFamily="18" charset="0"/>
              </a:rPr>
              <a:t> x </a:t>
            </a:r>
            <a:r>
              <a:rPr lang="fr-FR" sz="8000" b="1" i="1" baseline="30000" dirty="0">
                <a:latin typeface="Times New Roman" panose="02020603050405020304" pitchFamily="18" charset="0"/>
                <a:cs typeface="Times New Roman" panose="02020603050405020304" pitchFamily="18" charset="0"/>
              </a:rPr>
              <a:t>µ </a:t>
            </a:r>
            <a:r>
              <a:rPr lang="fr-FR" sz="8000" b="1" i="1" dirty="0">
                <a:latin typeface="Times New Roman" panose="02020603050405020304" pitchFamily="18" charset="0"/>
                <a:cs typeface="Times New Roman" panose="02020603050405020304" pitchFamily="18" charset="0"/>
              </a:rPr>
              <a:t> ∂</a:t>
            </a:r>
            <a:r>
              <a:rPr lang="fr-FR" sz="8000" b="1" i="1" baseline="-25000" dirty="0">
                <a:latin typeface="Times New Roman" panose="02020603050405020304" pitchFamily="18" charset="0"/>
                <a:cs typeface="Times New Roman" panose="02020603050405020304" pitchFamily="18" charset="0"/>
              </a:rPr>
              <a:t>ν'</a:t>
            </a:r>
            <a:r>
              <a:rPr lang="fr-FR" sz="8000" b="1" i="1" dirty="0">
                <a:latin typeface="Times New Roman" panose="02020603050405020304" pitchFamily="18" charset="0"/>
                <a:cs typeface="Times New Roman" panose="02020603050405020304" pitchFamily="18" charset="0"/>
              </a:rPr>
              <a:t> </a:t>
            </a:r>
            <a:r>
              <a:rPr lang="fr-FR" sz="8000" b="1" i="1" dirty="0" err="1">
                <a:latin typeface="Times New Roman" panose="02020603050405020304" pitchFamily="18" charset="0"/>
                <a:cs typeface="Times New Roman" panose="02020603050405020304" pitchFamily="18" charset="0"/>
              </a:rPr>
              <a:t>x</a:t>
            </a:r>
            <a:r>
              <a:rPr lang="fr-FR" sz="8000" b="1" i="1" baseline="30000" dirty="0" err="1">
                <a:latin typeface="Times New Roman" panose="02020603050405020304" pitchFamily="18" charset="0"/>
                <a:cs typeface="Times New Roman" panose="02020603050405020304" pitchFamily="18" charset="0"/>
              </a:rPr>
              <a:t>ν</a:t>
            </a:r>
            <a:r>
              <a:rPr lang="fr-FR" sz="8000" b="1" i="1" baseline="30000" dirty="0">
                <a:latin typeface="Times New Roman" panose="02020603050405020304" pitchFamily="18" charset="0"/>
                <a:cs typeface="Times New Roman" panose="02020603050405020304" pitchFamily="18" charset="0"/>
              </a:rPr>
              <a:t> </a:t>
            </a:r>
            <a:r>
              <a:rPr lang="fr-FR" sz="8000" b="1" i="1" dirty="0">
                <a:latin typeface="Times New Roman" panose="02020603050405020304" pitchFamily="18" charset="0"/>
                <a:cs typeface="Times New Roman" panose="02020603050405020304" pitchFamily="18" charset="0"/>
              </a:rPr>
              <a:t> </a:t>
            </a:r>
            <a:r>
              <a:rPr lang="fr-FR" sz="8000" b="1" i="1" dirty="0" err="1">
                <a:latin typeface="Times New Roman" panose="02020603050405020304" pitchFamily="18" charset="0"/>
                <a:cs typeface="Times New Roman" panose="02020603050405020304" pitchFamily="18" charset="0"/>
              </a:rPr>
              <a:t>T</a:t>
            </a:r>
            <a:r>
              <a:rPr lang="fr-FR" sz="8000" b="1" i="1" baseline="-25000" dirty="0" err="1">
                <a:latin typeface="Times New Roman" panose="02020603050405020304" pitchFamily="18" charset="0"/>
                <a:cs typeface="Times New Roman" panose="02020603050405020304" pitchFamily="18" charset="0"/>
              </a:rPr>
              <a:t>µν</a:t>
            </a:r>
            <a:r>
              <a:rPr lang="fr-FR" sz="8000" b="1" i="1" baseline="-25000" dirty="0">
                <a:latin typeface="Times New Roman" panose="02020603050405020304" pitchFamily="18" charset="0"/>
                <a:cs typeface="Times New Roman" panose="02020603050405020304" pitchFamily="18" charset="0"/>
              </a:rPr>
              <a:t> </a:t>
            </a:r>
            <a:r>
              <a:rPr lang="fr-FR" sz="8000" i="1" dirty="0">
                <a:latin typeface="Times New Roman" panose="02020603050405020304" pitchFamily="18" charset="0"/>
                <a:cs typeface="Times New Roman" panose="02020603050405020304" pitchFamily="18" charset="0"/>
              </a:rPr>
              <a:t>			</a:t>
            </a:r>
            <a:r>
              <a:rPr lang="fr-FR" sz="8000" dirty="0">
                <a:latin typeface="Times New Roman" panose="02020603050405020304" pitchFamily="18" charset="0"/>
                <a:cs typeface="Times New Roman" panose="02020603050405020304" pitchFamily="18" charset="0"/>
              </a:rPr>
              <a:t>(10 bis)</a:t>
            </a:r>
          </a:p>
          <a:p>
            <a:r>
              <a:rPr lang="fr-FR" sz="8000" dirty="0">
                <a:latin typeface="Times New Roman" panose="02020603050405020304" pitchFamily="18" charset="0"/>
                <a:cs typeface="Times New Roman" panose="02020603050405020304" pitchFamily="18" charset="0"/>
              </a:rPr>
              <a:t> </a:t>
            </a:r>
          </a:p>
          <a:p>
            <a:endParaRPr lang="fr-FR" sz="8000" dirty="0">
              <a:latin typeface="Times New Roman" panose="020206030504050203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77389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365760"/>
            <a:ext cx="12094464" cy="6394704"/>
          </a:xfrm>
        </p:spPr>
        <p:txBody>
          <a:bodyPr>
            <a:normAutofit fontScale="92500" lnSpcReduction="10000"/>
          </a:bodyPr>
          <a:lstStyle/>
          <a:p>
            <a:pPr lvl="1" algn="ctr"/>
            <a:r>
              <a:rPr lang="fr-FR" sz="3800" b="1" dirty="0">
                <a:latin typeface="Times New Roman" panose="02020603050405020304" pitchFamily="18" charset="0"/>
                <a:cs typeface="Times New Roman" panose="02020603050405020304" pitchFamily="18" charset="0"/>
              </a:rPr>
              <a:t>Quelques opérations utiles sur les tenseurs</a:t>
            </a:r>
            <a:endParaRPr lang="fr-FR" sz="3800" b="1" u="sng" dirty="0">
              <a:latin typeface="Times New Roman" panose="02020603050405020304" pitchFamily="18" charset="0"/>
              <a:cs typeface="Times New Roman" panose="02020603050405020304" pitchFamily="18" charset="0"/>
            </a:endParaRPr>
          </a:p>
          <a:p>
            <a:pPr lvl="1" algn="ctr"/>
            <a:r>
              <a:rPr lang="fr-FR" sz="2600" dirty="0">
                <a:latin typeface="Times New Roman" panose="02020603050405020304" pitchFamily="18" charset="0"/>
                <a:cs typeface="Times New Roman" panose="02020603050405020304" pitchFamily="18" charset="0"/>
              </a:rPr>
              <a:t> </a:t>
            </a:r>
          </a:p>
          <a:p>
            <a:pPr algn="just"/>
            <a:r>
              <a:rPr lang="fr-FR" sz="2600" b="1" dirty="0">
                <a:latin typeface="Times New Roman" panose="02020603050405020304" pitchFamily="18" charset="0"/>
                <a:cs typeface="Times New Roman" panose="02020603050405020304" pitchFamily="18" charset="0"/>
              </a:rPr>
              <a:t>On peut additionner ( soustraire)</a:t>
            </a:r>
            <a:r>
              <a:rPr lang="fr-FR" sz="2600" dirty="0">
                <a:latin typeface="Times New Roman" panose="02020603050405020304" pitchFamily="18" charset="0"/>
                <a:cs typeface="Times New Roman" panose="02020603050405020304" pitchFamily="18" charset="0"/>
              </a:rPr>
              <a:t> des combinaisons linéaires de deux tenseurs de même variance de même dimension d’indice. On obtient un tenseur de même variance, dont chaque composante est la somme (soustraction) des composantes correspondantes. </a:t>
            </a:r>
          </a:p>
          <a:p>
            <a:pPr algn="just"/>
            <a:r>
              <a:rPr lang="fr-FR" sz="2600" b="1" dirty="0">
                <a:latin typeface="Times New Roman" panose="02020603050405020304" pitchFamily="18" charset="0"/>
                <a:cs typeface="Times New Roman" panose="02020603050405020304" pitchFamily="18" charset="0"/>
              </a:rPr>
              <a:t>On peut multiplier  des tenseurs par un scalaire</a:t>
            </a:r>
            <a:r>
              <a:rPr lang="fr-FR" sz="2600" dirty="0">
                <a:latin typeface="Times New Roman" panose="02020603050405020304" pitchFamily="18" charset="0"/>
                <a:cs typeface="Times New Roman" panose="02020603050405020304" pitchFamily="18" charset="0"/>
              </a:rPr>
              <a:t>. Chaque composante est multipliée par le scalaire).</a:t>
            </a:r>
          </a:p>
          <a:p>
            <a:pPr algn="just"/>
            <a:r>
              <a:rPr lang="fr-FR" sz="2600" b="1" dirty="0">
                <a:latin typeface="Times New Roman" panose="02020603050405020304" pitchFamily="18" charset="0"/>
                <a:cs typeface="Times New Roman" panose="02020603050405020304" pitchFamily="18" charset="0"/>
              </a:rPr>
              <a:t>Multiplier de façon externe deux tenseurs</a:t>
            </a:r>
            <a:r>
              <a:rPr lang="fr-FR" sz="2600" dirty="0">
                <a:latin typeface="Times New Roman" panose="02020603050405020304" pitchFamily="18" charset="0"/>
                <a:cs typeface="Times New Roman" panose="02020603050405020304" pitchFamily="18" charset="0"/>
              </a:rPr>
              <a:t>: </a:t>
            </a:r>
            <a:r>
              <a:rPr lang="fr-FR" sz="2600" b="1" i="1" dirty="0">
                <a:latin typeface="Times New Roman" panose="02020603050405020304" pitchFamily="18" charset="0"/>
                <a:cs typeface="Times New Roman" panose="02020603050405020304" pitchFamily="18" charset="0"/>
              </a:rPr>
              <a:t>T </a:t>
            </a:r>
            <a:r>
              <a:rPr lang="fr-FR" sz="2600" b="1" i="1" baseline="-25000" dirty="0">
                <a:latin typeface="Times New Roman" panose="02020603050405020304" pitchFamily="18" charset="0"/>
                <a:cs typeface="Times New Roman" panose="02020603050405020304" pitchFamily="18" charset="0"/>
              </a:rPr>
              <a:t>µ</a:t>
            </a:r>
            <a:r>
              <a:rPr lang="fr-FR" sz="2600" b="1" i="1" baseline="-25000" dirty="0" err="1">
                <a:latin typeface="Times New Roman" panose="02020603050405020304" pitchFamily="18" charset="0"/>
                <a:cs typeface="Times New Roman" panose="02020603050405020304" pitchFamily="18" charset="0"/>
              </a:rPr>
              <a:t>νλ</a:t>
            </a:r>
            <a:r>
              <a:rPr lang="fr-FR" sz="2600" b="1" i="1" dirty="0">
                <a:latin typeface="Times New Roman" panose="02020603050405020304" pitchFamily="18" charset="0"/>
                <a:cs typeface="Times New Roman" panose="02020603050405020304" pitchFamily="18" charset="0"/>
              </a:rPr>
              <a:t> = </a:t>
            </a:r>
            <a:r>
              <a:rPr lang="fr-FR" sz="2600" b="1" i="1" dirty="0" err="1">
                <a:latin typeface="Times New Roman" panose="02020603050405020304" pitchFamily="18" charset="0"/>
                <a:cs typeface="Times New Roman" panose="02020603050405020304" pitchFamily="18" charset="0"/>
              </a:rPr>
              <a:t>A</a:t>
            </a:r>
            <a:r>
              <a:rPr lang="fr-FR" sz="2600" b="1" i="1" baseline="-25000" dirty="0" err="1">
                <a:latin typeface="Times New Roman" panose="02020603050405020304" pitchFamily="18" charset="0"/>
                <a:cs typeface="Times New Roman" panose="02020603050405020304" pitchFamily="18" charset="0"/>
              </a:rPr>
              <a:t>µν</a:t>
            </a:r>
            <a:r>
              <a:rPr lang="fr-FR" sz="2600" b="1" i="1" dirty="0">
                <a:latin typeface="Times New Roman" panose="02020603050405020304" pitchFamily="18" charset="0"/>
                <a:cs typeface="Times New Roman" panose="02020603050405020304" pitchFamily="18" charset="0"/>
              </a:rPr>
              <a:t>*</a:t>
            </a:r>
            <a:r>
              <a:rPr lang="fr-FR" sz="2600" b="1" i="1" dirty="0" err="1">
                <a:latin typeface="Times New Roman" panose="02020603050405020304" pitchFamily="18" charset="0"/>
                <a:cs typeface="Times New Roman" panose="02020603050405020304" pitchFamily="18" charset="0"/>
              </a:rPr>
              <a:t>B</a:t>
            </a:r>
            <a:r>
              <a:rPr lang="fr-FR" sz="2600" b="1" i="1" baseline="-25000" dirty="0" err="1">
                <a:latin typeface="Times New Roman" panose="02020603050405020304" pitchFamily="18" charset="0"/>
                <a:cs typeface="Times New Roman" panose="02020603050405020304" pitchFamily="18" charset="0"/>
              </a:rPr>
              <a:t>λ</a:t>
            </a:r>
            <a:r>
              <a:rPr lang="fr-FR" sz="2600" i="1" baseline="-25000" dirty="0">
                <a:latin typeface="Times New Roman" panose="02020603050405020304" pitchFamily="18" charset="0"/>
                <a:cs typeface="Times New Roman" panose="02020603050405020304" pitchFamily="18" charset="0"/>
              </a:rPr>
              <a:t> </a:t>
            </a:r>
            <a:r>
              <a:rPr lang="fr-FR" sz="2600" baseline="-25000" dirty="0">
                <a:latin typeface="Times New Roman" panose="02020603050405020304" pitchFamily="18" charset="0"/>
                <a:cs typeface="Times New Roman" panose="02020603050405020304" pitchFamily="18" charset="0"/>
              </a:rPr>
              <a:t> </a:t>
            </a:r>
            <a:r>
              <a:rPr lang="fr-FR" sz="2600" dirty="0">
                <a:latin typeface="Times New Roman" panose="02020603050405020304" pitchFamily="18" charset="0"/>
                <a:cs typeface="Times New Roman" panose="02020603050405020304" pitchFamily="18" charset="0"/>
              </a:rPr>
              <a:t>par exemple ( on multiplie deux à deux toutes les composantes du premier par toutes  celles du second).</a:t>
            </a:r>
          </a:p>
          <a:p>
            <a:pPr algn="just"/>
            <a:r>
              <a:rPr lang="fr-FR" sz="2600" dirty="0">
                <a:latin typeface="Times New Roman" panose="02020603050405020304" pitchFamily="18" charset="0"/>
                <a:cs typeface="Times New Roman" panose="02020603050405020304" pitchFamily="18" charset="0"/>
              </a:rPr>
              <a:t>La variance est la somme des variances. </a:t>
            </a:r>
          </a:p>
          <a:p>
            <a:pPr algn="just"/>
            <a:r>
              <a:rPr lang="fr-FR" sz="2600" b="1" dirty="0">
                <a:latin typeface="Times New Roman" panose="02020603050405020304" pitchFamily="18" charset="0"/>
                <a:cs typeface="Times New Roman" panose="02020603050405020304" pitchFamily="18" charset="0"/>
              </a:rPr>
              <a:t>Contracter les tenseurs</a:t>
            </a:r>
            <a:r>
              <a:rPr lang="fr-FR" sz="2600" dirty="0">
                <a:latin typeface="Times New Roman" panose="02020603050405020304" pitchFamily="18" charset="0"/>
                <a:cs typeface="Times New Roman" panose="02020603050405020304" pitchFamily="18" charset="0"/>
              </a:rPr>
              <a:t> ( sommer indice haut sur indice bas )</a:t>
            </a:r>
            <a:r>
              <a:rPr lang="fr-FR" sz="2600" b="1" dirty="0">
                <a:latin typeface="Times New Roman" panose="02020603050405020304" pitchFamily="18" charset="0"/>
                <a:cs typeface="Times New Roman" panose="02020603050405020304" pitchFamily="18" charset="0"/>
              </a:rPr>
              <a:t> </a:t>
            </a:r>
            <a:r>
              <a:rPr lang="fr-FR" sz="2600" dirty="0">
                <a:latin typeface="Times New Roman" panose="02020603050405020304" pitchFamily="18" charset="0"/>
                <a:cs typeface="Times New Roman" panose="02020603050405020304" pitchFamily="18" charset="0"/>
              </a:rPr>
              <a:t>Contraction de </a:t>
            </a:r>
            <a:r>
              <a:rPr lang="fr-FR" sz="2600" i="1" dirty="0" err="1">
                <a:latin typeface="Times New Roman" panose="02020603050405020304" pitchFamily="18" charset="0"/>
                <a:cs typeface="Times New Roman" panose="02020603050405020304" pitchFamily="18" charset="0"/>
              </a:rPr>
              <a:t>R</a:t>
            </a:r>
            <a:r>
              <a:rPr lang="fr-FR" sz="2600" i="1" baseline="30000" dirty="0" err="1">
                <a:latin typeface="Times New Roman" panose="02020603050405020304" pitchFamily="18" charset="0"/>
                <a:cs typeface="Times New Roman" panose="02020603050405020304" pitchFamily="18" charset="0"/>
              </a:rPr>
              <a:t>ρ</a:t>
            </a:r>
            <a:r>
              <a:rPr lang="fr-FR" sz="2600" i="1" baseline="-25000" dirty="0" err="1">
                <a:latin typeface="Times New Roman" panose="02020603050405020304" pitchFamily="18" charset="0"/>
                <a:cs typeface="Times New Roman" panose="02020603050405020304" pitchFamily="18" charset="0"/>
              </a:rPr>
              <a:t>µλν</a:t>
            </a:r>
            <a:endParaRPr lang="fr-FR" sz="2600" dirty="0">
              <a:latin typeface="Times New Roman" panose="02020603050405020304" pitchFamily="18" charset="0"/>
              <a:cs typeface="Times New Roman" panose="02020603050405020304" pitchFamily="18" charset="0"/>
            </a:endParaRPr>
          </a:p>
          <a:p>
            <a:pPr algn="just"/>
            <a:r>
              <a:rPr lang="fr-FR" sz="2600" dirty="0">
                <a:latin typeface="Times New Roman" panose="02020603050405020304" pitchFamily="18" charset="0"/>
                <a:cs typeface="Times New Roman" panose="02020603050405020304" pitchFamily="18" charset="0"/>
              </a:rPr>
              <a:t> On fait </a:t>
            </a:r>
            <a:r>
              <a:rPr lang="fr-FR" sz="2600" i="1" dirty="0">
                <a:latin typeface="Times New Roman" panose="02020603050405020304" pitchFamily="18" charset="0"/>
                <a:cs typeface="Times New Roman" panose="02020603050405020304" pitchFamily="18" charset="0"/>
              </a:rPr>
              <a:t>λ=ρ </a:t>
            </a:r>
            <a:r>
              <a:rPr lang="fr-FR" sz="2600" dirty="0">
                <a:latin typeface="Times New Roman" panose="02020603050405020304" pitchFamily="18" charset="0"/>
                <a:cs typeface="Times New Roman" panose="02020603050405020304" pitchFamily="18" charset="0"/>
              </a:rPr>
              <a:t>et on somme →</a:t>
            </a:r>
            <a:r>
              <a:rPr lang="fr-FR" sz="2600" i="1" dirty="0" err="1">
                <a:latin typeface="Times New Roman" panose="02020603050405020304" pitchFamily="18" charset="0"/>
                <a:cs typeface="Times New Roman" panose="02020603050405020304" pitchFamily="18" charset="0"/>
              </a:rPr>
              <a:t>R</a:t>
            </a:r>
            <a:r>
              <a:rPr lang="fr-FR" sz="2600" i="1" baseline="30000" dirty="0" err="1">
                <a:latin typeface="Times New Roman" panose="02020603050405020304" pitchFamily="18" charset="0"/>
                <a:cs typeface="Times New Roman" panose="02020603050405020304" pitchFamily="18" charset="0"/>
              </a:rPr>
              <a:t>ρ</a:t>
            </a:r>
            <a:r>
              <a:rPr lang="fr-FR" sz="2600" i="1" baseline="-25000" dirty="0" err="1">
                <a:latin typeface="Times New Roman" panose="02020603050405020304" pitchFamily="18" charset="0"/>
                <a:cs typeface="Times New Roman" panose="02020603050405020304" pitchFamily="18" charset="0"/>
              </a:rPr>
              <a:t>µρν</a:t>
            </a:r>
            <a:r>
              <a:rPr lang="fr-FR" sz="2600" i="1" dirty="0">
                <a:latin typeface="Times New Roman" panose="02020603050405020304" pitchFamily="18" charset="0"/>
                <a:cs typeface="Times New Roman" panose="02020603050405020304" pitchFamily="18" charset="0"/>
              </a:rPr>
              <a:t> = </a:t>
            </a:r>
            <a:r>
              <a:rPr lang="fr-FR" sz="2600" i="1" dirty="0" err="1">
                <a:latin typeface="Times New Roman" panose="02020603050405020304" pitchFamily="18" charset="0"/>
                <a:cs typeface="Times New Roman" panose="02020603050405020304" pitchFamily="18" charset="0"/>
              </a:rPr>
              <a:t>R</a:t>
            </a:r>
            <a:r>
              <a:rPr lang="fr-FR" sz="2600" i="1" baseline="-25000" dirty="0" err="1">
                <a:latin typeface="Times New Roman" panose="02020603050405020304" pitchFamily="18" charset="0"/>
                <a:cs typeface="Times New Roman" panose="02020603050405020304" pitchFamily="18" charset="0"/>
              </a:rPr>
              <a:t>µν</a:t>
            </a:r>
            <a:r>
              <a:rPr lang="fr-FR" sz="2600" dirty="0">
                <a:latin typeface="Times New Roman" panose="02020603050405020304" pitchFamily="18" charset="0"/>
                <a:cs typeface="Times New Roman" panose="02020603050405020304" pitchFamily="18" charset="0"/>
              </a:rPr>
              <a:t> </a:t>
            </a:r>
          </a:p>
          <a:p>
            <a:pPr algn="just"/>
            <a:r>
              <a:rPr lang="fr-FR" sz="2600" b="1" dirty="0">
                <a:latin typeface="Times New Roman" panose="02020603050405020304" pitchFamily="18" charset="0"/>
                <a:cs typeface="Times New Roman" panose="02020603050405020304" pitchFamily="18" charset="0"/>
              </a:rPr>
              <a:t>Elever /abaisser les indices</a:t>
            </a:r>
            <a:r>
              <a:rPr lang="fr-FR" sz="2600" dirty="0">
                <a:latin typeface="Times New Roman" panose="02020603050405020304" pitchFamily="18" charset="0"/>
                <a:cs typeface="Times New Roman" panose="02020603050405020304" pitchFamily="18" charset="0"/>
              </a:rPr>
              <a:t> à l’aide respectivement du tenseur métrique inverse ou du tenseur métrique.</a:t>
            </a:r>
          </a:p>
          <a:p>
            <a:pPr algn="ctr"/>
            <a:r>
              <a:rPr lang="fr-FR" sz="2600" b="1" i="1" dirty="0" err="1">
                <a:latin typeface="Times New Roman" panose="02020603050405020304" pitchFamily="18" charset="0"/>
                <a:cs typeface="Times New Roman" panose="02020603050405020304" pitchFamily="18" charset="0"/>
              </a:rPr>
              <a:t>R</a:t>
            </a:r>
            <a:r>
              <a:rPr lang="fr-FR" sz="2600" b="1" i="1" baseline="30000" dirty="0" err="1">
                <a:latin typeface="Times New Roman" panose="02020603050405020304" pitchFamily="18" charset="0"/>
                <a:cs typeface="Times New Roman" panose="02020603050405020304" pitchFamily="18" charset="0"/>
              </a:rPr>
              <a:t>ρ</a:t>
            </a:r>
            <a:r>
              <a:rPr lang="fr-FR" sz="2600" b="1" i="1" baseline="-25000" dirty="0" err="1">
                <a:latin typeface="Times New Roman" panose="02020603050405020304" pitchFamily="18" charset="0"/>
                <a:cs typeface="Times New Roman" panose="02020603050405020304" pitchFamily="18" charset="0"/>
              </a:rPr>
              <a:t>µνλ</a:t>
            </a:r>
            <a:r>
              <a:rPr lang="fr-FR" sz="2600" b="1" i="1" dirty="0">
                <a:latin typeface="Times New Roman" panose="02020603050405020304" pitchFamily="18" charset="0"/>
                <a:cs typeface="Times New Roman" panose="02020603050405020304" pitchFamily="18" charset="0"/>
              </a:rPr>
              <a:t>. </a:t>
            </a:r>
            <a:r>
              <a:rPr lang="fr-FR" sz="2600" b="1" i="1" dirty="0" err="1">
                <a:latin typeface="Times New Roman" panose="02020603050405020304" pitchFamily="18" charset="0"/>
                <a:cs typeface="Times New Roman" panose="02020603050405020304" pitchFamily="18" charset="0"/>
              </a:rPr>
              <a:t>g</a:t>
            </a:r>
            <a:r>
              <a:rPr lang="fr-FR" sz="2600" b="1" i="1" baseline="-25000" dirty="0" err="1">
                <a:latin typeface="Times New Roman" panose="02020603050405020304" pitchFamily="18" charset="0"/>
                <a:cs typeface="Times New Roman" panose="02020603050405020304" pitchFamily="18" charset="0"/>
              </a:rPr>
              <a:t>ρσ</a:t>
            </a:r>
            <a:r>
              <a:rPr lang="fr-FR" sz="2600" b="1" i="1" dirty="0">
                <a:latin typeface="Times New Roman" panose="02020603050405020304" pitchFamily="18" charset="0"/>
                <a:cs typeface="Times New Roman" panose="02020603050405020304" pitchFamily="18" charset="0"/>
              </a:rPr>
              <a:t> = </a:t>
            </a:r>
            <a:r>
              <a:rPr lang="fr-FR" sz="2600" b="1" i="1" dirty="0" err="1">
                <a:latin typeface="Times New Roman" panose="02020603050405020304" pitchFamily="18" charset="0"/>
                <a:cs typeface="Times New Roman" panose="02020603050405020304" pitchFamily="18" charset="0"/>
              </a:rPr>
              <a:t>R</a:t>
            </a:r>
            <a:r>
              <a:rPr lang="fr-FR" sz="2600" b="1" i="1" baseline="-25000" dirty="0" err="1">
                <a:latin typeface="Times New Roman" panose="02020603050405020304" pitchFamily="18" charset="0"/>
                <a:cs typeface="Times New Roman" panose="02020603050405020304" pitchFamily="18" charset="0"/>
              </a:rPr>
              <a:t>σµνλ</a:t>
            </a:r>
            <a:r>
              <a:rPr lang="fr-FR" sz="2600" dirty="0">
                <a:latin typeface="Times New Roman" panose="02020603050405020304" pitchFamily="18" charset="0"/>
                <a:cs typeface="Times New Roman" panose="02020603050405020304" pitchFamily="18" charset="0"/>
              </a:rPr>
              <a:t>, </a:t>
            </a:r>
            <a:endParaRPr lang="fr-FR" dirty="0"/>
          </a:p>
        </p:txBody>
      </p:sp>
    </p:spTree>
    <p:extLst>
      <p:ext uri="{BB962C8B-B14F-4D97-AF65-F5344CB8AC3E}">
        <p14:creationId xmlns:p14="http://schemas.microsoft.com/office/powerpoint/2010/main" val="100865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121920" y="215444"/>
            <a:ext cx="11923776"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32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Le tenseur métrique</a:t>
            </a:r>
            <a:endParaRPr kumimoji="0" lang="fr-FR" altLang="fr-FR"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lvl="0" indent="0" algn="just" defTabSz="914400" eaLnBrk="0" fontAlgn="base" hangingPunct="0">
              <a:spcBef>
                <a:spcPct val="0"/>
              </a:spcBef>
              <a:spcAft>
                <a:spcPct val="0"/>
              </a:spcAft>
              <a:buClrTx/>
              <a:buSzTx/>
              <a:buNone/>
            </a:pPr>
            <a:endParaRPr kumimoji="0" lang="fr-FR" altLang="fr-FR"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just" defTabSz="914400" eaLnBrk="0" fontAlgn="base" hangingPunct="0">
              <a:spcBef>
                <a:spcPct val="0"/>
              </a:spcBef>
              <a:spcAft>
                <a:spcPct val="0"/>
              </a:spcAft>
              <a:buClrTx/>
              <a:buSzTx/>
              <a:buNone/>
            </a:pPr>
            <a:r>
              <a:rPr kumimoji="0" lang="fr-FR" altLang="fr-FR"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Ceci</a:t>
            </a:r>
            <a:r>
              <a:rPr kumimoji="0" lang="fr-FR" altLang="fr-FR" sz="2800" b="0"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fr-FR"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nous amène à introduire ce tenseur fondamental </a:t>
            </a:r>
            <a:r>
              <a:rPr kumimoji="0" lang="fr-FR" altLang="fr-FR" sz="2800" b="1"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a:t>
            </a:r>
            <a:r>
              <a:rPr kumimoji="0" lang="fr-FR" altLang="fr-FR" sz="2800" b="1" i="1" u="none" strike="noStrike" cap="none" normalizeH="0" baseline="-3000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µν</a:t>
            </a:r>
            <a:r>
              <a:rPr kumimoji="0" lang="fr-FR" altLang="fr-FR" sz="2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fr-FR" sz="280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 variance </a:t>
            </a:r>
            <a:r>
              <a:rPr kumimoji="0" lang="fr-FR" altLang="fr-FR" sz="280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(0, 2) </a:t>
            </a:r>
            <a:r>
              <a:rPr kumimoji="0" lang="fr-FR" altLang="fr-FR" sz="280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et son inverse </a:t>
            </a:r>
            <a:r>
              <a:rPr lang="fr-FR" altLang="fr-FR" sz="2800" i="1" dirty="0">
                <a:latin typeface="Times New Roman" panose="02020603050405020304" pitchFamily="18" charset="0"/>
                <a:ea typeface="Times New Roman" panose="02020603050405020304" pitchFamily="18" charset="0"/>
                <a:cs typeface="Times New Roman" panose="02020603050405020304" pitchFamily="18" charset="0"/>
              </a:rPr>
              <a:t>g</a:t>
            </a:r>
            <a:r>
              <a:rPr lang="fr-FR" altLang="fr-FR" sz="2800" i="1" baseline="30000" dirty="0">
                <a:latin typeface="Times New Roman" panose="02020603050405020304" pitchFamily="18" charset="0"/>
                <a:ea typeface="Times New Roman" panose="02020603050405020304" pitchFamily="18" charset="0"/>
                <a:cs typeface="Times New Roman" panose="02020603050405020304" pitchFamily="18" charset="0"/>
              </a:rPr>
              <a:t>µ</a:t>
            </a:r>
            <a:r>
              <a:rPr lang="el-GR" altLang="fr-FR" sz="2800" i="1" baseline="30000" dirty="0">
                <a:latin typeface="Times New Roman" panose="02020603050405020304" pitchFamily="18" charset="0"/>
                <a:ea typeface="Times New Roman" panose="02020603050405020304" pitchFamily="18" charset="0"/>
                <a:cs typeface="Times New Roman" panose="02020603050405020304" pitchFamily="18" charset="0"/>
              </a:rPr>
              <a:t>σ</a:t>
            </a:r>
            <a:r>
              <a:rPr kumimoji="0" lang="fr-FR" altLang="fr-FR" sz="280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de variance </a:t>
            </a:r>
            <a:r>
              <a:rPr kumimoji="0" lang="fr-FR" altLang="fr-FR" sz="280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 </a:t>
            </a:r>
            <a:r>
              <a:rPr kumimoji="0" lang="fr-FR" altLang="fr-FR"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qui sont symétriques et satisfont à : </a:t>
            </a:r>
            <a:r>
              <a:rPr lang="fr-FR" altLang="fr-FR" sz="2800" i="1" dirty="0">
                <a:latin typeface="Times New Roman" panose="02020603050405020304" pitchFamily="18" charset="0"/>
                <a:ea typeface="Times New Roman" panose="02020603050405020304" pitchFamily="18" charset="0"/>
                <a:cs typeface="Times New Roman" panose="02020603050405020304" pitchFamily="18" charset="0"/>
              </a:rPr>
              <a:t>g</a:t>
            </a:r>
            <a:r>
              <a:rPr lang="fr-FR" altLang="fr-FR" sz="2800" i="1" baseline="30000" dirty="0">
                <a:latin typeface="Times New Roman" panose="02020603050405020304" pitchFamily="18" charset="0"/>
                <a:ea typeface="Times New Roman" panose="02020603050405020304" pitchFamily="18" charset="0"/>
                <a:cs typeface="Times New Roman" panose="02020603050405020304" pitchFamily="18" charset="0"/>
              </a:rPr>
              <a:t>µ</a:t>
            </a:r>
            <a:r>
              <a:rPr lang="el-GR" altLang="fr-FR" sz="2800" i="1" baseline="30000" dirty="0">
                <a:latin typeface="Times New Roman" panose="02020603050405020304" pitchFamily="18" charset="0"/>
                <a:ea typeface="Times New Roman" panose="02020603050405020304" pitchFamily="18" charset="0"/>
                <a:cs typeface="Times New Roman" panose="02020603050405020304" pitchFamily="18" charset="0"/>
              </a:rPr>
              <a:t>σ</a:t>
            </a:r>
            <a:r>
              <a:rPr lang="fr-FR" altLang="fr-FR" sz="2800" i="1" baseline="30000" dirty="0">
                <a:latin typeface="Times New Roman" panose="02020603050405020304" pitchFamily="18" charset="0"/>
                <a:ea typeface="Times New Roman" panose="02020603050405020304" pitchFamily="18" charset="0"/>
                <a:cs typeface="Times New Roman" panose="02020603050405020304" pitchFamily="18" charset="0"/>
              </a:rPr>
              <a:t> </a:t>
            </a:r>
            <a:r>
              <a:rPr lang="fr-FR" altLang="fr-FR" sz="2800" i="1" dirty="0">
                <a:latin typeface="Times New Roman" panose="02020603050405020304" pitchFamily="18" charset="0"/>
                <a:ea typeface="Times New Roman" panose="02020603050405020304" pitchFamily="18" charset="0"/>
                <a:cs typeface="Times New Roman" panose="02020603050405020304" pitchFamily="18" charset="0"/>
              </a:rPr>
              <a:t>g</a:t>
            </a:r>
            <a:r>
              <a:rPr lang="el-GR" altLang="fr-FR" sz="2800" i="1" baseline="-30000" dirty="0">
                <a:latin typeface="Times New Roman" panose="02020603050405020304" pitchFamily="18" charset="0"/>
                <a:ea typeface="Times New Roman" panose="02020603050405020304" pitchFamily="18" charset="0"/>
                <a:cs typeface="Times New Roman" panose="02020603050405020304" pitchFamily="18" charset="0"/>
              </a:rPr>
              <a:t>σν</a:t>
            </a:r>
            <a:r>
              <a:rPr lang="fr-FR" altLang="fr-FR" sz="2800" i="1" baseline="-30000" dirty="0">
                <a:latin typeface="Times New Roman" panose="02020603050405020304" pitchFamily="18" charset="0"/>
                <a:ea typeface="Times New Roman" panose="02020603050405020304" pitchFamily="18" charset="0"/>
                <a:cs typeface="Times New Roman" panose="02020603050405020304" pitchFamily="18" charset="0"/>
              </a:rPr>
              <a:t> </a:t>
            </a:r>
            <a:r>
              <a:rPr lang="fr-FR" altLang="fr-FR"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l-GR" altLang="fr-FR" sz="2800" i="1" dirty="0">
                <a:latin typeface="Times New Roman" panose="02020603050405020304" pitchFamily="18" charset="0"/>
                <a:ea typeface="Times New Roman" panose="02020603050405020304" pitchFamily="18" charset="0"/>
                <a:cs typeface="Times New Roman" panose="02020603050405020304" pitchFamily="18" charset="0"/>
              </a:rPr>
              <a:t>δ</a:t>
            </a:r>
            <a:r>
              <a:rPr lang="el-GR" altLang="fr-FR" sz="2800" i="1" baseline="-25000" dirty="0">
                <a:latin typeface="Times New Roman" panose="02020603050405020304" pitchFamily="18" charset="0"/>
                <a:ea typeface="Times New Roman" panose="02020603050405020304" pitchFamily="18" charset="0"/>
                <a:cs typeface="Times New Roman" panose="02020603050405020304" pitchFamily="18" charset="0"/>
              </a:rPr>
              <a:t>ν</a:t>
            </a:r>
            <a:r>
              <a:rPr lang="fr-FR" altLang="fr-FR" sz="2800" i="1" baseline="30000" dirty="0">
                <a:latin typeface="Times New Roman" panose="02020603050405020304" pitchFamily="18" charset="0"/>
                <a:ea typeface="Times New Roman" panose="02020603050405020304" pitchFamily="18" charset="0"/>
                <a:cs typeface="Times New Roman" panose="02020603050405020304" pitchFamily="18" charset="0"/>
              </a:rPr>
              <a:t>µ </a:t>
            </a:r>
            <a:endParaRPr kumimoji="0" lang="fr-FR" altLang="fr-FR"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L’élément différentiel d’intervalle d’espace temps s’écrit : </a:t>
            </a:r>
            <a:r>
              <a:rPr kumimoji="0" lang="fr-FR" altLang="fr-FR" sz="280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ds</a:t>
            </a:r>
            <a:r>
              <a:rPr kumimoji="0" lang="fr-FR" altLang="fr-FR" sz="280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² = g</a:t>
            </a:r>
            <a:r>
              <a:rPr kumimoji="0" lang="fr-FR" altLang="fr-FR" sz="2800" i="1"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µ</a:t>
            </a:r>
            <a:r>
              <a:rPr kumimoji="0" lang="el-GR" altLang="fr-FR" sz="2800" i="1"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ν</a:t>
            </a:r>
            <a:r>
              <a:rPr kumimoji="0" lang="fr-FR" altLang="fr-FR" sz="2800" i="1"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fr-FR" sz="280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dx</a:t>
            </a:r>
            <a:r>
              <a:rPr kumimoji="0" lang="fr-FR" altLang="fr-FR" sz="2800" i="1"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µ</a:t>
            </a:r>
            <a:r>
              <a:rPr kumimoji="0" lang="fr-FR" altLang="fr-FR" sz="280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dx</a:t>
            </a:r>
            <a:r>
              <a:rPr kumimoji="0" lang="el-GR" altLang="fr-FR" sz="2800" i="1"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ν</a:t>
            </a:r>
            <a:r>
              <a:rPr kumimoji="0" lang="fr-FR" altLang="fr-FR" sz="280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fr-FR" altLang="fr-FR" sz="2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C’est en particulier la variable dynamique utilisée dans les équations de la RG.</a:t>
            </a:r>
            <a:endParaRPr kumimoji="0" lang="fr-FR" altLang="fr-FR"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L'importance du tenseur métrique dans les espaces courbés est telle qu'un nouveau symbole </a:t>
            </a:r>
            <a:r>
              <a:rPr lang="fr-FR" altLang="fr-FR" sz="2800" b="1" i="1" dirty="0">
                <a:latin typeface="Times New Roman" panose="02020603050405020304" pitchFamily="18" charset="0"/>
                <a:ea typeface="Times New Roman" panose="02020603050405020304" pitchFamily="18" charset="0"/>
                <a:cs typeface="Times New Roman" panose="02020603050405020304" pitchFamily="18" charset="0"/>
              </a:rPr>
              <a:t>g</a:t>
            </a:r>
            <a:r>
              <a:rPr lang="fr-FR" altLang="fr-FR" sz="2800" b="1" i="1" baseline="-30000" dirty="0">
                <a:latin typeface="Times New Roman" panose="02020603050405020304" pitchFamily="18" charset="0"/>
                <a:ea typeface="Times New Roman" panose="02020603050405020304" pitchFamily="18" charset="0"/>
                <a:cs typeface="Times New Roman" panose="02020603050405020304" pitchFamily="18" charset="0"/>
              </a:rPr>
              <a:t>µ</a:t>
            </a:r>
            <a:r>
              <a:rPr lang="el-GR" altLang="fr-FR" sz="2800" b="1" i="1" baseline="-30000" dirty="0">
                <a:latin typeface="Times New Roman" panose="02020603050405020304" pitchFamily="18" charset="0"/>
                <a:ea typeface="Times New Roman" panose="02020603050405020304" pitchFamily="18" charset="0"/>
                <a:cs typeface="Times New Roman" panose="02020603050405020304" pitchFamily="18" charset="0"/>
              </a:rPr>
              <a:t>ν</a:t>
            </a:r>
            <a:r>
              <a:rPr kumimoji="0" lang="fr-FR" altLang="fr-FR" sz="2800" b="0" i="1"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fr-FR"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lui a été attribué (</a:t>
            </a:r>
            <a:r>
              <a:rPr lang="el-GR" altLang="fr-FR" sz="2800" b="1" i="1" dirty="0">
                <a:latin typeface="Times New Roman" panose="02020603050405020304" pitchFamily="18" charset="0"/>
                <a:ea typeface="Times New Roman" panose="02020603050405020304" pitchFamily="18" charset="0"/>
                <a:cs typeface="Times New Roman" panose="02020603050405020304" pitchFamily="18" charset="0"/>
              </a:rPr>
              <a:t>η</a:t>
            </a:r>
            <a:r>
              <a:rPr lang="fr-FR" altLang="fr-FR" sz="2800" b="1" i="1" baseline="-30000" dirty="0">
                <a:latin typeface="Times New Roman" panose="02020603050405020304" pitchFamily="18" charset="0"/>
                <a:ea typeface="Times New Roman" panose="02020603050405020304" pitchFamily="18" charset="0"/>
                <a:cs typeface="Times New Roman" panose="02020603050405020304" pitchFamily="18" charset="0"/>
              </a:rPr>
              <a:t>µ</a:t>
            </a:r>
            <a:r>
              <a:rPr lang="el-GR" altLang="fr-FR" sz="2800" b="1" i="1" baseline="-30000" dirty="0">
                <a:latin typeface="Times New Roman" panose="02020603050405020304" pitchFamily="18" charset="0"/>
                <a:ea typeface="Times New Roman" panose="02020603050405020304" pitchFamily="18" charset="0"/>
                <a:cs typeface="Times New Roman" panose="02020603050405020304" pitchFamily="18" charset="0"/>
              </a:rPr>
              <a:t>ν </a:t>
            </a:r>
            <a:r>
              <a:rPr kumimoji="0" lang="fr-FR" altLang="fr-FR" sz="2800" b="0" i="1"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fr-FR"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est réservé à la métrique de Minkowski). </a:t>
            </a:r>
            <a:endParaRPr kumimoji="0" lang="fr-FR" altLang="fr-FR"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lvl="0" indent="0" algn="just" defTabSz="914400" eaLnBrk="0" fontAlgn="base" hangingPunct="0">
              <a:spcBef>
                <a:spcPct val="0"/>
              </a:spcBef>
              <a:spcAft>
                <a:spcPct val="0"/>
              </a:spcAft>
              <a:buClrTx/>
              <a:buSzTx/>
              <a:buNone/>
            </a:pPr>
            <a:r>
              <a:rPr kumimoji="0" lang="fr-FR" altLang="fr-FR"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Sauf cas particulier, il est non dégénéré, ce qui veut dire que son déterminant        </a:t>
            </a:r>
            <a:r>
              <a:rPr kumimoji="0" lang="fr-FR" altLang="fr-FR" sz="28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 = |</a:t>
            </a:r>
            <a:r>
              <a:rPr lang="fr-FR" altLang="fr-FR" sz="2800" b="1" i="1" dirty="0">
                <a:latin typeface="Times New Roman" panose="02020603050405020304" pitchFamily="18" charset="0"/>
                <a:ea typeface="Times New Roman" panose="02020603050405020304" pitchFamily="18" charset="0"/>
                <a:cs typeface="Times New Roman" panose="02020603050405020304" pitchFamily="18" charset="0"/>
              </a:rPr>
              <a:t> g</a:t>
            </a:r>
            <a:r>
              <a:rPr lang="fr-FR" altLang="fr-FR" sz="2800" b="1" i="1" baseline="-30000" dirty="0">
                <a:latin typeface="Times New Roman" panose="02020603050405020304" pitchFamily="18" charset="0"/>
                <a:ea typeface="Times New Roman" panose="02020603050405020304" pitchFamily="18" charset="0"/>
                <a:cs typeface="Times New Roman" panose="02020603050405020304" pitchFamily="18" charset="0"/>
              </a:rPr>
              <a:t>µ</a:t>
            </a:r>
            <a:r>
              <a:rPr lang="el-GR" altLang="fr-FR" sz="2800" b="1" i="1" baseline="-30000" dirty="0">
                <a:latin typeface="Times New Roman" panose="02020603050405020304" pitchFamily="18" charset="0"/>
                <a:ea typeface="Times New Roman" panose="02020603050405020304" pitchFamily="18" charset="0"/>
                <a:cs typeface="Times New Roman" panose="02020603050405020304" pitchFamily="18" charset="0"/>
              </a:rPr>
              <a:t>ν</a:t>
            </a:r>
            <a:r>
              <a:rPr kumimoji="0" lang="fr-FR" altLang="fr-FR" sz="28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fr-FR" altLang="fr-FR"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fr-FR" sz="2800" b="0"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0.</a:t>
            </a:r>
            <a:r>
              <a:rPr kumimoji="0" lang="fr-FR" altLang="fr-FR"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La symétrie de</a:t>
            </a:r>
            <a:r>
              <a:rPr lang="fr-FR" altLang="fr-FR" sz="2800" b="1" i="1" dirty="0">
                <a:latin typeface="Times New Roman" panose="02020603050405020304" pitchFamily="18" charset="0"/>
                <a:ea typeface="Times New Roman" panose="02020603050405020304" pitchFamily="18" charset="0"/>
                <a:cs typeface="Times New Roman" panose="02020603050405020304" pitchFamily="18" charset="0"/>
              </a:rPr>
              <a:t> g</a:t>
            </a:r>
            <a:r>
              <a:rPr lang="fr-FR" altLang="fr-FR" sz="2800" b="1" i="1" baseline="-30000" dirty="0">
                <a:latin typeface="Times New Roman" panose="02020603050405020304" pitchFamily="18" charset="0"/>
                <a:ea typeface="Times New Roman" panose="02020603050405020304" pitchFamily="18" charset="0"/>
                <a:cs typeface="Times New Roman" panose="02020603050405020304" pitchFamily="18" charset="0"/>
              </a:rPr>
              <a:t>µ</a:t>
            </a:r>
            <a:r>
              <a:rPr lang="el-GR" altLang="fr-FR" sz="2800" b="1" i="1" baseline="-30000" dirty="0">
                <a:latin typeface="Times New Roman" panose="02020603050405020304" pitchFamily="18" charset="0"/>
                <a:ea typeface="Times New Roman" panose="02020603050405020304" pitchFamily="18" charset="0"/>
                <a:cs typeface="Times New Roman" panose="02020603050405020304" pitchFamily="18" charset="0"/>
              </a:rPr>
              <a:t>ν</a:t>
            </a:r>
            <a:r>
              <a:rPr kumimoji="0" lang="fr-FR" altLang="fr-FR" sz="2800" b="0" i="1"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fr-FR"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implique que son inverse</a:t>
            </a:r>
            <a:r>
              <a:rPr kumimoji="0" lang="fr-FR" altLang="fr-FR" sz="28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g</a:t>
            </a:r>
            <a:r>
              <a:rPr kumimoji="0" lang="fr-FR" altLang="fr-FR" sz="2800" b="0" i="1"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µ</a:t>
            </a:r>
            <a:r>
              <a:rPr kumimoji="0" lang="el-GR" altLang="fr-FR" sz="2800" b="0" i="1"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ν</a:t>
            </a:r>
            <a:r>
              <a:rPr kumimoji="0" lang="fr-FR" altLang="fr-FR"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l'est aussi. Comme en relativité restreinte, la métrique et son inverse peuvent être utilisés pour abaisser ou élever des index.</a:t>
            </a:r>
            <a:endParaRPr kumimoji="0" lang="fr-FR" altLang="fr-FR"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lvl="0" indent="0" algn="just" defTabSz="914400" eaLnBrk="0" fontAlgn="base" hangingPunct="0">
              <a:spcBef>
                <a:spcPct val="0"/>
              </a:spcBef>
              <a:spcAft>
                <a:spcPct val="0"/>
              </a:spcAft>
              <a:buClrTx/>
              <a:buSzTx/>
              <a:buNone/>
            </a:pPr>
            <a:r>
              <a:rPr kumimoji="0" lang="fr-FR" altLang="fr-FR"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La métrique joue un rôle central et déterminant dans la théorie de la Relativité , citons quelques unes des propriétés et applications de</a:t>
            </a:r>
            <a:r>
              <a:rPr lang="fr-FR" altLang="fr-FR" sz="2800" b="1" i="1" dirty="0">
                <a:latin typeface="Times New Roman" panose="02020603050405020304" pitchFamily="18" charset="0"/>
                <a:ea typeface="Times New Roman" panose="02020603050405020304" pitchFamily="18" charset="0"/>
                <a:cs typeface="Times New Roman" panose="02020603050405020304" pitchFamily="18" charset="0"/>
              </a:rPr>
              <a:t> g</a:t>
            </a:r>
            <a:r>
              <a:rPr lang="fr-FR" altLang="fr-FR" sz="2800" b="1" i="1" baseline="-30000" dirty="0">
                <a:latin typeface="Times New Roman" panose="02020603050405020304" pitchFamily="18" charset="0"/>
                <a:ea typeface="Times New Roman" panose="02020603050405020304" pitchFamily="18" charset="0"/>
                <a:cs typeface="Times New Roman" panose="02020603050405020304" pitchFamily="18" charset="0"/>
              </a:rPr>
              <a:t>µ</a:t>
            </a:r>
            <a:r>
              <a:rPr lang="el-GR" altLang="fr-FR" sz="2800" b="1" i="1" baseline="-30000" dirty="0">
                <a:latin typeface="Times New Roman" panose="02020603050405020304" pitchFamily="18" charset="0"/>
                <a:ea typeface="Times New Roman" panose="02020603050405020304" pitchFamily="18" charset="0"/>
                <a:cs typeface="Times New Roman" panose="02020603050405020304" pitchFamily="18" charset="0"/>
              </a:rPr>
              <a:t>ν</a:t>
            </a:r>
            <a:r>
              <a:rPr kumimoji="0" lang="fr-FR" altLang="fr-FR"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fr-FR" altLang="fr-FR"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131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341376"/>
            <a:ext cx="12045696" cy="6016751"/>
          </a:xfrm>
        </p:spPr>
        <p:txBody>
          <a:bodyPr>
            <a:normAutofit/>
          </a:bodyPr>
          <a:lstStyle/>
          <a:p>
            <a:r>
              <a:rPr lang="fr-FR" sz="2400" dirty="0">
                <a:latin typeface="Times New Roman" panose="02020603050405020304" pitchFamily="18" charset="0"/>
                <a:cs typeface="Times New Roman" panose="02020603050405020304" pitchFamily="18" charset="0"/>
              </a:rPr>
              <a:t>(1) La métrique fournit une notion de passé et de futur.</a:t>
            </a:r>
          </a:p>
          <a:p>
            <a:r>
              <a:rPr lang="fr-FR" sz="2400" dirty="0">
                <a:latin typeface="Times New Roman" panose="02020603050405020304" pitchFamily="18" charset="0"/>
                <a:cs typeface="Times New Roman" panose="02020603050405020304" pitchFamily="18" charset="0"/>
              </a:rPr>
              <a:t>(2) La métrique permet le calcul de la longueur des chemins et du temps propre.</a:t>
            </a:r>
          </a:p>
          <a:p>
            <a:pPr algn="just"/>
            <a:r>
              <a:rPr lang="fr-FR" sz="2400" dirty="0">
                <a:latin typeface="Times New Roman" panose="02020603050405020304" pitchFamily="18" charset="0"/>
                <a:cs typeface="Times New Roman" panose="02020603050405020304" pitchFamily="18" charset="0"/>
              </a:rPr>
              <a:t>(3) La métrique détermine le chemin le plus court entre deux points, et par la même, la trajectoire géodésique des particules .</a:t>
            </a:r>
          </a:p>
          <a:p>
            <a:pPr algn="just"/>
            <a:r>
              <a:rPr lang="fr-FR" sz="2400" dirty="0">
                <a:latin typeface="Times New Roman" panose="02020603050405020304" pitchFamily="18" charset="0"/>
                <a:cs typeface="Times New Roman" panose="02020603050405020304" pitchFamily="18" charset="0"/>
              </a:rPr>
              <a:t>(4) La métrique remplace le champ gravitationnel Newtonien </a:t>
            </a:r>
            <a:r>
              <a:rPr lang="fr-FR" sz="2400" i="1" dirty="0">
                <a:latin typeface="Times New Roman" panose="02020603050405020304" pitchFamily="18" charset="0"/>
                <a:cs typeface="Times New Roman" panose="02020603050405020304" pitchFamily="18" charset="0"/>
              </a:rPr>
              <a:t>F</a:t>
            </a:r>
            <a:r>
              <a:rPr lang="fr-FR" sz="2400" dirty="0">
                <a:latin typeface="Times New Roman" panose="02020603050405020304" pitchFamily="18" charset="0"/>
                <a:cs typeface="Times New Roman" panose="02020603050405020304" pitchFamily="18" charset="0"/>
              </a:rPr>
              <a:t>.</a:t>
            </a:r>
          </a:p>
          <a:p>
            <a:pPr algn="just"/>
            <a:r>
              <a:rPr lang="fr-FR" sz="2400" dirty="0">
                <a:latin typeface="Times New Roman" panose="02020603050405020304" pitchFamily="18" charset="0"/>
                <a:cs typeface="Times New Roman" panose="02020603050405020304" pitchFamily="18" charset="0"/>
              </a:rPr>
              <a:t>(5) La métrique fournit la notion de référentiel localement inertiel, en conséquence un critère  d'absence de rotation.</a:t>
            </a:r>
          </a:p>
          <a:p>
            <a:pPr algn="just"/>
            <a:r>
              <a:rPr lang="fr-FR" sz="2400" dirty="0">
                <a:latin typeface="Times New Roman" panose="02020603050405020304" pitchFamily="18" charset="0"/>
                <a:cs typeface="Times New Roman" panose="02020603050405020304" pitchFamily="18" charset="0"/>
              </a:rPr>
              <a:t>(6) La métrique détermine la causalité, en définissant les chemins suivis par la lumières comme les plus courts possibles, plus courts qu'aucun autre chemin suivi par un quelconque autre signal ou des particules réelles.</a:t>
            </a:r>
          </a:p>
          <a:p>
            <a:pPr algn="just"/>
            <a:r>
              <a:rPr lang="fr-FR" sz="2400" dirty="0">
                <a:latin typeface="Times New Roman" panose="02020603050405020304" pitchFamily="18" charset="0"/>
                <a:cs typeface="Times New Roman" panose="02020603050405020304" pitchFamily="18" charset="0"/>
              </a:rPr>
              <a:t>(7) La métrique va permettre de réaliser les opérations qui remplacent le produit scalaire de l'espace Euclidien traditionnel  de la mécanique Newtonienne, etc..</a:t>
            </a:r>
          </a:p>
          <a:p>
            <a:pPr algn="just"/>
            <a:r>
              <a:rPr lang="fr-FR" sz="2400" dirty="0">
                <a:latin typeface="Times New Roman" panose="02020603050405020304" pitchFamily="18" charset="0"/>
                <a:cs typeface="Times New Roman" panose="02020603050405020304" pitchFamily="18" charset="0"/>
              </a:rPr>
              <a:t>Ces propositions ne sont pas indépendantes, mais illustrent l'importance de ce tenseur. </a:t>
            </a:r>
          </a:p>
          <a:p>
            <a:endParaRPr lang="fr-FR" dirty="0"/>
          </a:p>
        </p:txBody>
      </p:sp>
    </p:spTree>
    <p:extLst>
      <p:ext uri="{BB962C8B-B14F-4D97-AF65-F5344CB8AC3E}">
        <p14:creationId xmlns:p14="http://schemas.microsoft.com/office/powerpoint/2010/main" val="31671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224829" y="-9874"/>
            <a:ext cx="11564176" cy="6263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5010" tIns="45720" rIns="91440" bIns="0" numCol="1" anchor="ctr" anchorCtr="0" compatLnSpc="1">
            <a:prstTxWarp prst="textNoShape">
              <a:avLst/>
            </a:prstTxWarp>
            <a:spAutoFit/>
          </a:bodyPr>
          <a:lstStyle/>
          <a:p>
            <a:pPr marL="457200" marR="0" lvl="1" indent="0" algn="just" defTabSz="914400" rtl="0" eaLnBrk="0" fontAlgn="base" latinLnBrk="0" hangingPunct="0">
              <a:lnSpc>
                <a:spcPct val="100000"/>
              </a:lnSpc>
              <a:spcBef>
                <a:spcPct val="0"/>
              </a:spcBef>
              <a:spcAft>
                <a:spcPct val="0"/>
              </a:spcAft>
              <a:buClrTx/>
              <a:buSzTx/>
              <a:buNone/>
              <a:tabLst/>
            </a:pPr>
            <a:r>
              <a:rPr kumimoji="0" lang="fr-FR" altLang="fr-FR"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Dérivée covariante d'un vecteur, connexion métrique</a:t>
            </a:r>
            <a:endParaRPr kumimoji="0" lang="fr-FR" altLang="fr-FR" sz="3200" b="1" i="0" u="sng" strike="noStrike" cap="none" normalizeH="0" baseline="0" dirty="0">
              <a:ln>
                <a:noFill/>
              </a:ln>
              <a:solidFill>
                <a:srgbClr val="008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fr-FR" altLang="fr-F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 on calcule la dérivée d’un vecteur par les lois habituelles de dérivation dans une </a:t>
            </a:r>
            <a:r>
              <a:rPr kumimoji="0" lang="fr-FR" altLang="fr-FR" sz="2400" b="0" i="0" u="sng"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variété</a:t>
            </a:r>
            <a:r>
              <a:rPr kumimoji="0" lang="fr-FR" altLang="fr-F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l’objet qu’on obtient, pourrait à première vue ressembler à un tenseur à deux indices. Par contre, comme il n’obéit pas à la loi de transformation des tenseurs, ce n’est pas un tenseur. Nous sommes amenés à définir une nouvelle dérivée, la dérivée covariante, obtenue à partir de la dérivée classique, par « ajout » d’un terme correctif qui se combine linéairement avec le vecteur pour que le résultat soit un tenseur.  </a:t>
            </a:r>
            <a:endParaRPr kumimoji="0" lang="fr-FR" altLang="fr-F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fr-FR" altLang="fr-F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En RG, </a:t>
            </a:r>
            <a:r>
              <a:rPr kumimoji="0" lang="fr-FR" altLang="fr-FR" sz="24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Г </a:t>
            </a:r>
            <a:r>
              <a:rPr kumimoji="0" lang="fr-FR" altLang="fr-FR" sz="2400" b="0" i="1" u="none" strike="noStrike" cap="none" normalizeH="0" baseline="-3000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μ</a:t>
            </a:r>
            <a:r>
              <a:rPr kumimoji="0" lang="fr-FR" altLang="fr-FR" sz="2400" b="0" i="1" u="none" strike="noStrike" cap="none" normalizeH="0" baseline="3000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ν</a:t>
            </a:r>
            <a:r>
              <a:rPr kumimoji="0" lang="fr-FR" altLang="fr-FR" sz="2400" b="0" i="1" u="none" strike="noStrike" cap="none" normalizeH="0" baseline="-3000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λ</a:t>
            </a:r>
            <a:r>
              <a:rPr kumimoji="0" lang="fr-FR" altLang="fr-F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est le « symbole de Christoffel », qui n’est pas un tenseur, qui caractérise la «  connexion métrique » de l’espace temps courbe, et s’exprime complètement en fonction de la métrique et de ses dérivées.</a:t>
            </a:r>
          </a:p>
          <a:p>
            <a:pPr marL="0" lvl="0" indent="0" algn="just" defTabSz="914400" eaLnBrk="0" fontAlgn="base" hangingPunct="0">
              <a:spcBef>
                <a:spcPct val="0"/>
              </a:spcBef>
              <a:spcAft>
                <a:spcPct val="0"/>
              </a:spcAft>
              <a:buClrTx/>
              <a:buSzTx/>
              <a:buNone/>
            </a:pPr>
            <a:r>
              <a:rPr lang="fr-FR" altLang="fr-FR" sz="2400" i="1" dirty="0">
                <a:latin typeface="Times New Roman" panose="02020603050405020304" pitchFamily="18" charset="0"/>
                <a:ea typeface="Times New Roman" panose="02020603050405020304" pitchFamily="18" charset="0"/>
                <a:cs typeface="Times New Roman" panose="02020603050405020304" pitchFamily="18" charset="0"/>
              </a:rPr>
              <a:t>					Г </a:t>
            </a:r>
            <a:r>
              <a:rPr lang="fr-FR" altLang="fr-FR" sz="2400" i="1" baseline="-30000" dirty="0" err="1">
                <a:latin typeface="Times New Roman" panose="02020603050405020304" pitchFamily="18" charset="0"/>
                <a:ea typeface="Times New Roman" panose="02020603050405020304" pitchFamily="18" charset="0"/>
                <a:cs typeface="Times New Roman" panose="02020603050405020304" pitchFamily="18" charset="0"/>
              </a:rPr>
              <a:t>μ</a:t>
            </a:r>
            <a:r>
              <a:rPr lang="fr-FR" altLang="fr-FR" sz="2400" i="1" baseline="30000" dirty="0" err="1">
                <a:latin typeface="Times New Roman" panose="02020603050405020304" pitchFamily="18" charset="0"/>
                <a:ea typeface="Times New Roman" panose="02020603050405020304" pitchFamily="18" charset="0"/>
                <a:cs typeface="Times New Roman" panose="02020603050405020304" pitchFamily="18" charset="0"/>
              </a:rPr>
              <a:t>ν</a:t>
            </a:r>
            <a:r>
              <a:rPr lang="fr-FR" altLang="fr-FR" sz="2400" i="1" baseline="-30000" dirty="0" err="1">
                <a:latin typeface="Times New Roman" panose="02020603050405020304" pitchFamily="18" charset="0"/>
                <a:ea typeface="Times New Roman" panose="02020603050405020304" pitchFamily="18" charset="0"/>
                <a:cs typeface="Times New Roman" panose="02020603050405020304" pitchFamily="18" charset="0"/>
              </a:rPr>
              <a:t>λ</a:t>
            </a:r>
            <a:r>
              <a:rPr lang="fr-FR" altLang="fr-FR" sz="2400" i="1" baseline="-30000" dirty="0">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fr-F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½ (g</a:t>
            </a:r>
            <a:r>
              <a:rPr kumimoji="0" lang="el-GR" altLang="fr-FR" sz="24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νσ</a:t>
            </a:r>
            <a:r>
              <a:rPr kumimoji="0" lang="el-GR" altLang="fr-F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l-GR" altLang="fr-FR"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μ</a:t>
            </a:r>
            <a:r>
              <a:rPr kumimoji="0" lang="fr-FR" altLang="fr-F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t>
            </a:r>
            <a:r>
              <a:rPr kumimoji="0" lang="el-GR" altLang="fr-FR"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λσ</a:t>
            </a:r>
            <a:r>
              <a:rPr kumimoji="0" lang="fr-FR" altLang="fr-FR" sz="2400" b="0" i="0" u="none" strike="noStrike" cap="none" normalizeH="0" dirty="0">
                <a:ln>
                  <a:noFill/>
                </a:ln>
                <a:solidFill>
                  <a:schemeClr val="tx1"/>
                </a:solidFill>
                <a:effectLst/>
                <a:latin typeface="Times New Roman" panose="02020603050405020304" pitchFamily="18" charset="0"/>
                <a:cs typeface="Times New Roman" panose="02020603050405020304" pitchFamily="18" charset="0"/>
              </a:rPr>
              <a:t>+</a:t>
            </a:r>
            <a:r>
              <a:rPr kumimoji="0" lang="el-GR" altLang="fr-F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l-GR" altLang="fr-FR"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λ</a:t>
            </a:r>
            <a:r>
              <a:rPr kumimoji="0" lang="fr-FR" altLang="fr-F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t>
            </a:r>
            <a:r>
              <a:rPr kumimoji="0" lang="fr-FR" altLang="fr-FR"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µ</a:t>
            </a:r>
            <a:r>
              <a:rPr kumimoji="0" lang="el-GR" altLang="fr-FR"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σ</a:t>
            </a:r>
            <a:r>
              <a:rPr kumimoji="0" lang="fr-FR" altLang="fr-FR"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 </a:t>
            </a:r>
            <a:r>
              <a:rPr kumimoji="0" lang="fr-FR" altLang="fr-F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l-GR" altLang="fr-FR"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σ</a:t>
            </a:r>
            <a:r>
              <a:rPr kumimoji="0" lang="fr-FR" altLang="fr-F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g</a:t>
            </a:r>
            <a:r>
              <a:rPr kumimoji="0" lang="el-GR" altLang="fr-FR"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μλ</a:t>
            </a:r>
            <a:r>
              <a:rPr kumimoji="0" lang="fr-FR" altLang="fr-F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Il existe aussi des connexions non métriques, qui ne sont pas utilisées en RG. Vous trouverez un exposé formel d’introduction de la dérivée covariante et de la connexion en </a:t>
            </a:r>
            <a:r>
              <a:rPr kumimoji="0" lang="fr-FR" altLang="fr-FR"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fr-FR" altLang="fr-F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hlinkClick r:id="rId2"/>
              </a:rPr>
              <a:t>http://www-cosmosaf.iap.fr/MIT-RG3F.htm</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2503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85344" y="136653"/>
            <a:ext cx="11960352" cy="643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32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Dérivée covariante d'un tenseur</a:t>
            </a:r>
            <a:endParaRPr kumimoji="0" lang="fr-FR" altLang="fr-FR"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fr-FR" altLang="fr-FR"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Généralisons le cas des vecteurs aux tenseurs quelconques. La dérivée classique d’un tenseur n’étant pas un tenseur, pour conserver ce caractère tensoriel il faut apporter une succession de termes correctifs (un par élément de variance)  et définir par là une dérivée covariante.</a:t>
            </a:r>
            <a:endParaRPr kumimoji="0" lang="fr-FR" altLang="fr-F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indent="0" algn="just" defTabSz="914400" eaLnBrk="0" fontAlgn="base" hangingPunct="0">
              <a:spcBef>
                <a:spcPct val="0"/>
              </a:spcBef>
              <a:spcAft>
                <a:spcPct val="0"/>
              </a:spcAft>
              <a:buClrTx/>
              <a:buSzTx/>
              <a:buNone/>
            </a:pPr>
            <a:r>
              <a:rPr kumimoji="0" lang="fr-FR" altLang="fr-F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La forme générale de la dérivée covariante notée </a:t>
            </a:r>
            <a:r>
              <a:rPr lang="fr-FR" altLang="fr-FR" sz="2400" i="1" dirty="0">
                <a:latin typeface="Times New Roman" panose="02020603050405020304" pitchFamily="18" charset="0"/>
                <a:ea typeface="Times New Roman" panose="02020603050405020304" pitchFamily="18" charset="0"/>
                <a:cs typeface="Times New Roman" panose="02020603050405020304" pitchFamily="18" charset="0"/>
              </a:rPr>
              <a:t>D</a:t>
            </a:r>
            <a:r>
              <a:rPr lang="el-GR" altLang="fr-FR" sz="2400" i="1" baseline="-25000" dirty="0">
                <a:latin typeface="Times New Roman" panose="02020603050405020304" pitchFamily="18" charset="0"/>
                <a:ea typeface="Times New Roman" panose="02020603050405020304" pitchFamily="18" charset="0"/>
                <a:cs typeface="Times New Roman" panose="02020603050405020304" pitchFamily="18" charset="0"/>
              </a:rPr>
              <a:t>σ</a:t>
            </a:r>
            <a:r>
              <a:rPr lang="fr-FR" altLang="fr-FR" sz="2400" i="1" dirty="0">
                <a:latin typeface="Times New Roman" panose="02020603050405020304" pitchFamily="18" charset="0"/>
                <a:ea typeface="Times New Roman" panose="02020603050405020304" pitchFamily="18" charset="0"/>
                <a:cs typeface="Times New Roman" panose="02020603050405020304" pitchFamily="18" charset="0"/>
              </a:rPr>
              <a:t> T</a:t>
            </a:r>
            <a:r>
              <a:rPr kumimoji="0" lang="fr-FR" altLang="fr-F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d’un tenseur de variance (</a:t>
            </a:r>
            <a:r>
              <a:rPr kumimoji="0" lang="fr-FR" altLang="fr-FR" sz="24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k,l</a:t>
            </a:r>
            <a:r>
              <a:rPr kumimoji="0" lang="fr-FR" altLang="fr-F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est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fr-FR" sz="24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kumimoji="0" lang="el-GR" altLang="fr-FR" sz="2400" b="0" i="1" u="none" strike="noStrike" cap="none" normalizeH="0" baseline="-25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σ</a:t>
            </a:r>
            <a:r>
              <a:rPr kumimoji="0" lang="fr-FR" altLang="fr-FR" sz="24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a:t>
            </a:r>
            <a:endParaRPr kumimoji="0" lang="fr-FR" altLang="fr-FR"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fr-FR" altLang="fr-F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24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En fait pour un vecteur (tenseur (</a:t>
            </a:r>
            <a:r>
              <a:rPr kumimoji="0" lang="fr-FR" altLang="fr-FR" sz="24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0,1</a:t>
            </a:r>
            <a:r>
              <a:rPr kumimoji="0" lang="fr-FR" altLang="fr-F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la dérivée covariante corrige la variation intrinsèque propre à la courbure de la courbe sur laquelle on opère la dérivation, et  rend ainsi compte uniquement de la variation relative du tenseur par rapport à la courbe. Bien entendu dans un </a:t>
            </a:r>
            <a:r>
              <a:rPr kumimoji="0" lang="fr-FR" altLang="fr-FR" sz="2400" b="0" i="0" u="sng"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espace plat</a:t>
            </a:r>
            <a:r>
              <a:rPr kumimoji="0" lang="fr-FR" altLang="fr-F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(Minkowski par exemple) les dérivées des vecteurs, (tenseurs), sont des tenseurs. La dérivée covariante est identique à la dérivée normale (les symboles de Christoffel sont nuls).</a:t>
            </a:r>
            <a:endParaRPr kumimoji="0" lang="fr-FR" altLang="fr-F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5" name="Image 4"/>
          <p:cNvPicPr>
            <a:picLocks noChangeAspect="1"/>
          </p:cNvPicPr>
          <p:nvPr/>
        </p:nvPicPr>
        <p:blipFill>
          <a:blip r:embed="rId2"/>
          <a:stretch>
            <a:fillRect/>
          </a:stretch>
        </p:blipFill>
        <p:spPr>
          <a:xfrm>
            <a:off x="1065537" y="2813285"/>
            <a:ext cx="9780510" cy="1525513"/>
          </a:xfrm>
          <a:prstGeom prst="rect">
            <a:avLst/>
          </a:prstGeom>
        </p:spPr>
      </p:pic>
    </p:spTree>
    <p:extLst>
      <p:ext uri="{BB962C8B-B14F-4D97-AF65-F5344CB8AC3E}">
        <p14:creationId xmlns:p14="http://schemas.microsoft.com/office/powerpoint/2010/main" val="406888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115595" y="-220861"/>
            <a:ext cx="11564176" cy="7340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5010" tIns="45720" rIns="91440" bIns="0" numCol="1" anchor="ctr" anchorCtr="0" compatLnSpc="1">
            <a:prstTxWarp prst="textNoShape">
              <a:avLst/>
            </a:prstTxWarp>
            <a:spAutoFit/>
          </a:bodyPr>
          <a:lstStyle/>
          <a:p>
            <a:pPr marL="457200" marR="0" lvl="1" indent="0" algn="ctr" defTabSz="914400" rtl="0" eaLnBrk="0" fontAlgn="base" latinLnBrk="0" hangingPunct="0">
              <a:lnSpc>
                <a:spcPct val="100000"/>
              </a:lnSpc>
              <a:spcBef>
                <a:spcPct val="0"/>
              </a:spcBef>
              <a:spcAft>
                <a:spcPct val="0"/>
              </a:spcAft>
              <a:buClrTx/>
              <a:buSzTx/>
              <a:buNone/>
              <a:tabLst/>
            </a:pPr>
            <a:r>
              <a:rPr kumimoji="0" lang="fr-FR" altLang="fr-FR"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Tenseurs utilisés en Relativité Générale</a:t>
            </a:r>
            <a:endParaRPr kumimoji="0" lang="fr-FR" altLang="fr-FR" sz="3200" b="1" i="0" u="sng" strike="noStrike" cap="none" normalizeH="0" baseline="0" dirty="0">
              <a:ln>
                <a:noFill/>
              </a:ln>
              <a:solidFill>
                <a:srgbClr val="008000"/>
              </a:solidFill>
              <a:effectLst/>
              <a:latin typeface="Times New Roman" panose="02020603050405020304" pitchFamily="18" charset="0"/>
              <a:cs typeface="Times New Roman" panose="02020603050405020304" pitchFamily="18" charset="0"/>
            </a:endParaRPr>
          </a:p>
          <a:p>
            <a:pPr marL="457200" marR="0" lvl="1" indent="0" algn="ctr" defTabSz="914400" rtl="0" eaLnBrk="0" fontAlgn="base" latinLnBrk="0" hangingPunct="0">
              <a:lnSpc>
                <a:spcPct val="100000"/>
              </a:lnSpc>
              <a:spcBef>
                <a:spcPct val="0"/>
              </a:spcBef>
              <a:spcAft>
                <a:spcPct val="0"/>
              </a:spcAft>
              <a:buClrTx/>
              <a:buSzTx/>
              <a:buNone/>
              <a:tabLst/>
            </a:pPr>
            <a:r>
              <a:rPr kumimoji="0" lang="fr-FR" altLang="fr-FR"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Tenseur de Riemann </a:t>
            </a:r>
            <a:endParaRPr kumimoji="0" lang="fr-FR" altLang="fr-FR" sz="2800" b="1" i="0" u="sng" strike="noStrike" cap="none" normalizeH="0" baseline="0" dirty="0">
              <a:ln>
                <a:noFill/>
              </a:ln>
              <a:solidFill>
                <a:srgbClr val="008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Einstein a cherché comment construire un tenseur ne contenant que les dérivées premières et secondes  des éléments du tenseur métrique pour construire un tenseur caractérisant la courbure de l'espace temps. Il a trouvé sur le tenseur de Riemann. </a:t>
            </a: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2400" dirty="0">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2400" dirty="0">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indent="0" algn="just" defTabSz="914400" eaLnBrk="0" fontAlgn="base" hangingPunct="0">
              <a:spcBef>
                <a:spcPct val="0"/>
              </a:spcBef>
              <a:spcAft>
                <a:spcPct val="0"/>
              </a:spcAft>
              <a:buClrTx/>
              <a:buSzTx/>
              <a:buNone/>
            </a:pPr>
            <a:r>
              <a:rPr lang="fr-FR" altLang="fr-FR" sz="2400" dirty="0">
                <a:latin typeface="Times New Roman" panose="02020603050405020304" pitchFamily="18" charset="0"/>
                <a:ea typeface="Times New Roman" panose="02020603050405020304" pitchFamily="18" charset="0"/>
                <a:cs typeface="Times New Roman" panose="02020603050405020304" pitchFamily="18" charset="0"/>
              </a:rPr>
              <a:t>Où:	</a:t>
            </a:r>
          </a:p>
          <a:p>
            <a:pPr marL="0" indent="0" algn="just" defTabSz="914400" eaLnBrk="0" fontAlgn="base" hangingPunct="0">
              <a:spcBef>
                <a:spcPct val="0"/>
              </a:spcBef>
              <a:spcAft>
                <a:spcPct val="0"/>
              </a:spcAft>
              <a:buClrTx/>
              <a:buSzTx/>
              <a:buNone/>
            </a:pPr>
            <a:r>
              <a:rPr lang="fr-FR" altLang="fr-FR" sz="2400" i="1" dirty="0">
                <a:latin typeface="Times New Roman" panose="02020603050405020304" pitchFamily="18" charset="0"/>
                <a:ea typeface="Times New Roman" panose="02020603050405020304" pitchFamily="18" charset="0"/>
                <a:cs typeface="Times New Roman" panose="02020603050405020304" pitchFamily="18" charset="0"/>
              </a:rPr>
              <a:t>		Г </a:t>
            </a:r>
            <a:r>
              <a:rPr lang="fr-FR" altLang="fr-FR" sz="2400" i="1" baseline="-30000" dirty="0" err="1">
                <a:latin typeface="Times New Roman" panose="02020603050405020304" pitchFamily="18" charset="0"/>
                <a:ea typeface="Times New Roman" panose="02020603050405020304" pitchFamily="18" charset="0"/>
                <a:cs typeface="Times New Roman" panose="02020603050405020304" pitchFamily="18" charset="0"/>
              </a:rPr>
              <a:t>μ</a:t>
            </a:r>
            <a:r>
              <a:rPr lang="fr-FR" altLang="fr-FR" sz="2400" i="1" baseline="30000" dirty="0" err="1">
                <a:latin typeface="Times New Roman" panose="02020603050405020304" pitchFamily="18" charset="0"/>
                <a:ea typeface="Times New Roman" panose="02020603050405020304" pitchFamily="18" charset="0"/>
                <a:cs typeface="Times New Roman" panose="02020603050405020304" pitchFamily="18" charset="0"/>
              </a:rPr>
              <a:t>ν</a:t>
            </a:r>
            <a:r>
              <a:rPr lang="fr-FR" altLang="fr-FR" sz="2400" i="1" baseline="-30000" dirty="0" err="1">
                <a:latin typeface="Times New Roman" panose="02020603050405020304" pitchFamily="18" charset="0"/>
                <a:ea typeface="Times New Roman" panose="02020603050405020304" pitchFamily="18" charset="0"/>
                <a:cs typeface="Times New Roman" panose="02020603050405020304" pitchFamily="18" charset="0"/>
              </a:rPr>
              <a:t>λ</a:t>
            </a:r>
            <a:r>
              <a:rPr lang="fr-FR" altLang="fr-FR" sz="2400" i="1" baseline="-30000" dirty="0">
                <a:latin typeface="Times New Roman" panose="02020603050405020304" pitchFamily="18" charset="0"/>
                <a:ea typeface="Times New Roman" panose="02020603050405020304" pitchFamily="18" charset="0"/>
                <a:cs typeface="Times New Roman" panose="02020603050405020304" pitchFamily="18" charset="0"/>
              </a:rPr>
              <a:t> </a:t>
            </a:r>
            <a:r>
              <a:rPr lang="fr-FR" altLang="fr-FR" sz="2400" i="1" dirty="0">
                <a:latin typeface="Times New Roman" panose="02020603050405020304" pitchFamily="18" charset="0"/>
                <a:cs typeface="Times New Roman" panose="02020603050405020304" pitchFamily="18" charset="0"/>
              </a:rPr>
              <a:t>= ½ (g</a:t>
            </a:r>
            <a:r>
              <a:rPr lang="el-GR" altLang="fr-FR" sz="2400" i="1" baseline="30000" dirty="0">
                <a:latin typeface="Times New Roman" panose="02020603050405020304" pitchFamily="18" charset="0"/>
                <a:cs typeface="Times New Roman" panose="02020603050405020304" pitchFamily="18" charset="0"/>
              </a:rPr>
              <a:t>νσ</a:t>
            </a:r>
            <a:r>
              <a:rPr lang="el-GR" altLang="fr-FR" sz="2400" i="1" dirty="0">
                <a:latin typeface="Times New Roman" panose="02020603050405020304" pitchFamily="18" charset="0"/>
                <a:cs typeface="Times New Roman" panose="02020603050405020304" pitchFamily="18" charset="0"/>
              </a:rPr>
              <a:t>∂</a:t>
            </a:r>
            <a:r>
              <a:rPr lang="el-GR" altLang="fr-FR" sz="2400" i="1" baseline="-25000" dirty="0">
                <a:latin typeface="Times New Roman" panose="02020603050405020304" pitchFamily="18" charset="0"/>
                <a:cs typeface="Times New Roman" panose="02020603050405020304" pitchFamily="18" charset="0"/>
              </a:rPr>
              <a:t>μ</a:t>
            </a:r>
            <a:r>
              <a:rPr lang="fr-FR" altLang="fr-FR" sz="2400" i="1" dirty="0">
                <a:latin typeface="Times New Roman" panose="02020603050405020304" pitchFamily="18" charset="0"/>
                <a:cs typeface="Times New Roman" panose="02020603050405020304" pitchFamily="18" charset="0"/>
              </a:rPr>
              <a:t>g</a:t>
            </a:r>
            <a:r>
              <a:rPr lang="el-GR" altLang="fr-FR" sz="2400" i="1" baseline="-25000" dirty="0">
                <a:latin typeface="Times New Roman" panose="02020603050405020304" pitchFamily="18" charset="0"/>
                <a:cs typeface="Times New Roman" panose="02020603050405020304" pitchFamily="18" charset="0"/>
              </a:rPr>
              <a:t>λσ</a:t>
            </a:r>
            <a:r>
              <a:rPr lang="fr-FR" altLang="fr-FR" sz="2400" i="1" dirty="0">
                <a:latin typeface="Times New Roman" panose="02020603050405020304" pitchFamily="18" charset="0"/>
                <a:cs typeface="Times New Roman" panose="02020603050405020304" pitchFamily="18" charset="0"/>
              </a:rPr>
              <a:t>+</a:t>
            </a:r>
            <a:r>
              <a:rPr lang="el-GR" altLang="fr-FR" sz="2400" i="1" dirty="0">
                <a:latin typeface="Times New Roman" panose="02020603050405020304" pitchFamily="18" charset="0"/>
                <a:cs typeface="Times New Roman" panose="02020603050405020304" pitchFamily="18" charset="0"/>
              </a:rPr>
              <a:t>∂</a:t>
            </a:r>
            <a:r>
              <a:rPr lang="el-GR" altLang="fr-FR" sz="2400" i="1" baseline="-25000" dirty="0">
                <a:latin typeface="Times New Roman" panose="02020603050405020304" pitchFamily="18" charset="0"/>
                <a:cs typeface="Times New Roman" panose="02020603050405020304" pitchFamily="18" charset="0"/>
              </a:rPr>
              <a:t>λ</a:t>
            </a:r>
            <a:r>
              <a:rPr lang="fr-FR" altLang="fr-FR" sz="2400" i="1" dirty="0">
                <a:latin typeface="Times New Roman" panose="02020603050405020304" pitchFamily="18" charset="0"/>
                <a:cs typeface="Times New Roman" panose="02020603050405020304" pitchFamily="18" charset="0"/>
              </a:rPr>
              <a:t>g</a:t>
            </a:r>
            <a:r>
              <a:rPr lang="fr-FR" altLang="fr-FR" sz="2400" i="1" baseline="-25000" dirty="0">
                <a:latin typeface="Times New Roman" panose="02020603050405020304" pitchFamily="18" charset="0"/>
                <a:cs typeface="Times New Roman" panose="02020603050405020304" pitchFamily="18" charset="0"/>
              </a:rPr>
              <a:t>µ</a:t>
            </a:r>
            <a:r>
              <a:rPr lang="el-GR" altLang="fr-FR" sz="2400" i="1" baseline="-25000" dirty="0">
                <a:latin typeface="Times New Roman" panose="02020603050405020304" pitchFamily="18" charset="0"/>
                <a:cs typeface="Times New Roman" panose="02020603050405020304" pitchFamily="18" charset="0"/>
              </a:rPr>
              <a:t>σ</a:t>
            </a:r>
            <a:r>
              <a:rPr lang="fr-FR" altLang="fr-FR" sz="2400" i="1" baseline="-25000" dirty="0">
                <a:latin typeface="Times New Roman" panose="02020603050405020304" pitchFamily="18" charset="0"/>
                <a:cs typeface="Times New Roman" panose="02020603050405020304" pitchFamily="18" charset="0"/>
              </a:rPr>
              <a:t> </a:t>
            </a:r>
            <a:r>
              <a:rPr lang="fr-FR" altLang="fr-FR" sz="2400" i="1" dirty="0">
                <a:latin typeface="Times New Roman" panose="02020603050405020304" pitchFamily="18" charset="0"/>
                <a:cs typeface="Times New Roman" panose="02020603050405020304" pitchFamily="18" charset="0"/>
              </a:rPr>
              <a:t>–∂</a:t>
            </a:r>
            <a:r>
              <a:rPr lang="el-GR" altLang="fr-FR" sz="2400" i="1" baseline="-25000" dirty="0">
                <a:latin typeface="Times New Roman" panose="02020603050405020304" pitchFamily="18" charset="0"/>
                <a:cs typeface="Times New Roman" panose="02020603050405020304" pitchFamily="18" charset="0"/>
              </a:rPr>
              <a:t>σ</a:t>
            </a:r>
            <a:r>
              <a:rPr lang="fr-FR" altLang="fr-FR" sz="2400" i="1" dirty="0">
                <a:latin typeface="Times New Roman" panose="02020603050405020304" pitchFamily="18" charset="0"/>
                <a:cs typeface="Times New Roman" panose="02020603050405020304" pitchFamily="18" charset="0"/>
              </a:rPr>
              <a:t> g</a:t>
            </a:r>
            <a:r>
              <a:rPr lang="el-GR" altLang="fr-FR" sz="2400" i="1" baseline="-25000" dirty="0">
                <a:latin typeface="Times New Roman" panose="02020603050405020304" pitchFamily="18" charset="0"/>
                <a:cs typeface="Times New Roman" panose="02020603050405020304" pitchFamily="18" charset="0"/>
              </a:rPr>
              <a:t>μλ</a:t>
            </a:r>
            <a:r>
              <a:rPr lang="fr-FR" altLang="fr-FR" sz="2400" i="1" dirty="0">
                <a:latin typeface="Times New Roman" panose="02020603050405020304" pitchFamily="18" charset="0"/>
                <a:cs typeface="Times New Roman" panose="02020603050405020304" pitchFamily="18" charset="0"/>
              </a:rPr>
              <a:t>)</a:t>
            </a:r>
            <a:endParaRPr lang="fr-FR" altLang="fr-FR" sz="2400" i="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Ce tenseur s'établit indépendamment, de façon théorique en faisant parcourir dans un système de coordonnées curvilignes un parallélogramme infinitésimal et en comparant les orientations de départ et d'arrivée d'un vecteur transporté parallèlement sur la courbe. On peut aussi le déduire du commutateur de dérivées covariantes (voir figure ci dessous) qui produit ce tenseur et le tenseur de torsion (supposé nul en RG).</a:t>
            </a:r>
            <a:endParaRPr kumimoji="0" lang="fr-FR" altLang="fr-F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br>
              <a:rPr kumimoji="0" lang="fr-FR" altLang="fr-F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5" name="Image 4"/>
          <p:cNvPicPr>
            <a:picLocks noChangeAspect="1"/>
          </p:cNvPicPr>
          <p:nvPr/>
        </p:nvPicPr>
        <p:blipFill>
          <a:blip r:embed="rId2"/>
          <a:stretch>
            <a:fillRect/>
          </a:stretch>
        </p:blipFill>
        <p:spPr>
          <a:xfrm>
            <a:off x="642996" y="2462569"/>
            <a:ext cx="5633753" cy="523027"/>
          </a:xfrm>
          <a:prstGeom prst="rect">
            <a:avLst/>
          </a:prstGeom>
        </p:spPr>
      </p:pic>
      <p:pic>
        <p:nvPicPr>
          <p:cNvPr id="6" name="Image 5"/>
          <p:cNvPicPr>
            <a:picLocks noChangeAspect="1"/>
          </p:cNvPicPr>
          <p:nvPr/>
        </p:nvPicPr>
        <p:blipFill>
          <a:blip r:embed="rId3"/>
          <a:stretch>
            <a:fillRect/>
          </a:stretch>
        </p:blipFill>
        <p:spPr>
          <a:xfrm>
            <a:off x="8775149" y="2462569"/>
            <a:ext cx="2371429" cy="1961905"/>
          </a:xfrm>
          <a:prstGeom prst="rect">
            <a:avLst/>
          </a:prstGeom>
        </p:spPr>
      </p:pic>
      <p:pic>
        <p:nvPicPr>
          <p:cNvPr id="7" name="Graphiqu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4910" y="3042889"/>
            <a:ext cx="6959554" cy="801264"/>
          </a:xfrm>
          <a:prstGeom prst="rect">
            <a:avLst/>
          </a:prstGeom>
        </p:spPr>
      </p:pic>
    </p:spTree>
    <p:extLst>
      <p:ext uri="{BB962C8B-B14F-4D97-AF65-F5344CB8AC3E}">
        <p14:creationId xmlns:p14="http://schemas.microsoft.com/office/powerpoint/2010/main" val="264809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0" y="-51584"/>
            <a:ext cx="11618976" cy="724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5010" tIns="45720" rIns="91440" bIns="0" numCol="1" anchor="ctr" anchorCtr="0" compatLnSpc="1">
            <a:prstTxWarp prst="textNoShape">
              <a:avLst/>
            </a:prstTxWarp>
            <a:spAutoFit/>
          </a:bodyPr>
          <a:lstStyle/>
          <a:p>
            <a:pPr marL="457200" marR="0" lvl="1" indent="0" algn="ctr" defTabSz="914400" rtl="0" eaLnBrk="0" fontAlgn="base" latinLnBrk="0" hangingPunct="0">
              <a:lnSpc>
                <a:spcPct val="100000"/>
              </a:lnSpc>
              <a:spcBef>
                <a:spcPct val="0"/>
              </a:spcBef>
              <a:spcAft>
                <a:spcPct val="0"/>
              </a:spcAft>
              <a:buClrTx/>
              <a:buSzTx/>
              <a:buFontTx/>
              <a:buChar char="•"/>
              <a:tabLst/>
            </a:pPr>
            <a:r>
              <a:rPr kumimoji="0" lang="fr-FR" altLang="fr-FR"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Tenseur de Ricci :</a:t>
            </a:r>
            <a:endParaRPr kumimoji="0" lang="fr-FR" altLang="fr-F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just" defTabSz="914400" eaLnBrk="0" fontAlgn="base" hangingPunct="0">
              <a:spcBef>
                <a:spcPct val="0"/>
              </a:spcBef>
              <a:spcAft>
                <a:spcPct val="0"/>
              </a:spcAft>
              <a:buClrTx/>
              <a:buSzTx/>
              <a:buNone/>
            </a:pPr>
            <a:endParaRPr kumimoji="0" lang="fr-FR" altLang="fr-F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just" defTabSz="914400" eaLnBrk="0" fontAlgn="base" hangingPunct="0">
              <a:spcBef>
                <a:spcPct val="0"/>
              </a:spcBef>
              <a:spcAft>
                <a:spcPct val="0"/>
              </a:spcAft>
              <a:buClrTx/>
              <a:buSzTx/>
              <a:buNone/>
            </a:pPr>
            <a:r>
              <a:rPr kumimoji="0" lang="fr-FR" altLang="fr-F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Par contraction de deux indices du tenseur de Riemann, </a:t>
            </a:r>
            <a:r>
              <a:rPr kumimoji="0" lang="fr-FR" altLang="fr-FR" sz="2400" b="1"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a:t>
            </a:r>
            <a:r>
              <a:rPr kumimoji="0" lang="fr-FR" altLang="fr-FR" sz="2400" b="1" i="1" u="none" strike="noStrike" cap="none" normalizeH="0" baseline="-3000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μν</a:t>
            </a:r>
            <a:r>
              <a:rPr kumimoji="0" lang="fr-FR" altLang="fr-FR" sz="2400" b="1"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fr-FR" sz="24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a:t>
            </a:r>
            <a:r>
              <a:rPr kumimoji="0" lang="fr-FR" altLang="fr-FR" sz="2400" b="0" i="1" u="none" strike="noStrike" cap="none" normalizeH="0" baseline="3000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λ</a:t>
            </a:r>
            <a:r>
              <a:rPr kumimoji="0" lang="fr-FR" altLang="fr-FR" sz="2400" b="0" i="1" u="none" strike="noStrike" cap="none" normalizeH="0" baseline="-3000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μλν</a:t>
            </a:r>
            <a:r>
              <a:rPr kumimoji="0" lang="fr-FR" altLang="fr-F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on obtient le tenseur covariant symétrique d'ordre 2 de Ricci:  </a:t>
            </a:r>
            <a:r>
              <a:rPr kumimoji="0" lang="fr-FR" altLang="fr-FR" sz="2400" b="1"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a:t>
            </a:r>
            <a:r>
              <a:rPr kumimoji="0" lang="fr-FR" altLang="fr-FR" sz="2400" b="1" i="1" u="none" strike="noStrike" cap="none" normalizeH="0" baseline="-3000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μν</a:t>
            </a:r>
            <a:r>
              <a:rPr kumimoji="0" lang="fr-FR" altLang="fr-FR" sz="2400" b="1" i="1"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fr-F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(10 composantes indépendantes qui sont la trace du tenseur de Riemann)</a:t>
            </a:r>
            <a:r>
              <a:rPr kumimoji="0" lang="fr-FR" altLang="fr-FR" sz="2400" b="0"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qui est du même type que</a:t>
            </a:r>
            <a:r>
              <a:rPr kumimoji="0" lang="fr-FR" altLang="fr-F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altLang="fr-FR" sz="2400" dirty="0">
                <a:latin typeface="Times New Roman" panose="02020603050405020304" pitchFamily="18" charset="0"/>
                <a:ea typeface="Times New Roman" panose="02020603050405020304" pitchFamily="18" charset="0"/>
                <a:cs typeface="Times New Roman" panose="02020603050405020304" pitchFamily="18" charset="0"/>
              </a:rPr>
              <a:t> le tenseur Impulsion Energie, ne contient pas toutes les informations au sujet de la courbure. </a:t>
            </a:r>
          </a:p>
          <a:p>
            <a:pPr marL="0" lvl="0" indent="0" algn="just" defTabSz="914400" eaLnBrk="0" fontAlgn="base" hangingPunct="0">
              <a:spcBef>
                <a:spcPct val="0"/>
              </a:spcBef>
              <a:spcAft>
                <a:spcPct val="0"/>
              </a:spcAft>
              <a:buClrTx/>
              <a:buSzTx/>
              <a:buNone/>
            </a:pPr>
            <a:endParaRPr lang="fr-FR" dirty="0"/>
          </a:p>
          <a:p>
            <a:pPr marL="0" lvl="0" indent="0" algn="just" defTabSz="914400" eaLnBrk="0" fontAlgn="base" hangingPunct="0">
              <a:spcBef>
                <a:spcPct val="0"/>
              </a:spcBef>
              <a:spcAft>
                <a:spcPct val="0"/>
              </a:spcAft>
              <a:buClrTx/>
              <a:buSzTx/>
              <a:buNone/>
            </a:pPr>
            <a:r>
              <a:rPr lang="fr-FR" sz="2400" i="1" dirty="0">
                <a:latin typeface="Times New Roman" panose="02020603050405020304" pitchFamily="18" charset="0"/>
                <a:cs typeface="Times New Roman" panose="02020603050405020304" pitchFamily="18" charset="0"/>
              </a:rPr>
              <a:t>	R</a:t>
            </a:r>
            <a:r>
              <a:rPr lang="el-GR" sz="2400" i="1" baseline="-25000" dirty="0">
                <a:latin typeface="Times New Roman" panose="02020603050405020304" pitchFamily="18" charset="0"/>
                <a:cs typeface="Times New Roman" panose="02020603050405020304" pitchFamily="18" charset="0"/>
              </a:rPr>
              <a:t>μν</a:t>
            </a:r>
            <a:r>
              <a:rPr lang="fr-FR" sz="2400" i="1" dirty="0">
                <a:latin typeface="Times New Roman" panose="02020603050405020304" pitchFamily="18" charset="0"/>
                <a:cs typeface="Times New Roman" panose="02020603050405020304" pitchFamily="18" charset="0"/>
              </a:rPr>
              <a:t> = ∂</a:t>
            </a:r>
            <a:r>
              <a:rPr lang="el-GR" sz="2400" i="1" baseline="-25000" dirty="0">
                <a:latin typeface="Times New Roman" panose="02020603050405020304" pitchFamily="18" charset="0"/>
                <a:cs typeface="Times New Roman" panose="02020603050405020304" pitchFamily="18" charset="0"/>
              </a:rPr>
              <a:t>λ</a:t>
            </a:r>
            <a:r>
              <a:rPr lang="fr-FR" sz="2400" i="1" dirty="0">
                <a:latin typeface="Times New Roman" panose="02020603050405020304" pitchFamily="18" charset="0"/>
                <a:cs typeface="Times New Roman" panose="02020603050405020304" pitchFamily="18" charset="0"/>
              </a:rPr>
              <a:t>Γ </a:t>
            </a:r>
            <a:r>
              <a:rPr lang="el-GR" sz="2400" i="1" baseline="30000" dirty="0">
                <a:latin typeface="Times New Roman" panose="02020603050405020304" pitchFamily="18" charset="0"/>
                <a:cs typeface="Times New Roman" panose="02020603050405020304" pitchFamily="18" charset="0"/>
              </a:rPr>
              <a:t>λ</a:t>
            </a:r>
            <a:r>
              <a:rPr lang="el-GR" sz="2400" i="1" baseline="-25000" dirty="0">
                <a:latin typeface="Times New Roman" panose="02020603050405020304" pitchFamily="18" charset="0"/>
                <a:cs typeface="Times New Roman" panose="02020603050405020304" pitchFamily="18" charset="0"/>
              </a:rPr>
              <a:t>μν</a:t>
            </a:r>
            <a:r>
              <a:rPr lang="fr-FR" sz="2400" i="1" dirty="0">
                <a:latin typeface="Times New Roman" panose="02020603050405020304" pitchFamily="18" charset="0"/>
                <a:cs typeface="Times New Roman" panose="02020603050405020304" pitchFamily="18" charset="0"/>
              </a:rPr>
              <a:t> - ∂</a:t>
            </a:r>
            <a:r>
              <a:rPr lang="el-GR" sz="2400" i="1" baseline="-25000" dirty="0">
                <a:latin typeface="Times New Roman" panose="02020603050405020304" pitchFamily="18" charset="0"/>
                <a:cs typeface="Times New Roman" panose="02020603050405020304" pitchFamily="18" charset="0"/>
              </a:rPr>
              <a:t>ν</a:t>
            </a:r>
            <a:r>
              <a:rPr lang="fr-FR" sz="2400" i="1" dirty="0">
                <a:latin typeface="Times New Roman" panose="02020603050405020304" pitchFamily="18" charset="0"/>
                <a:cs typeface="Times New Roman" panose="02020603050405020304" pitchFamily="18" charset="0"/>
              </a:rPr>
              <a:t>Γ </a:t>
            </a:r>
            <a:r>
              <a:rPr lang="el-GR" sz="2400" i="1" baseline="30000" dirty="0">
                <a:latin typeface="Times New Roman" panose="02020603050405020304" pitchFamily="18" charset="0"/>
                <a:cs typeface="Times New Roman" panose="02020603050405020304" pitchFamily="18" charset="0"/>
              </a:rPr>
              <a:t>λ</a:t>
            </a:r>
            <a:r>
              <a:rPr lang="el-GR" sz="2400" i="1" baseline="-25000" dirty="0">
                <a:latin typeface="Times New Roman" panose="02020603050405020304" pitchFamily="18" charset="0"/>
                <a:cs typeface="Times New Roman" panose="02020603050405020304" pitchFamily="18" charset="0"/>
              </a:rPr>
              <a:t>λμ</a:t>
            </a:r>
            <a:r>
              <a:rPr lang="fr-FR" sz="2400" i="1" dirty="0">
                <a:latin typeface="Times New Roman" panose="02020603050405020304" pitchFamily="18" charset="0"/>
                <a:cs typeface="Times New Roman" panose="02020603050405020304" pitchFamily="18" charset="0"/>
              </a:rPr>
              <a:t> + Γ </a:t>
            </a:r>
            <a:r>
              <a:rPr lang="el-GR" sz="2400" i="1" baseline="30000" dirty="0">
                <a:latin typeface="Times New Roman" panose="02020603050405020304" pitchFamily="18" charset="0"/>
                <a:cs typeface="Times New Roman" panose="02020603050405020304" pitchFamily="18" charset="0"/>
              </a:rPr>
              <a:t>λ</a:t>
            </a:r>
            <a:r>
              <a:rPr lang="el-GR" sz="2400" i="1" baseline="-25000" dirty="0">
                <a:latin typeface="Times New Roman" panose="02020603050405020304" pitchFamily="18" charset="0"/>
                <a:cs typeface="Times New Roman" panose="02020603050405020304" pitchFamily="18" charset="0"/>
              </a:rPr>
              <a:t>μν</a:t>
            </a:r>
            <a:r>
              <a:rPr lang="fr-FR" sz="2400" i="1" dirty="0">
                <a:latin typeface="Times New Roman" panose="02020603050405020304" pitchFamily="18" charset="0"/>
                <a:cs typeface="Times New Roman" panose="02020603050405020304" pitchFamily="18" charset="0"/>
              </a:rPr>
              <a:t>Γ </a:t>
            </a:r>
            <a:r>
              <a:rPr lang="el-GR" sz="2400" i="1" baseline="30000" dirty="0">
                <a:latin typeface="Times New Roman" panose="02020603050405020304" pitchFamily="18" charset="0"/>
                <a:cs typeface="Times New Roman" panose="02020603050405020304" pitchFamily="18" charset="0"/>
              </a:rPr>
              <a:t>σ</a:t>
            </a:r>
            <a:r>
              <a:rPr lang="el-GR" sz="2400" i="1" baseline="-25000" dirty="0">
                <a:latin typeface="Times New Roman" panose="02020603050405020304" pitchFamily="18" charset="0"/>
                <a:cs typeface="Times New Roman" panose="02020603050405020304" pitchFamily="18" charset="0"/>
              </a:rPr>
              <a:t>λσ</a:t>
            </a:r>
            <a:r>
              <a:rPr lang="fr-FR" sz="2400" i="1" baseline="-25000" dirty="0">
                <a:latin typeface="Times New Roman" panose="02020603050405020304" pitchFamily="18" charset="0"/>
                <a:cs typeface="Times New Roman" panose="02020603050405020304" pitchFamily="18" charset="0"/>
              </a:rPr>
              <a:t>  </a:t>
            </a:r>
            <a:r>
              <a:rPr lang="fr-FR" sz="2400" i="1" dirty="0">
                <a:latin typeface="Times New Roman" panose="02020603050405020304" pitchFamily="18" charset="0"/>
                <a:cs typeface="Times New Roman" panose="02020603050405020304" pitchFamily="18" charset="0"/>
              </a:rPr>
              <a:t>- Γ </a:t>
            </a:r>
            <a:r>
              <a:rPr lang="el-GR" sz="2400" i="1" baseline="30000" dirty="0">
                <a:latin typeface="Times New Roman" panose="02020603050405020304" pitchFamily="18" charset="0"/>
                <a:cs typeface="Times New Roman" panose="02020603050405020304" pitchFamily="18" charset="0"/>
              </a:rPr>
              <a:t>σ</a:t>
            </a:r>
            <a:r>
              <a:rPr lang="el-GR" sz="2400" i="1" baseline="-25000" dirty="0">
                <a:latin typeface="Times New Roman" panose="02020603050405020304" pitchFamily="18" charset="0"/>
                <a:cs typeface="Times New Roman" panose="02020603050405020304" pitchFamily="18" charset="0"/>
              </a:rPr>
              <a:t>μλ</a:t>
            </a:r>
            <a:r>
              <a:rPr lang="fr-FR" sz="2400" i="1" dirty="0">
                <a:latin typeface="Times New Roman" panose="02020603050405020304" pitchFamily="18" charset="0"/>
                <a:cs typeface="Times New Roman" panose="02020603050405020304" pitchFamily="18" charset="0"/>
              </a:rPr>
              <a:t>Γ </a:t>
            </a:r>
            <a:r>
              <a:rPr lang="el-GR" sz="2400" i="1" baseline="30000" dirty="0">
                <a:latin typeface="Times New Roman" panose="02020603050405020304" pitchFamily="18" charset="0"/>
                <a:cs typeface="Times New Roman" panose="02020603050405020304" pitchFamily="18" charset="0"/>
              </a:rPr>
              <a:t>λ</a:t>
            </a:r>
            <a:r>
              <a:rPr lang="el-GR" sz="2400" i="1" baseline="-25000" dirty="0">
                <a:latin typeface="Times New Roman" panose="02020603050405020304" pitchFamily="18" charset="0"/>
                <a:cs typeface="Times New Roman" panose="02020603050405020304" pitchFamily="18" charset="0"/>
              </a:rPr>
              <a:t>νσ</a:t>
            </a:r>
            <a:endParaRPr kumimoji="0" lang="fr-FR" altLang="fr-F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Mais </a:t>
            </a:r>
            <a:r>
              <a:rPr kumimoji="0" lang="fr-FR" altLang="fr-F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où  sont les 10 autres composantes indépendantes?</a:t>
            </a:r>
            <a:endParaRPr kumimoji="0" lang="fr-FR" altLang="fr-F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fr-FR" altLang="fr-F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Elles sont dans le tenseur de Weyl (qui est conforme, </a:t>
            </a:r>
            <a:r>
              <a:rPr kumimoji="0" lang="fr-FR" altLang="fr-FR"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c.a.d</a:t>
            </a:r>
            <a:r>
              <a:rPr kumimoji="0" lang="fr-FR" altLang="fr-F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invariant par une transformation du type </a:t>
            </a:r>
            <a:r>
              <a:rPr kumimoji="0" lang="fr-FR" altLang="fr-FR"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a:t>
            </a:r>
            <a:r>
              <a:rPr kumimoji="0" lang="fr-FR" altLang="fr-FR" sz="2400" b="0" i="0" u="none" strike="noStrike" cap="none" normalizeH="0" baseline="-3000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μν</a:t>
            </a:r>
            <a:r>
              <a:rPr kumimoji="0" lang="fr-FR" altLang="fr-FR" sz="2400" b="0" i="0"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fr-F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→ω²(x)</a:t>
            </a:r>
            <a:r>
              <a:rPr kumimoji="0" lang="fr-FR" altLang="fr-FR"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a:t>
            </a:r>
            <a:r>
              <a:rPr kumimoji="0" lang="fr-FR" altLang="fr-FR" sz="2400" b="0" i="0" u="none" strike="noStrike" cap="none" normalizeH="0" baseline="-3000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μν</a:t>
            </a:r>
            <a:r>
              <a:rPr kumimoji="0" lang="fr-FR" altLang="fr-F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dont la forme covariante s'écrit,</a:t>
            </a: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2400" dirty="0">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br>
              <a:rPr kumimoji="0" lang="fr-FR" altLang="fr-F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kumimoji="0" lang="fr-FR" altLang="fr-F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fr-FR" altLang="fr-FR" sz="2400" b="1" i="0" u="sng" strike="noStrike" cap="none" normalizeH="0" baseline="0" dirty="0">
              <a:ln>
                <a:noFill/>
              </a:ln>
              <a:solidFill>
                <a:srgbClr val="008000"/>
              </a:solidFill>
              <a:effectLst/>
              <a:latin typeface="Times New Roman" panose="02020603050405020304" pitchFamily="18" charset="0"/>
              <a:cs typeface="Times New Roman" panose="02020603050405020304" pitchFamily="18"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fr-FR" altLang="fr-FR" sz="1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fr-FR" altLang="fr-FR" sz="1800" b="1" i="0" u="sng" strike="noStrike" cap="none" normalizeH="0" baseline="0" dirty="0">
              <a:ln>
                <a:noFill/>
              </a:ln>
              <a:solidFill>
                <a:srgbClr val="008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5" name="Image 4"/>
          <p:cNvPicPr>
            <a:picLocks noChangeAspect="1"/>
          </p:cNvPicPr>
          <p:nvPr/>
        </p:nvPicPr>
        <p:blipFill>
          <a:blip r:embed="rId2"/>
          <a:stretch>
            <a:fillRect/>
          </a:stretch>
        </p:blipFill>
        <p:spPr>
          <a:xfrm>
            <a:off x="747153" y="5120640"/>
            <a:ext cx="10405086" cy="890016"/>
          </a:xfrm>
          <a:prstGeom prst="rect">
            <a:avLst/>
          </a:prstGeom>
        </p:spPr>
      </p:pic>
    </p:spTree>
    <p:extLst>
      <p:ext uri="{BB962C8B-B14F-4D97-AF65-F5344CB8AC3E}">
        <p14:creationId xmlns:p14="http://schemas.microsoft.com/office/powerpoint/2010/main" val="193154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11972544" cy="6858000"/>
          </a:xfrm>
        </p:spPr>
        <p:txBody>
          <a:bodyPr>
            <a:normAutofit/>
          </a:bodyPr>
          <a:lstStyle/>
          <a:p>
            <a:pPr lvl="1" algn="ctr"/>
            <a:r>
              <a:rPr lang="fr-FR" sz="3000" b="1" dirty="0">
                <a:latin typeface="Times New Roman" panose="02020603050405020304" pitchFamily="18" charset="0"/>
                <a:cs typeface="Times New Roman" panose="02020603050405020304" pitchFamily="18" charset="0"/>
              </a:rPr>
              <a:t>Interprétation physique de ces tenseurs</a:t>
            </a:r>
          </a:p>
          <a:p>
            <a:pPr lvl="1" algn="ctr"/>
            <a:endParaRPr lang="fr-FR" sz="3000" b="1" u="sng" dirty="0">
              <a:latin typeface="Times New Roman" panose="02020603050405020304" pitchFamily="18" charset="0"/>
              <a:cs typeface="Times New Roman" panose="02020603050405020304" pitchFamily="18" charset="0"/>
            </a:endParaRPr>
          </a:p>
          <a:p>
            <a:pPr algn="just"/>
            <a:r>
              <a:rPr lang="fr-FR" sz="2600" dirty="0">
                <a:latin typeface="Times New Roman" panose="02020603050405020304" pitchFamily="18" charset="0"/>
                <a:cs typeface="Times New Roman" panose="02020603050405020304" pitchFamily="18" charset="0"/>
              </a:rPr>
              <a:t>Si on considère une sphère initiale de poussières en mouvement géodésique elle va se déformer en volume et en forme en tombant dans le champ gravitationnel: </a:t>
            </a:r>
          </a:p>
          <a:p>
            <a:pPr algn="just"/>
            <a:r>
              <a:rPr lang="fr-FR" sz="2600" dirty="0">
                <a:latin typeface="Times New Roman" panose="02020603050405020304" pitchFamily="18" charset="0"/>
                <a:cs typeface="Times New Roman" panose="02020603050405020304" pitchFamily="18" charset="0"/>
              </a:rPr>
              <a:t>Le tenseur de Ricci (qui est nul dans le vide) contrôle la dérivée seconde du changement de volume. </a:t>
            </a:r>
          </a:p>
          <a:p>
            <a:pPr algn="just"/>
            <a:r>
              <a:rPr lang="fr-FR" sz="2600" dirty="0">
                <a:latin typeface="Times New Roman" panose="02020603050405020304" pitchFamily="18" charset="0"/>
                <a:cs typeface="Times New Roman" panose="02020603050405020304" pitchFamily="18" charset="0"/>
              </a:rPr>
              <a:t>Le tenseur de Weyl (qui n'est pas nul dans le vide) contrôle la forme et déformation ( sphère/ellipsoïde) et contrôle les effets de marée par exemple dans le cas d'un objet en chute libre vers la singularité d'un trou noir.  </a:t>
            </a:r>
          </a:p>
          <a:p>
            <a:pPr algn="just"/>
            <a:r>
              <a:rPr lang="fr-FR" sz="2600" dirty="0">
                <a:latin typeface="Times New Roman" panose="02020603050405020304" pitchFamily="18" charset="0"/>
                <a:cs typeface="Times New Roman" panose="02020603050405020304" pitchFamily="18" charset="0"/>
              </a:rPr>
              <a:t>Notons qu'on peut avoir d'autres effets comme le cisaillement transversal et la rotation. </a:t>
            </a:r>
          </a:p>
          <a:p>
            <a:pPr algn="just"/>
            <a:r>
              <a:rPr lang="fr-FR" sz="2600" dirty="0">
                <a:latin typeface="Times New Roman" panose="02020603050405020304" pitchFamily="18" charset="0"/>
                <a:cs typeface="Times New Roman" panose="02020603050405020304" pitchFamily="18" charset="0"/>
              </a:rPr>
              <a:t>Rappelons, que c'est le tenseur de Ricci et sa contraction qui figure dans l'équation d'Einstein, car la distribution de matière énergie ne définit pas complètement l'espace temps mais ne fait que le contraindre.</a:t>
            </a:r>
          </a:p>
          <a:p>
            <a:endParaRPr lang="fr-FR" dirty="0"/>
          </a:p>
        </p:txBody>
      </p:sp>
    </p:spTree>
    <p:extLst>
      <p:ext uri="{BB962C8B-B14F-4D97-AF65-F5344CB8AC3E}">
        <p14:creationId xmlns:p14="http://schemas.microsoft.com/office/powerpoint/2010/main" val="40831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381" y="314633"/>
            <a:ext cx="10186322" cy="914400"/>
          </a:xfrm>
        </p:spPr>
        <p:txBody>
          <a:bodyPr/>
          <a:lstStyle/>
          <a:p>
            <a:r>
              <a:rPr lang="fr-FR"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1907: L’idée la plus heureuse  de ma vie</a:t>
            </a:r>
            <a:r>
              <a:rPr lang="fr-FR" dirty="0"/>
              <a:t> </a:t>
            </a:r>
          </a:p>
        </p:txBody>
      </p:sp>
      <p:sp>
        <p:nvSpPr>
          <p:cNvPr id="3" name="Espace réservé du contenu 2"/>
          <p:cNvSpPr>
            <a:spLocks noGrp="1"/>
          </p:cNvSpPr>
          <p:nvPr>
            <p:ph idx="1"/>
          </p:nvPr>
        </p:nvSpPr>
        <p:spPr>
          <a:xfrm>
            <a:off x="226141" y="1366684"/>
            <a:ext cx="11602065" cy="5678129"/>
          </a:xfrm>
        </p:spPr>
        <p:txBody>
          <a:bodyPr>
            <a:normAutofit/>
          </a:bodyPr>
          <a:lstStyle/>
          <a:p>
            <a:pPr algn="just"/>
            <a:r>
              <a:rPr lang="fr-FR" sz="2400" dirty="0">
                <a:latin typeface="Calibri" panose="020F0502020204030204" pitchFamily="34" charset="0"/>
              </a:rPr>
              <a:t>Dans cet article de synthèse sur la relativité restreinte, au chapitre 5 intitulé « Principe de relativité et gravitation », il traite pour la première fois de la gravitation.</a:t>
            </a:r>
          </a:p>
          <a:p>
            <a:pPr algn="just"/>
            <a:r>
              <a:rPr lang="fr-FR" sz="2400" dirty="0">
                <a:latin typeface="Calibri" panose="020F0502020204030204" pitchFamily="34" charset="0"/>
              </a:rPr>
              <a:t>En fait, il va traiter de la relativité en incluant les référentiels uniformément accélérés, invoquant sans le nommer le principe d’équivalence, en effet il déclare: </a:t>
            </a:r>
          </a:p>
          <a:p>
            <a:pPr algn="just"/>
            <a:r>
              <a:rPr lang="fr-FR" sz="2400" dirty="0">
                <a:latin typeface="Calibri" panose="020F0502020204030204" pitchFamily="34" charset="0"/>
              </a:rPr>
              <a:t>« …. </a:t>
            </a:r>
            <a:r>
              <a:rPr lang="fr-FR" sz="2400" i="1" dirty="0">
                <a:latin typeface="Calibri" panose="020F0502020204030204" pitchFamily="34" charset="0"/>
              </a:rPr>
              <a:t>Nous allons faire l’hypothèse de la complète équivalence physique entre un champ de gravitation et l’accélération correspondante du système de référence….. La valeur heuristique de cette hypothèse réside en ce qu’elle permet de remplacer un champ de gravitation uniforme par un système de référence uniformément accéléré, plus accessible au traitement théorique </a:t>
            </a:r>
            <a:r>
              <a:rPr lang="fr-FR" sz="2400" dirty="0">
                <a:latin typeface="Calibri" panose="020F0502020204030204" pitchFamily="34" charset="0"/>
              </a:rPr>
              <a:t>».</a:t>
            </a:r>
          </a:p>
          <a:p>
            <a:pPr algn="just"/>
            <a:r>
              <a:rPr lang="fr-FR" sz="2400" dirty="0">
                <a:latin typeface="Calibri" panose="020F0502020204030204" pitchFamily="34" charset="0"/>
              </a:rPr>
              <a:t>Il va traiter dans cette hypothèse de l’influence de la gravitation sur l’espace-temps et de façon plus concrète sur les horloges et les ondes électromagnétiques, mais les résultats obtenus ne seront pas conformes à l’expérience.</a:t>
            </a:r>
          </a:p>
          <a:p>
            <a:pPr algn="just"/>
            <a:endParaRPr lang="fr-FR" sz="2400" dirty="0"/>
          </a:p>
          <a:p>
            <a:pPr algn="just"/>
            <a:endParaRPr lang="fr-FR" dirty="0"/>
          </a:p>
        </p:txBody>
      </p:sp>
    </p:spTree>
    <p:extLst>
      <p:ext uri="{BB962C8B-B14F-4D97-AF65-F5344CB8AC3E}">
        <p14:creationId xmlns:p14="http://schemas.microsoft.com/office/powerpoint/2010/main" val="3686176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452718"/>
            <a:ext cx="9692705" cy="705522"/>
          </a:xfrm>
        </p:spPr>
        <p:txBody>
          <a:bodyPr/>
          <a:lstStyle/>
          <a:p>
            <a:pPr algn="ctr"/>
            <a:r>
              <a:rPr lang="fr-FR" sz="3200" b="1" dirty="0">
                <a:latin typeface="Times New Roman" panose="02020603050405020304" pitchFamily="18" charset="0"/>
                <a:cs typeface="Times New Roman" panose="02020603050405020304" pitchFamily="18" charset="0"/>
              </a:rPr>
              <a:t>Scalaire de Ricci</a:t>
            </a:r>
            <a:br>
              <a:rPr lang="fr-FR" sz="4000" b="1" u="sng" dirty="0"/>
            </a:br>
            <a:endParaRPr lang="fr-FR" dirty="0"/>
          </a:p>
        </p:txBody>
      </p:sp>
      <p:sp>
        <p:nvSpPr>
          <p:cNvPr id="3" name="Espace réservé du contenu 2"/>
          <p:cNvSpPr>
            <a:spLocks noGrp="1"/>
          </p:cNvSpPr>
          <p:nvPr>
            <p:ph idx="1"/>
          </p:nvPr>
        </p:nvSpPr>
        <p:spPr>
          <a:xfrm>
            <a:off x="0" y="1389888"/>
            <a:ext cx="12192000" cy="5218176"/>
          </a:xfrm>
        </p:spPr>
        <p:txBody>
          <a:bodyPr>
            <a:normAutofit fontScale="77500" lnSpcReduction="20000"/>
          </a:bodyPr>
          <a:lstStyle/>
          <a:p>
            <a:pPr marL="0" indent="0">
              <a:buNone/>
            </a:pPr>
            <a:r>
              <a:rPr lang="fr-FR" b="1" dirty="0"/>
              <a:t> </a:t>
            </a:r>
            <a:endParaRPr lang="fr-FR" sz="1200" dirty="0"/>
          </a:p>
          <a:p>
            <a:r>
              <a:rPr lang="fr-FR" sz="3400" dirty="0">
                <a:latin typeface="Times New Roman" panose="02020603050405020304" pitchFamily="18" charset="0"/>
                <a:cs typeface="Times New Roman" panose="02020603050405020304" pitchFamily="18" charset="0"/>
              </a:rPr>
              <a:t>On l'appelle scalaire de courbure. </a:t>
            </a:r>
          </a:p>
          <a:p>
            <a:r>
              <a:rPr lang="fr-FR" sz="3400" dirty="0">
                <a:latin typeface="Times New Roman" panose="02020603050405020304" pitchFamily="18" charset="0"/>
                <a:cs typeface="Times New Roman" panose="02020603050405020304" pitchFamily="18" charset="0"/>
              </a:rPr>
              <a:t>Par multiplication du tenseur de Ricci par </a:t>
            </a:r>
            <a:r>
              <a:rPr lang="fr-FR" sz="3400" i="1" dirty="0" err="1">
                <a:latin typeface="Times New Roman" panose="02020603050405020304" pitchFamily="18" charset="0"/>
                <a:cs typeface="Times New Roman" panose="02020603050405020304" pitchFamily="18" charset="0"/>
              </a:rPr>
              <a:t>g</a:t>
            </a:r>
            <a:r>
              <a:rPr lang="fr-FR" sz="3400" i="1" baseline="30000" dirty="0" err="1">
                <a:latin typeface="Times New Roman" panose="02020603050405020304" pitchFamily="18" charset="0"/>
                <a:cs typeface="Times New Roman" panose="02020603050405020304" pitchFamily="18" charset="0"/>
              </a:rPr>
              <a:t>μν</a:t>
            </a:r>
            <a:r>
              <a:rPr lang="fr-FR" sz="3400" baseline="30000" dirty="0">
                <a:latin typeface="Times New Roman" panose="02020603050405020304" pitchFamily="18" charset="0"/>
                <a:cs typeface="Times New Roman" panose="02020603050405020304" pitchFamily="18" charset="0"/>
              </a:rPr>
              <a:t> </a:t>
            </a:r>
            <a:r>
              <a:rPr lang="fr-FR" sz="3400" dirty="0">
                <a:latin typeface="Times New Roman" panose="02020603050405020304" pitchFamily="18" charset="0"/>
                <a:cs typeface="Times New Roman" panose="02020603050405020304" pitchFamily="18" charset="0"/>
              </a:rPr>
              <a:t>on obtient le scalaire de Ricci: </a:t>
            </a:r>
            <a:r>
              <a:rPr lang="fr-FR" sz="3400" i="1" dirty="0">
                <a:latin typeface="Times New Roman" panose="02020603050405020304" pitchFamily="18" charset="0"/>
                <a:cs typeface="Times New Roman" panose="02020603050405020304" pitchFamily="18" charset="0"/>
              </a:rPr>
              <a:t>R = </a:t>
            </a:r>
            <a:r>
              <a:rPr lang="fr-FR" sz="3400" i="1" dirty="0" err="1">
                <a:latin typeface="Times New Roman" panose="02020603050405020304" pitchFamily="18" charset="0"/>
                <a:cs typeface="Times New Roman" panose="02020603050405020304" pitchFamily="18" charset="0"/>
              </a:rPr>
              <a:t>g</a:t>
            </a:r>
            <a:r>
              <a:rPr lang="fr-FR" sz="3400" i="1" baseline="30000" dirty="0" err="1">
                <a:latin typeface="Times New Roman" panose="02020603050405020304" pitchFamily="18" charset="0"/>
                <a:cs typeface="Times New Roman" panose="02020603050405020304" pitchFamily="18" charset="0"/>
              </a:rPr>
              <a:t>μν</a:t>
            </a:r>
            <a:r>
              <a:rPr lang="fr-FR" sz="3400" i="1" baseline="30000" dirty="0">
                <a:latin typeface="Times New Roman" panose="02020603050405020304" pitchFamily="18" charset="0"/>
                <a:cs typeface="Times New Roman" panose="02020603050405020304" pitchFamily="18" charset="0"/>
              </a:rPr>
              <a:t> </a:t>
            </a:r>
            <a:r>
              <a:rPr lang="fr-FR" sz="3400" b="1" i="1" dirty="0" err="1">
                <a:latin typeface="Times New Roman" panose="02020603050405020304" pitchFamily="18" charset="0"/>
                <a:cs typeface="Times New Roman" panose="02020603050405020304" pitchFamily="18" charset="0"/>
              </a:rPr>
              <a:t>R</a:t>
            </a:r>
            <a:r>
              <a:rPr lang="fr-FR" sz="3400" b="1" i="1" baseline="-25000" dirty="0" err="1">
                <a:latin typeface="Times New Roman" panose="02020603050405020304" pitchFamily="18" charset="0"/>
                <a:cs typeface="Times New Roman" panose="02020603050405020304" pitchFamily="18" charset="0"/>
              </a:rPr>
              <a:t>μν</a:t>
            </a:r>
            <a:r>
              <a:rPr lang="fr-FR" sz="3400" dirty="0">
                <a:latin typeface="Times New Roman" panose="02020603050405020304" pitchFamily="18" charset="0"/>
                <a:cs typeface="Times New Roman" panose="02020603050405020304" pitchFamily="18" charset="0"/>
              </a:rPr>
              <a:t> </a:t>
            </a:r>
          </a:p>
          <a:p>
            <a:r>
              <a:rPr lang="fr-FR" sz="3400" dirty="0">
                <a:latin typeface="Times New Roman" panose="02020603050405020304" pitchFamily="18" charset="0"/>
                <a:cs typeface="Times New Roman" panose="02020603050405020304" pitchFamily="18" charset="0"/>
              </a:rPr>
              <a:t>Ce scalaire qui résulte de contractions multiples du tenseur de Riemann en synthétise les informations essentielles et est à ce titre très important. </a:t>
            </a:r>
          </a:p>
          <a:p>
            <a:r>
              <a:rPr lang="fr-FR" sz="3400" dirty="0">
                <a:latin typeface="Times New Roman" panose="02020603050405020304" pitchFamily="18" charset="0"/>
                <a:cs typeface="Times New Roman" panose="02020603050405020304" pitchFamily="18" charset="0"/>
              </a:rPr>
              <a:t>C'est la variation de ce scalaire (qui permet de construire le lagrangien de la gravitation en RG) qui est utilisé pour établir l'équation d'Einstein par application du principe de moindre action (action d'Hilbert).</a:t>
            </a:r>
          </a:p>
          <a:p>
            <a:r>
              <a:rPr lang="fr-FR" sz="3400" dirty="0">
                <a:latin typeface="Times New Roman" panose="02020603050405020304" pitchFamily="18" charset="0"/>
                <a:cs typeface="Times New Roman" panose="02020603050405020304" pitchFamily="18" charset="0"/>
              </a:rPr>
              <a:t>A noter que Einstein n'a pas procédé ainsi pour établir son équation (il a procédé par analogie avec la mécanique Newtonienne en  « transposant » le formalisme de façon à le rendre relativiste). </a:t>
            </a:r>
          </a:p>
          <a:p>
            <a:pPr marL="0" indent="0">
              <a:buNone/>
            </a:pPr>
            <a:r>
              <a:rPr lang="fr-FR" sz="3400" dirty="0">
                <a:latin typeface="Times New Roman" panose="02020603050405020304" pitchFamily="18" charset="0"/>
                <a:cs typeface="Times New Roman" panose="02020603050405020304" pitchFamily="18" charset="0"/>
              </a:rPr>
              <a:t> </a:t>
            </a:r>
          </a:p>
          <a:p>
            <a:endParaRPr lang="fr-FR" dirty="0"/>
          </a:p>
        </p:txBody>
      </p:sp>
    </p:spTree>
    <p:extLst>
      <p:ext uri="{BB962C8B-B14F-4D97-AF65-F5344CB8AC3E}">
        <p14:creationId xmlns:p14="http://schemas.microsoft.com/office/powerpoint/2010/main" val="38636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7343" y="29182"/>
            <a:ext cx="9404723" cy="754290"/>
          </a:xfrm>
        </p:spPr>
        <p:txBody>
          <a:bodyPr/>
          <a:lstStyle/>
          <a:p>
            <a:pPr algn="ctr"/>
            <a:r>
              <a:rPr lang="fr-FR" altLang="fr-FR" sz="4400" b="1" dirty="0">
                <a:solidFill>
                  <a:schemeClr val="tx1"/>
                </a:solidFill>
                <a:latin typeface="Times New Roman" panose="02020603050405020304" pitchFamily="18" charset="0"/>
                <a:cs typeface="Times New Roman" panose="02020603050405020304" pitchFamily="18" charset="0"/>
              </a:rPr>
              <a:t>Equation Géodésique</a:t>
            </a:r>
            <a:br>
              <a:rPr lang="fr-FR" altLang="fr-FR" sz="4000" b="1" u="sng" dirty="0">
                <a:solidFill>
                  <a:srgbClr val="008000"/>
                </a:solidFill>
                <a:latin typeface="Times New Roman" panose="02020603050405020304" pitchFamily="18" charset="0"/>
                <a:cs typeface="Times New Roman" panose="02020603050405020304" pitchFamily="18" charset="0"/>
              </a:rPr>
            </a:br>
            <a:endParaRPr lang="fr-FR" dirty="0"/>
          </a:p>
        </p:txBody>
      </p:sp>
      <p:sp>
        <p:nvSpPr>
          <p:cNvPr id="4" name="Rectangle 1"/>
          <p:cNvSpPr>
            <a:spLocks noGrp="1" noChangeArrowheads="1"/>
          </p:cNvSpPr>
          <p:nvPr>
            <p:ph idx="1"/>
          </p:nvPr>
        </p:nvSpPr>
        <p:spPr bwMode="auto">
          <a:xfrm>
            <a:off x="0" y="1128140"/>
            <a:ext cx="12094464" cy="5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501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Cette équation ne nécessite</a:t>
            </a:r>
            <a:r>
              <a:rPr kumimoji="0" lang="fr-FR" altLang="fr-FR" sz="2400" b="1" i="1"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pas d’utiliser l’équation d’Einstein, car elle ne concerne que des propriétés géométriques en géométrie pseudo-riemannienne!</a:t>
            </a:r>
            <a:endParaRPr kumimoji="0" lang="fr-FR" altLang="fr-FR" sz="2400" b="1"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Méthode 1 ( Géométrique la plus simple)</a:t>
            </a:r>
            <a:endParaRPr kumimoji="0" lang="fr-FR" altLang="fr-F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fr-FR" altLang="fr-F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Partant du fait que la géodésique est une droite en RR on effectue le changement de coordonnées pour trouver son équivalent dans un système quelconque. Le résultat ne met pas directement en évidence que cette équation ne dépend que de la métrique.</a:t>
            </a:r>
            <a:endParaRPr kumimoji="0" lang="fr-FR" altLang="fr-F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fr-FR" altLang="fr-F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Méthode 2 ( Définie par le vecteur tangent)</a:t>
            </a:r>
            <a:endParaRPr kumimoji="0" lang="fr-FR" altLang="fr-F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fr-FR" altLang="fr-F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fr-FR" altLang="fr-F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qui implique </a:t>
            </a:r>
            <a:endParaRPr kumimoji="0" lang="fr-FR" altLang="fr-F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fr-FR" altLang="fr-FR" sz="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fr-FR" altLang="fr-FR" sz="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5" name="Image 4"/>
          <p:cNvPicPr>
            <a:picLocks noChangeAspect="1"/>
          </p:cNvPicPr>
          <p:nvPr/>
        </p:nvPicPr>
        <p:blipFill>
          <a:blip r:embed="rId2"/>
          <a:stretch>
            <a:fillRect/>
          </a:stretch>
        </p:blipFill>
        <p:spPr>
          <a:xfrm>
            <a:off x="6590316" y="4389661"/>
            <a:ext cx="1855016" cy="824451"/>
          </a:xfrm>
          <a:prstGeom prst="rect">
            <a:avLst/>
          </a:prstGeom>
        </p:spPr>
      </p:pic>
      <p:pic>
        <p:nvPicPr>
          <p:cNvPr id="6" name="Image 5"/>
          <p:cNvPicPr>
            <a:picLocks noChangeAspect="1"/>
          </p:cNvPicPr>
          <p:nvPr/>
        </p:nvPicPr>
        <p:blipFill>
          <a:blip r:embed="rId3"/>
          <a:stretch>
            <a:fillRect/>
          </a:stretch>
        </p:blipFill>
        <p:spPr>
          <a:xfrm>
            <a:off x="5562469" y="5386446"/>
            <a:ext cx="4178933" cy="990562"/>
          </a:xfrm>
          <a:prstGeom prst="rect">
            <a:avLst/>
          </a:prstGeom>
        </p:spPr>
      </p:pic>
    </p:spTree>
    <p:extLst>
      <p:ext uri="{BB962C8B-B14F-4D97-AF65-F5344CB8AC3E}">
        <p14:creationId xmlns:p14="http://schemas.microsoft.com/office/powerpoint/2010/main" val="151207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56032"/>
            <a:ext cx="11960352" cy="6406895"/>
          </a:xfrm>
        </p:spPr>
        <p:txBody>
          <a:bodyPr>
            <a:normAutofit/>
          </a:bodyPr>
          <a:lstStyle/>
          <a:p>
            <a:r>
              <a:rPr lang="fr-FR" sz="2400" b="1" dirty="0">
                <a:latin typeface="Times New Roman" panose="02020603050405020304" pitchFamily="18" charset="0"/>
                <a:cs typeface="Times New Roman" panose="02020603050405020304" pitchFamily="18" charset="0"/>
              </a:rPr>
              <a:t>Méthode 3 ( Méthode «  physique » originale d’Einstein)</a:t>
            </a:r>
          </a:p>
          <a:p>
            <a:r>
              <a:rPr lang="fr-FR" sz="2400" dirty="0">
                <a:latin typeface="Times New Roman" panose="02020603050405020304" pitchFamily="18" charset="0"/>
                <a:cs typeface="Times New Roman" panose="02020603050405020304" pitchFamily="18" charset="0"/>
              </a:rPr>
              <a:t> </a:t>
            </a:r>
          </a:p>
          <a:p>
            <a:r>
              <a:rPr lang="fr-FR" sz="2400" dirty="0">
                <a:latin typeface="Times New Roman" panose="02020603050405020304" pitchFamily="18" charset="0"/>
                <a:cs typeface="Times New Roman" panose="02020603050405020304" pitchFamily="18" charset="0"/>
              </a:rPr>
              <a:t>On écrit que la géodésique est la courbe qui minimise l'intégrale du chemin (</a:t>
            </a:r>
            <a:r>
              <a:rPr lang="fr-FR" sz="2400" dirty="0" err="1">
                <a:latin typeface="Times New Roman" panose="02020603050405020304" pitchFamily="18" charset="0"/>
                <a:cs typeface="Times New Roman" panose="02020603050405020304" pitchFamily="18" charset="0"/>
              </a:rPr>
              <a:t>ds</a:t>
            </a:r>
            <a:r>
              <a:rPr lang="fr-FR" sz="2400" dirty="0">
                <a:latin typeface="Times New Roman" panose="02020603050405020304" pitchFamily="18" charset="0"/>
                <a:cs typeface="Times New Roman" panose="02020603050405020304" pitchFamily="18" charset="0"/>
              </a:rPr>
              <a:t>).  </a:t>
            </a:r>
          </a:p>
          <a:p>
            <a:r>
              <a:rPr lang="fr-FR" sz="2400" dirty="0">
                <a:latin typeface="Times New Roman" panose="02020603050405020304" pitchFamily="18" charset="0"/>
                <a:cs typeface="Times New Roman" panose="02020603050405020304" pitchFamily="18" charset="0"/>
              </a:rPr>
              <a:t>En fait Einstein utilise sans le dire, le Lagrangien :  </a:t>
            </a:r>
          </a:p>
          <a:p>
            <a:r>
              <a:rPr lang="fr-FR" sz="2400" dirty="0">
                <a:latin typeface="Times New Roman" panose="02020603050405020304" pitchFamily="18" charset="0"/>
                <a:cs typeface="Times New Roman" panose="02020603050405020304" pitchFamily="18" charset="0"/>
              </a:rPr>
              <a:t>				</a:t>
            </a:r>
            <a:r>
              <a:rPr lang="fr-FR" sz="2400" i="1" dirty="0">
                <a:latin typeface="Times New Roman" panose="02020603050405020304" pitchFamily="18" charset="0"/>
                <a:cs typeface="Times New Roman" panose="02020603050405020304" pitchFamily="18" charset="0"/>
              </a:rPr>
              <a:t>L(</a:t>
            </a:r>
            <a:r>
              <a:rPr lang="fr-FR" sz="2400" i="1" dirty="0" err="1">
                <a:latin typeface="Times New Roman" panose="02020603050405020304" pitchFamily="18" charset="0"/>
                <a:cs typeface="Times New Roman" panose="02020603050405020304" pitchFamily="18" charset="0"/>
              </a:rPr>
              <a:t>x,dx</a:t>
            </a:r>
            <a:r>
              <a:rPr lang="fr-FR" sz="2400" i="1" dirty="0">
                <a:latin typeface="Times New Roman" panose="02020603050405020304" pitchFamily="18" charset="0"/>
                <a:cs typeface="Times New Roman" panose="02020603050405020304" pitchFamily="18" charset="0"/>
              </a:rPr>
              <a:t>/</a:t>
            </a:r>
            <a:r>
              <a:rPr lang="fr-FR" sz="2400" i="1" dirty="0" err="1">
                <a:latin typeface="Times New Roman" panose="02020603050405020304" pitchFamily="18" charset="0"/>
                <a:cs typeface="Times New Roman" panose="02020603050405020304" pitchFamily="18" charset="0"/>
              </a:rPr>
              <a:t>dp</a:t>
            </a:r>
            <a:r>
              <a:rPr lang="fr-FR" sz="2400" i="1" dirty="0">
                <a:latin typeface="Times New Roman" panose="02020603050405020304" pitchFamily="18" charset="0"/>
                <a:cs typeface="Times New Roman" panose="02020603050405020304" pitchFamily="18" charset="0"/>
              </a:rPr>
              <a:t>) = ½(</a:t>
            </a:r>
            <a:r>
              <a:rPr lang="fr-FR" sz="2400" i="1" dirty="0" err="1">
                <a:latin typeface="Times New Roman" panose="02020603050405020304" pitchFamily="18" charset="0"/>
                <a:cs typeface="Times New Roman" panose="02020603050405020304" pitchFamily="18" charset="0"/>
              </a:rPr>
              <a:t>g</a:t>
            </a:r>
            <a:r>
              <a:rPr lang="fr-FR" sz="2400" i="1" baseline="-25000" dirty="0" err="1">
                <a:latin typeface="Times New Roman" panose="02020603050405020304" pitchFamily="18" charset="0"/>
                <a:cs typeface="Times New Roman" panose="02020603050405020304" pitchFamily="18" charset="0"/>
              </a:rPr>
              <a:t>µν</a:t>
            </a:r>
            <a:r>
              <a:rPr lang="fr-FR" sz="2400" i="1" dirty="0">
                <a:latin typeface="Times New Roman" panose="02020603050405020304" pitchFamily="18" charset="0"/>
                <a:cs typeface="Times New Roman" panose="02020603050405020304" pitchFamily="18" charset="0"/>
              </a:rPr>
              <a:t>). (dx</a:t>
            </a:r>
            <a:r>
              <a:rPr lang="fr-FR" sz="2400" i="1" baseline="30000" dirty="0">
                <a:latin typeface="Times New Roman" panose="02020603050405020304" pitchFamily="18" charset="0"/>
                <a:cs typeface="Times New Roman" panose="02020603050405020304" pitchFamily="18" charset="0"/>
              </a:rPr>
              <a:t>µ</a:t>
            </a:r>
            <a:r>
              <a:rPr lang="fr-FR" sz="2400" i="1" dirty="0">
                <a:latin typeface="Times New Roman" panose="02020603050405020304" pitchFamily="18" charset="0"/>
                <a:cs typeface="Times New Roman" panose="02020603050405020304" pitchFamily="18" charset="0"/>
              </a:rPr>
              <a:t>/</a:t>
            </a:r>
            <a:r>
              <a:rPr lang="fr-FR" sz="2400" i="1" dirty="0" err="1">
                <a:latin typeface="Times New Roman" panose="02020603050405020304" pitchFamily="18" charset="0"/>
                <a:cs typeface="Times New Roman" panose="02020603050405020304" pitchFamily="18" charset="0"/>
              </a:rPr>
              <a:t>dp</a:t>
            </a:r>
            <a:r>
              <a:rPr lang="fr-FR" sz="2400" i="1" dirty="0">
                <a:latin typeface="Times New Roman" panose="02020603050405020304" pitchFamily="18" charset="0"/>
                <a:cs typeface="Times New Roman" panose="02020603050405020304" pitchFamily="18" charset="0"/>
              </a:rPr>
              <a:t>) (</a:t>
            </a:r>
            <a:r>
              <a:rPr lang="fr-FR" sz="2400" i="1" dirty="0" err="1">
                <a:latin typeface="Times New Roman" panose="02020603050405020304" pitchFamily="18" charset="0"/>
                <a:cs typeface="Times New Roman" panose="02020603050405020304" pitchFamily="18" charset="0"/>
              </a:rPr>
              <a:t>dx</a:t>
            </a:r>
            <a:r>
              <a:rPr lang="fr-FR" sz="2400" i="1" baseline="30000" dirty="0" err="1">
                <a:latin typeface="Times New Roman" panose="02020603050405020304" pitchFamily="18" charset="0"/>
                <a:cs typeface="Times New Roman" panose="02020603050405020304" pitchFamily="18" charset="0"/>
              </a:rPr>
              <a:t>ν</a:t>
            </a:r>
            <a:r>
              <a:rPr lang="fr-FR" sz="2400" i="1" dirty="0">
                <a:latin typeface="Times New Roman" panose="02020603050405020304" pitchFamily="18" charset="0"/>
                <a:cs typeface="Times New Roman" panose="02020603050405020304" pitchFamily="18" charset="0"/>
              </a:rPr>
              <a:t>/</a:t>
            </a:r>
            <a:r>
              <a:rPr lang="fr-FR" sz="2400" i="1" dirty="0" err="1">
                <a:latin typeface="Times New Roman" panose="02020603050405020304" pitchFamily="18" charset="0"/>
                <a:cs typeface="Times New Roman" panose="02020603050405020304" pitchFamily="18" charset="0"/>
              </a:rPr>
              <a:t>dp</a:t>
            </a:r>
            <a:r>
              <a:rPr lang="fr-FR" sz="2400" i="1"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 </a:t>
            </a:r>
          </a:p>
          <a:p>
            <a:r>
              <a:rPr lang="fr-FR" sz="2400" dirty="0">
                <a:latin typeface="Times New Roman" panose="02020603050405020304" pitchFamily="18" charset="0"/>
                <a:cs typeface="Times New Roman" panose="02020603050405020304" pitchFamily="18" charset="0"/>
              </a:rPr>
              <a:t>qui n'est autre que: </a:t>
            </a:r>
          </a:p>
          <a:p>
            <a:r>
              <a:rPr lang="fr-FR" sz="2400" dirty="0">
                <a:latin typeface="Times New Roman" panose="02020603050405020304" pitchFamily="18" charset="0"/>
                <a:cs typeface="Times New Roman" panose="02020603050405020304" pitchFamily="18" charset="0"/>
              </a:rPr>
              <a:t>				</a:t>
            </a:r>
            <a:r>
              <a:rPr lang="fr-FR" sz="2400" i="1" dirty="0">
                <a:latin typeface="Times New Roman" panose="02020603050405020304" pitchFamily="18" charset="0"/>
                <a:cs typeface="Times New Roman" panose="02020603050405020304" pitchFamily="18" charset="0"/>
              </a:rPr>
              <a:t> L= ½(ds²/dp²) </a:t>
            </a:r>
            <a:r>
              <a:rPr lang="fr-FR" sz="2400" dirty="0">
                <a:latin typeface="Times New Roman" panose="02020603050405020304" pitchFamily="18" charset="0"/>
                <a:cs typeface="Times New Roman" panose="02020603050405020304" pitchFamily="18" charset="0"/>
              </a:rPr>
              <a:t> </a:t>
            </a:r>
          </a:p>
          <a:p>
            <a:r>
              <a:rPr lang="fr-FR" sz="2400" dirty="0">
                <a:latin typeface="Times New Roman" panose="02020603050405020304" pitchFamily="18" charset="0"/>
                <a:cs typeface="Times New Roman" panose="02020603050405020304" pitchFamily="18" charset="0"/>
              </a:rPr>
              <a:t>L’intervalle d’espace temps et en appliquant le principe </a:t>
            </a:r>
            <a:r>
              <a:rPr lang="fr-FR" sz="2400" dirty="0" err="1">
                <a:latin typeface="Times New Roman" panose="02020603050405020304" pitchFamily="18" charset="0"/>
                <a:cs typeface="Times New Roman" panose="02020603050405020304" pitchFamily="18" charset="0"/>
              </a:rPr>
              <a:t>variationnel</a:t>
            </a:r>
            <a:r>
              <a:rPr lang="fr-FR" sz="2400" dirty="0">
                <a:latin typeface="Times New Roman" panose="02020603050405020304" pitchFamily="18" charset="0"/>
                <a:cs typeface="Times New Roman" panose="02020603050405020304" pitchFamily="18" charset="0"/>
              </a:rPr>
              <a:t> (équations de Lagrange): </a:t>
            </a:r>
          </a:p>
          <a:p>
            <a:r>
              <a:rPr lang="fr-FR" sz="2400" dirty="0">
                <a:latin typeface="Times New Roman" panose="02020603050405020304" pitchFamily="18" charset="0"/>
                <a:cs typeface="Times New Roman" panose="02020603050405020304" pitchFamily="18" charset="0"/>
              </a:rPr>
              <a:t>						</a:t>
            </a:r>
            <a:r>
              <a:rPr lang="fr-FR" sz="2400" i="1" dirty="0">
                <a:latin typeface="Times New Roman" panose="02020603050405020304" pitchFamily="18" charset="0"/>
                <a:cs typeface="Times New Roman" panose="02020603050405020304" pitchFamily="18" charset="0"/>
              </a:rPr>
              <a:t>d/</a:t>
            </a:r>
            <a:r>
              <a:rPr lang="fr-FR" sz="2400" i="1" dirty="0" err="1">
                <a:latin typeface="Times New Roman" panose="02020603050405020304" pitchFamily="18" charset="0"/>
                <a:cs typeface="Times New Roman" panose="02020603050405020304" pitchFamily="18" charset="0"/>
              </a:rPr>
              <a:t>dp</a:t>
            </a:r>
            <a:r>
              <a:rPr lang="fr-FR" sz="2400" i="1" dirty="0">
                <a:latin typeface="Times New Roman" panose="02020603050405020304" pitchFamily="18" charset="0"/>
                <a:cs typeface="Times New Roman" panose="02020603050405020304" pitchFamily="18" charset="0"/>
              </a:rPr>
              <a:t>(∂L/∂(dx</a:t>
            </a:r>
            <a:r>
              <a:rPr lang="fr-FR" sz="2400" i="1" baseline="30000" dirty="0">
                <a:latin typeface="Times New Roman" panose="02020603050405020304" pitchFamily="18" charset="0"/>
                <a:cs typeface="Times New Roman" panose="02020603050405020304" pitchFamily="18" charset="0"/>
              </a:rPr>
              <a:t>µ</a:t>
            </a:r>
            <a:r>
              <a:rPr lang="fr-FR" sz="2400" i="1" dirty="0">
                <a:latin typeface="Times New Roman" panose="02020603050405020304" pitchFamily="18" charset="0"/>
                <a:cs typeface="Times New Roman" panose="02020603050405020304" pitchFamily="18" charset="0"/>
              </a:rPr>
              <a:t>/</a:t>
            </a:r>
            <a:r>
              <a:rPr lang="fr-FR" sz="2400" i="1" dirty="0" err="1">
                <a:latin typeface="Times New Roman" panose="02020603050405020304" pitchFamily="18" charset="0"/>
                <a:cs typeface="Times New Roman" panose="02020603050405020304" pitchFamily="18" charset="0"/>
              </a:rPr>
              <a:t>dp</a:t>
            </a:r>
            <a:r>
              <a:rPr lang="fr-FR" sz="2400" i="1" dirty="0">
                <a:latin typeface="Times New Roman" panose="02020603050405020304" pitchFamily="18" charset="0"/>
                <a:cs typeface="Times New Roman" panose="02020603050405020304" pitchFamily="18" charset="0"/>
              </a:rPr>
              <a:t>)) = ∂L/∂x</a:t>
            </a:r>
            <a:r>
              <a:rPr lang="fr-FR" sz="2400" i="1" baseline="30000" dirty="0">
                <a:latin typeface="Times New Roman" panose="02020603050405020304" pitchFamily="18" charset="0"/>
                <a:cs typeface="Times New Roman" panose="02020603050405020304" pitchFamily="18" charset="0"/>
              </a:rPr>
              <a:t>µ</a:t>
            </a:r>
            <a:r>
              <a:rPr lang="fr-FR" sz="2400" i="1"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 </a:t>
            </a:r>
          </a:p>
          <a:p>
            <a:r>
              <a:rPr lang="fr-FR" sz="2400" dirty="0">
                <a:latin typeface="Times New Roman" panose="02020603050405020304" pitchFamily="18" charset="0"/>
                <a:cs typeface="Times New Roman" panose="02020603050405020304" pitchFamily="18" charset="0"/>
              </a:rPr>
              <a:t>on arrive à: 		 </a:t>
            </a:r>
          </a:p>
          <a:p>
            <a:r>
              <a:rPr lang="fr-FR" sz="2400" b="1" i="1" dirty="0">
                <a:latin typeface="Times New Roman" panose="02020603050405020304" pitchFamily="18" charset="0"/>
                <a:cs typeface="Times New Roman" panose="02020603050405020304" pitchFamily="18" charset="0"/>
              </a:rPr>
              <a:t>						</a:t>
            </a:r>
            <a:r>
              <a:rPr lang="fr-FR" sz="2400" i="1" dirty="0">
                <a:latin typeface="Times New Roman" panose="02020603050405020304" pitchFamily="18" charset="0"/>
                <a:cs typeface="Times New Roman" panose="02020603050405020304" pitchFamily="18" charset="0"/>
              </a:rPr>
              <a:t>d²x</a:t>
            </a:r>
            <a:r>
              <a:rPr lang="el-GR" sz="2400" i="1" baseline="30000" dirty="0">
                <a:latin typeface="Times New Roman" panose="02020603050405020304" pitchFamily="18" charset="0"/>
                <a:cs typeface="Times New Roman" panose="02020603050405020304" pitchFamily="18" charset="0"/>
              </a:rPr>
              <a:t>σ</a:t>
            </a:r>
            <a:r>
              <a:rPr lang="fr-FR" sz="2400" i="1" dirty="0">
                <a:latin typeface="Times New Roman" panose="02020603050405020304" pitchFamily="18" charset="0"/>
                <a:cs typeface="Times New Roman" panose="02020603050405020304" pitchFamily="18" charset="0"/>
              </a:rPr>
              <a:t>/</a:t>
            </a:r>
            <a:r>
              <a:rPr lang="fr-FR" sz="2400" i="1" dirty="0" err="1">
                <a:latin typeface="Times New Roman" panose="02020603050405020304" pitchFamily="18" charset="0"/>
                <a:cs typeface="Times New Roman" panose="02020603050405020304" pitchFamily="18" charset="0"/>
              </a:rPr>
              <a:t>ds</a:t>
            </a:r>
            <a:r>
              <a:rPr lang="fr-FR" sz="2400" i="1" dirty="0">
                <a:latin typeface="Times New Roman" panose="02020603050405020304" pitchFamily="18" charset="0"/>
                <a:cs typeface="Times New Roman" panose="02020603050405020304" pitchFamily="18" charset="0"/>
              </a:rPr>
              <a:t>²+ </a:t>
            </a:r>
            <a:r>
              <a:rPr lang="el-GR" sz="2400" i="1" dirty="0">
                <a:latin typeface="Times New Roman" panose="02020603050405020304" pitchFamily="18" charset="0"/>
                <a:cs typeface="Times New Roman" panose="02020603050405020304" pitchFamily="18" charset="0"/>
              </a:rPr>
              <a:t>Γ</a:t>
            </a:r>
            <a:r>
              <a:rPr lang="fr-FR" sz="2400" i="1" baseline="-25000" dirty="0">
                <a:latin typeface="Times New Roman" panose="02020603050405020304" pitchFamily="18" charset="0"/>
                <a:cs typeface="Times New Roman" panose="02020603050405020304" pitchFamily="18" charset="0"/>
              </a:rPr>
              <a:t>µ</a:t>
            </a:r>
            <a:r>
              <a:rPr lang="el-GR" sz="2400" i="1" baseline="30000" dirty="0">
                <a:latin typeface="Times New Roman" panose="02020603050405020304" pitchFamily="18" charset="0"/>
                <a:cs typeface="Times New Roman" panose="02020603050405020304" pitchFamily="18" charset="0"/>
              </a:rPr>
              <a:t>σ</a:t>
            </a:r>
            <a:r>
              <a:rPr lang="el-GR" sz="2400" i="1" baseline="-25000" dirty="0">
                <a:latin typeface="Times New Roman" panose="02020603050405020304" pitchFamily="18" charset="0"/>
                <a:cs typeface="Times New Roman" panose="02020603050405020304" pitchFamily="18" charset="0"/>
              </a:rPr>
              <a:t>ν</a:t>
            </a:r>
            <a:r>
              <a:rPr lang="fr-FR" sz="2400" i="1" dirty="0">
                <a:latin typeface="Times New Roman" panose="02020603050405020304" pitchFamily="18" charset="0"/>
                <a:cs typeface="Times New Roman" panose="02020603050405020304" pitchFamily="18" charset="0"/>
              </a:rPr>
              <a:t> .(dx</a:t>
            </a:r>
            <a:r>
              <a:rPr lang="fr-FR" sz="2400" i="1" baseline="30000" dirty="0">
                <a:latin typeface="Times New Roman" panose="02020603050405020304" pitchFamily="18" charset="0"/>
                <a:cs typeface="Times New Roman" panose="02020603050405020304" pitchFamily="18" charset="0"/>
              </a:rPr>
              <a:t>µ</a:t>
            </a:r>
            <a:r>
              <a:rPr lang="fr-FR" sz="2400" i="1" dirty="0">
                <a:latin typeface="Times New Roman" panose="02020603050405020304" pitchFamily="18" charset="0"/>
                <a:cs typeface="Times New Roman" panose="02020603050405020304" pitchFamily="18" charset="0"/>
              </a:rPr>
              <a:t>/</a:t>
            </a:r>
            <a:r>
              <a:rPr lang="fr-FR" sz="2400" i="1" dirty="0" err="1">
                <a:latin typeface="Times New Roman" panose="02020603050405020304" pitchFamily="18" charset="0"/>
                <a:cs typeface="Times New Roman" panose="02020603050405020304" pitchFamily="18" charset="0"/>
              </a:rPr>
              <a:t>ds</a:t>
            </a:r>
            <a:r>
              <a:rPr lang="fr-FR" sz="2400" i="1" dirty="0">
                <a:latin typeface="Times New Roman" panose="02020603050405020304" pitchFamily="18" charset="0"/>
                <a:cs typeface="Times New Roman" panose="02020603050405020304" pitchFamily="18" charset="0"/>
              </a:rPr>
              <a:t>)(dx</a:t>
            </a:r>
            <a:r>
              <a:rPr lang="el-GR" sz="2400" i="1" baseline="30000" dirty="0">
                <a:latin typeface="Times New Roman" panose="02020603050405020304" pitchFamily="18" charset="0"/>
                <a:cs typeface="Times New Roman" panose="02020603050405020304" pitchFamily="18" charset="0"/>
              </a:rPr>
              <a:t>ν</a:t>
            </a:r>
            <a:r>
              <a:rPr lang="fr-FR" sz="2400" i="1" dirty="0">
                <a:latin typeface="Times New Roman" panose="02020603050405020304" pitchFamily="18" charset="0"/>
                <a:cs typeface="Times New Roman" panose="02020603050405020304" pitchFamily="18" charset="0"/>
              </a:rPr>
              <a:t>/</a:t>
            </a:r>
            <a:r>
              <a:rPr lang="fr-FR" sz="2400" i="1" dirty="0" err="1">
                <a:latin typeface="Times New Roman" panose="02020603050405020304" pitchFamily="18" charset="0"/>
                <a:cs typeface="Times New Roman" panose="02020603050405020304" pitchFamily="18" charset="0"/>
              </a:rPr>
              <a:t>ds</a:t>
            </a:r>
            <a:r>
              <a:rPr lang="fr-FR" sz="2400" i="1" dirty="0">
                <a:latin typeface="Times New Roman" panose="02020603050405020304" pitchFamily="18" charset="0"/>
                <a:cs typeface="Times New Roman" panose="02020603050405020304" pitchFamily="18" charset="0"/>
              </a:rPr>
              <a:t>) = 0</a:t>
            </a:r>
            <a:r>
              <a:rPr lang="fr-FR" sz="2400" dirty="0">
                <a:latin typeface="Times New Roman" panose="02020603050405020304" pitchFamily="18" charset="0"/>
                <a:cs typeface="Times New Roman" panose="02020603050405020304" pitchFamily="18" charset="0"/>
              </a:rPr>
              <a:t> </a:t>
            </a:r>
          </a:p>
          <a:p>
            <a:r>
              <a:rPr lang="fr-FR" sz="2400" dirty="0">
                <a:latin typeface="Times New Roman" panose="02020603050405020304" pitchFamily="18" charset="0"/>
                <a:cs typeface="Times New Roman" panose="02020603050405020304" pitchFamily="18" charset="0"/>
              </a:rPr>
              <a:t>	 </a:t>
            </a:r>
            <a:r>
              <a:rPr lang="fr-FR" sz="2400" i="1" dirty="0">
                <a:latin typeface="Times New Roman" panose="02020603050405020304" pitchFamily="18" charset="0"/>
                <a:cs typeface="Times New Roman" panose="02020603050405020304" pitchFamily="18" charset="0"/>
              </a:rPr>
              <a:t>En fait, l'équation du mouvement  géodésique est implicitement contenue dans l'équation du champ, mais que étant une propriété géométrique, elle ne nécessite pas de recourir à la RG.</a:t>
            </a:r>
            <a:endParaRPr lang="fr-FR" i="1" dirty="0"/>
          </a:p>
        </p:txBody>
      </p:sp>
    </p:spTree>
    <p:extLst>
      <p:ext uri="{BB962C8B-B14F-4D97-AF65-F5344CB8AC3E}">
        <p14:creationId xmlns:p14="http://schemas.microsoft.com/office/powerpoint/2010/main" val="171083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20808" y="0"/>
            <a:ext cx="9035128" cy="687858"/>
          </a:xfrm>
        </p:spPr>
        <p:txBody>
          <a:bodyPr/>
          <a:lstStyle/>
          <a:p>
            <a:r>
              <a:rPr lang="fr-FR"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Equation de la relativité générale</a:t>
            </a:r>
          </a:p>
        </p:txBody>
      </p:sp>
      <p:sp>
        <p:nvSpPr>
          <p:cNvPr id="3" name="Espace réservé du contenu 2"/>
          <p:cNvSpPr>
            <a:spLocks noGrp="1"/>
          </p:cNvSpPr>
          <p:nvPr>
            <p:ph idx="1"/>
          </p:nvPr>
        </p:nvSpPr>
        <p:spPr>
          <a:xfrm>
            <a:off x="144684" y="1639301"/>
            <a:ext cx="11760740" cy="4941538"/>
          </a:xfrm>
        </p:spPr>
        <p:txBody>
          <a:bodyPr>
            <a:noAutofit/>
          </a:bodyPr>
          <a:lstStyle/>
          <a:p>
            <a:pPr algn="just"/>
            <a:r>
              <a:rPr lang="fr-FR" sz="2800" dirty="0">
                <a:latin typeface="Times New Roman" panose="02020603050405020304" pitchFamily="18" charset="0"/>
                <a:cs typeface="Times New Roman" panose="02020603050405020304" pitchFamily="18" charset="0"/>
              </a:rPr>
              <a:t>C’est une équation algébrique locale entre tenseurs qui fait appel à une métrique générique prenant en compte les symétries à priori (s’il y en a) pour valoriser le tenseur de Ricci et sa contraction ainsi qu’à une description du tenseur énergie-impulsion caractérisant la distribution locale de matière et énergie en nature et densité.</a:t>
            </a:r>
          </a:p>
          <a:p>
            <a:pPr algn="just"/>
            <a:r>
              <a:rPr lang="fr-FR" sz="2800" dirty="0">
                <a:latin typeface="Times New Roman" panose="02020603050405020304" pitchFamily="18" charset="0"/>
                <a:cs typeface="Times New Roman" panose="02020603050405020304" pitchFamily="18" charset="0"/>
              </a:rPr>
              <a:t>La notation est générique, car elle représente en fait un système d’équations différentielles du deuxième ordre, 10 au maximum, mais en fait au maximum 6 sont indépendantes (il y a 4 contraintes) et moins s’il y a des symétries.</a:t>
            </a:r>
          </a:p>
          <a:p>
            <a:pPr algn="just"/>
            <a:r>
              <a:rPr lang="fr-FR" sz="2800" dirty="0">
                <a:latin typeface="Times New Roman" panose="02020603050405020304" pitchFamily="18" charset="0"/>
                <a:cs typeface="Times New Roman" panose="02020603050405020304" pitchFamily="18" charset="0"/>
              </a:rPr>
              <a:t>Sa résolution est rarement analytiquement possible et pour son intégration, nous avons besoin de connaître les conditions initiales et de connaître les fonctions de distribution de la matière énergie.</a:t>
            </a:r>
          </a:p>
        </p:txBody>
      </p:sp>
      <mc:AlternateContent xmlns:mc="http://schemas.openxmlformats.org/markup-compatibility/2006" xmlns:a14="http://schemas.microsoft.com/office/drawing/2010/main">
        <mc:Choice Requires="a14">
          <p:sp>
            <p:nvSpPr>
              <p:cNvPr id="7" name="ZoneTexte 6"/>
              <p:cNvSpPr txBox="1"/>
              <p:nvPr/>
            </p:nvSpPr>
            <p:spPr>
              <a:xfrm>
                <a:off x="1411333" y="948136"/>
                <a:ext cx="8256923" cy="430887"/>
              </a:xfrm>
              <a:prstGeom prst="rect">
                <a:avLst/>
              </a:prstGeom>
              <a:noFill/>
            </p:spPr>
            <p:txBody>
              <a:bodyPr wrap="square" lIns="0" tIns="0" rIns="0" bIns="0" rtlCol="0">
                <a:spAutoFit/>
              </a:bodyPr>
              <a:lstStyle/>
              <a:p>
                <a:pPr algn="ctr"/>
                <a14:m>
                  <m:oMath xmlns:m="http://schemas.openxmlformats.org/officeDocument/2006/math">
                    <m:r>
                      <a:rPr lang="fr-FR" sz="2800" b="1" i="0" smtClean="0">
                        <a:solidFill>
                          <a:srgbClr val="FFFF00"/>
                        </a:solidFill>
                        <a:latin typeface="Cambria Math" panose="02040503050406030204" pitchFamily="18" charset="0"/>
                      </a:rPr>
                      <m:t>𝐑</m:t>
                    </m:r>
                    <m:r>
                      <a:rPr lang="fr-FR" sz="2800" b="1" i="0" baseline="-25000" smtClean="0">
                        <a:solidFill>
                          <a:srgbClr val="FFFF00"/>
                        </a:solidFill>
                        <a:latin typeface="Cambria Math" panose="02040503050406030204" pitchFamily="18" charset="0"/>
                      </a:rPr>
                      <m:t>µ</m:t>
                    </m:r>
                    <m:r>
                      <a:rPr lang="fr-FR" sz="2800" b="1" i="0" baseline="-25000" smtClean="0">
                        <a:solidFill>
                          <a:srgbClr val="FFFF00"/>
                        </a:solidFill>
                        <a:latin typeface="Cambria Math" panose="02040503050406030204" pitchFamily="18" charset="0"/>
                        <a:ea typeface="Cambria Math" panose="02040503050406030204" pitchFamily="18" charset="0"/>
                      </a:rPr>
                      <m:t>𝛎</m:t>
                    </m:r>
                    <m:r>
                      <a:rPr lang="fr-FR" sz="2800" b="1" i="0" baseline="-25000" smtClean="0">
                        <a:solidFill>
                          <a:srgbClr val="FFFF00"/>
                        </a:solidFill>
                        <a:latin typeface="Cambria Math" panose="02040503050406030204" pitchFamily="18" charset="0"/>
                        <a:ea typeface="Cambria Math" panose="02040503050406030204" pitchFamily="18" charset="0"/>
                      </a:rPr>
                      <m:t> </m:t>
                    </m:r>
                  </m:oMath>
                </a14:m>
                <a:r>
                  <a:rPr lang="fr-FR" sz="2800" b="1" dirty="0">
                    <a:solidFill>
                      <a:srgbClr val="FFFF00"/>
                    </a:solidFill>
                    <a:latin typeface="Times New Roman" panose="02020603050405020304" pitchFamily="18" charset="0"/>
                    <a:cs typeface="Times New Roman" panose="02020603050405020304" pitchFamily="18" charset="0"/>
                  </a:rPr>
                  <a:t>- ½ g</a:t>
                </a:r>
                <a:r>
                  <a:rPr lang="fr-FR" sz="2800" b="1" baseline="-25000" dirty="0">
                    <a:solidFill>
                      <a:srgbClr val="FFFF00"/>
                    </a:solidFill>
                    <a:latin typeface="Times New Roman" panose="02020603050405020304" pitchFamily="18" charset="0"/>
                    <a:cs typeface="Times New Roman" panose="02020603050405020304" pitchFamily="18" charset="0"/>
                  </a:rPr>
                  <a:t>µ</a:t>
                </a:r>
                <a14:m>
                  <m:oMath xmlns:m="http://schemas.openxmlformats.org/officeDocument/2006/math">
                    <m:r>
                      <a:rPr lang="fr-FR" sz="2800" b="1" i="0" baseline="-25000" smtClean="0">
                        <a:solidFill>
                          <a:srgbClr val="FFFF00"/>
                        </a:solidFill>
                        <a:latin typeface="Cambria Math" panose="02040503050406030204" pitchFamily="18" charset="0"/>
                        <a:ea typeface="Cambria Math" panose="02040503050406030204" pitchFamily="18" charset="0"/>
                      </a:rPr>
                      <m:t>𝛎</m:t>
                    </m:r>
                    <m:r>
                      <a:rPr lang="fr-FR" sz="2800" b="1" i="0" smtClean="0">
                        <a:solidFill>
                          <a:srgbClr val="FFFF00"/>
                        </a:solidFill>
                        <a:latin typeface="Cambria Math" panose="02040503050406030204" pitchFamily="18" charset="0"/>
                        <a:ea typeface="Cambria Math" panose="02040503050406030204" pitchFamily="18" charset="0"/>
                      </a:rPr>
                      <m:t>𝐑</m:t>
                    </m:r>
                    <m:r>
                      <a:rPr lang="fr-FR" sz="2800" b="1" i="0" smtClean="0">
                        <a:solidFill>
                          <a:srgbClr val="FFFF00"/>
                        </a:solidFill>
                        <a:latin typeface="Cambria Math" panose="02040503050406030204" pitchFamily="18" charset="0"/>
                        <a:ea typeface="Cambria Math" panose="02040503050406030204" pitchFamily="18" charset="0"/>
                      </a:rPr>
                      <m:t>=</m:t>
                    </m:r>
                    <m:r>
                      <a:rPr lang="fr-FR" sz="2800" b="1" i="0" smtClean="0">
                        <a:solidFill>
                          <a:srgbClr val="FFFF00"/>
                        </a:solidFill>
                        <a:latin typeface="Cambria Math" panose="02040503050406030204" pitchFamily="18" charset="0"/>
                        <a:ea typeface="Cambria Math" panose="02040503050406030204" pitchFamily="18" charset="0"/>
                      </a:rPr>
                      <m:t>𝟖</m:t>
                    </m:r>
                    <m:r>
                      <a:rPr lang="fr-FR" sz="2800" b="1" i="0" smtClean="0">
                        <a:solidFill>
                          <a:srgbClr val="FFFF00"/>
                        </a:solidFill>
                        <a:latin typeface="Cambria Math" panose="02040503050406030204" pitchFamily="18" charset="0"/>
                        <a:ea typeface="Cambria Math" panose="02040503050406030204" pitchFamily="18" charset="0"/>
                      </a:rPr>
                      <m:t>𝛑</m:t>
                    </m:r>
                    <m:r>
                      <a:rPr lang="fr-FR" sz="2800" b="1" i="0" smtClean="0">
                        <a:solidFill>
                          <a:srgbClr val="FFFF00"/>
                        </a:solidFill>
                        <a:latin typeface="Cambria Math" panose="02040503050406030204" pitchFamily="18" charset="0"/>
                        <a:ea typeface="Cambria Math" panose="02040503050406030204" pitchFamily="18" charset="0"/>
                      </a:rPr>
                      <m:t>𝐆𝐓</m:t>
                    </m:r>
                    <m:r>
                      <a:rPr lang="fr-FR" sz="2800" b="1" i="0" baseline="-25000" smtClean="0">
                        <a:solidFill>
                          <a:srgbClr val="FFFF00"/>
                        </a:solidFill>
                        <a:latin typeface="Cambria Math" panose="02040503050406030204" pitchFamily="18" charset="0"/>
                        <a:ea typeface="Cambria Math" panose="02040503050406030204" pitchFamily="18" charset="0"/>
                      </a:rPr>
                      <m:t>µ</m:t>
                    </m:r>
                    <m:r>
                      <a:rPr lang="fr-FR" sz="2800" b="1" i="0" baseline="-25000" smtClean="0">
                        <a:solidFill>
                          <a:srgbClr val="FFFF00"/>
                        </a:solidFill>
                        <a:latin typeface="Cambria Math" panose="02040503050406030204" pitchFamily="18" charset="0"/>
                        <a:ea typeface="Cambria Math" panose="02040503050406030204" pitchFamily="18" charset="0"/>
                      </a:rPr>
                      <m:t>𝛎</m:t>
                    </m:r>
                    <m:r>
                      <a:rPr lang="fr-FR" sz="2800" b="1" i="0" smtClean="0">
                        <a:solidFill>
                          <a:srgbClr val="FFFF00"/>
                        </a:solidFill>
                        <a:latin typeface="Cambria Math" panose="02040503050406030204" pitchFamily="18" charset="0"/>
                        <a:ea typeface="Cambria Math" panose="02040503050406030204" pitchFamily="18" charset="0"/>
                      </a:rPr>
                      <m:t> </m:t>
                    </m:r>
                  </m:oMath>
                </a14:m>
                <a:endParaRPr lang="fr-FR" sz="2800" b="1"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7" name="ZoneTexte 6"/>
              <p:cNvSpPr txBox="1">
                <a:spLocks noRot="1" noChangeAspect="1" noMove="1" noResize="1" noEditPoints="1" noAdjustHandles="1" noChangeArrowheads="1" noChangeShapeType="1" noTextEdit="1"/>
              </p:cNvSpPr>
              <p:nvPr/>
            </p:nvSpPr>
            <p:spPr>
              <a:xfrm>
                <a:off x="1411333" y="948136"/>
                <a:ext cx="8256923" cy="430887"/>
              </a:xfrm>
              <a:prstGeom prst="rect">
                <a:avLst/>
              </a:prstGeom>
              <a:blipFill>
                <a:blip r:embed="rId2"/>
                <a:stretch>
                  <a:fillRect t="-25714" b="-50000"/>
                </a:stretch>
              </a:blipFill>
            </p:spPr>
            <p:txBody>
              <a:bodyPr/>
              <a:lstStyle/>
              <a:p>
                <a:r>
                  <a:rPr lang="fr-FR">
                    <a:noFill/>
                  </a:rPr>
                  <a:t> </a:t>
                </a:r>
              </a:p>
            </p:txBody>
          </p:sp>
        </mc:Fallback>
      </mc:AlternateContent>
    </p:spTree>
    <p:extLst>
      <p:ext uri="{BB962C8B-B14F-4D97-AF65-F5344CB8AC3E}">
        <p14:creationId xmlns:p14="http://schemas.microsoft.com/office/powerpoint/2010/main" val="71371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5303"/>
            <a:ext cx="11395587" cy="884903"/>
          </a:xfrm>
        </p:spPr>
        <p:txBody>
          <a:bodyPr>
            <a:noAutofit/>
          </a:bodyPr>
          <a:lstStyle/>
          <a:p>
            <a:pPr algn="ctr"/>
            <a:r>
              <a:rPr lang="fr-FR"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Les premières solutions cosmologiques</a:t>
            </a:r>
          </a:p>
        </p:txBody>
      </p:sp>
      <p:sp>
        <p:nvSpPr>
          <p:cNvPr id="3" name="Espace réservé du contenu 2"/>
          <p:cNvSpPr>
            <a:spLocks noGrp="1"/>
          </p:cNvSpPr>
          <p:nvPr>
            <p:ph idx="1"/>
          </p:nvPr>
        </p:nvSpPr>
        <p:spPr>
          <a:xfrm>
            <a:off x="155434" y="1745539"/>
            <a:ext cx="11849754" cy="5515583"/>
          </a:xfrm>
        </p:spPr>
        <p:txBody>
          <a:bodyPr>
            <a:normAutofit fontScale="92500" lnSpcReduction="10000"/>
          </a:bodyPr>
          <a:lstStyle/>
          <a:p>
            <a:pPr algn="just"/>
            <a:r>
              <a:rPr lang="fr-FR" sz="2600" dirty="0">
                <a:latin typeface="Times New Roman" panose="02020603050405020304" pitchFamily="18" charset="0"/>
                <a:cs typeface="Times New Roman" panose="02020603050405020304" pitchFamily="18" charset="0"/>
              </a:rPr>
              <a:t>Einstein propose la première solution cosmologique en 1918 sur la base de trois hypothèses:</a:t>
            </a:r>
          </a:p>
          <a:p>
            <a:pPr algn="just"/>
            <a:r>
              <a:rPr lang="fr-FR" sz="2600" dirty="0">
                <a:latin typeface="Times New Roman" panose="02020603050405020304" pitchFamily="18" charset="0"/>
                <a:cs typeface="Times New Roman" panose="02020603050405020304" pitchFamily="18" charset="0"/>
              </a:rPr>
              <a:t>L’univers est homogène et isotrope (Copernic).</a:t>
            </a:r>
          </a:p>
          <a:p>
            <a:pPr algn="just"/>
            <a:r>
              <a:rPr lang="fr-FR" sz="2600" dirty="0">
                <a:latin typeface="Times New Roman" panose="02020603050405020304" pitchFamily="18" charset="0"/>
                <a:cs typeface="Times New Roman" panose="02020603050405020304" pitchFamily="18" charset="0"/>
              </a:rPr>
              <a:t>L’univers est clos (principe de Mach).</a:t>
            </a:r>
          </a:p>
          <a:p>
            <a:pPr algn="just"/>
            <a:r>
              <a:rPr lang="fr-FR" sz="2600" dirty="0">
                <a:latin typeface="Times New Roman" panose="02020603050405020304" pitchFamily="18" charset="0"/>
                <a:cs typeface="Times New Roman" panose="02020603050405020304" pitchFamily="18" charset="0"/>
              </a:rPr>
              <a:t>Il est statique (constat empirique à l’époque).</a:t>
            </a:r>
          </a:p>
          <a:p>
            <a:pPr algn="just"/>
            <a:r>
              <a:rPr lang="fr-FR" sz="2600" dirty="0">
                <a:latin typeface="Times New Roman" panose="02020603050405020304" pitchFamily="18" charset="0"/>
                <a:cs typeface="Times New Roman" panose="02020603050405020304" pitchFamily="18" charset="0"/>
              </a:rPr>
              <a:t>Comme aucune solution ne satisfait à son équation, il va la modifier en introduisant une constante (constante cosmologique).</a:t>
            </a:r>
          </a:p>
          <a:p>
            <a:pPr algn="just"/>
            <a:r>
              <a:rPr lang="fr-FR" sz="2600" dirty="0">
                <a:latin typeface="Times New Roman" panose="02020603050405020304" pitchFamily="18" charset="0"/>
                <a:cs typeface="Times New Roman" panose="02020603050405020304" pitchFamily="18" charset="0"/>
              </a:rPr>
              <a:t>Friedmann en 1922 montrera, que cette constante « ad hoc » n’est pas nécessaire si on n’impose pas que l’univers soit statique.</a:t>
            </a:r>
          </a:p>
          <a:p>
            <a:pPr algn="just"/>
            <a:r>
              <a:rPr lang="fr-FR" sz="2600" dirty="0">
                <a:latin typeface="Times New Roman" panose="02020603050405020304" pitchFamily="18" charset="0"/>
                <a:cs typeface="Times New Roman" panose="02020603050405020304" pitchFamily="18" charset="0"/>
              </a:rPr>
              <a:t>Lemaître généralisera cette approche en 1932.</a:t>
            </a:r>
          </a:p>
          <a:p>
            <a:pPr algn="just"/>
            <a:r>
              <a:rPr lang="fr-FR" sz="2600" dirty="0">
                <a:latin typeface="Times New Roman" panose="02020603050405020304" pitchFamily="18" charset="0"/>
                <a:cs typeface="Times New Roman" panose="02020603050405020304" pitchFamily="18" charset="0"/>
              </a:rPr>
              <a:t>La théorie a servi de base pour l'étude de la cosmologie et a donné aux scientifiques les outils nécessaires pour comprendre l'univers.</a:t>
            </a:r>
          </a:p>
          <a:p>
            <a:pPr marL="0" indent="0" algn="just">
              <a:buNone/>
            </a:pPr>
            <a:br>
              <a:rPr lang="fr-FR" dirty="0"/>
            </a:br>
            <a:endParaRPr lang="fr-FR" dirty="0"/>
          </a:p>
        </p:txBody>
      </p:sp>
    </p:spTree>
    <p:extLst>
      <p:ext uri="{BB962C8B-B14F-4D97-AF65-F5344CB8AC3E}">
        <p14:creationId xmlns:p14="http://schemas.microsoft.com/office/powerpoint/2010/main" val="195925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3736" y="486383"/>
            <a:ext cx="11673192" cy="954009"/>
          </a:xfrm>
        </p:spPr>
        <p:txBody>
          <a:bodyPr>
            <a:normAutofit/>
          </a:bodyPr>
          <a:lstStyle/>
          <a:p>
            <a:pPr algn="ctr"/>
            <a:r>
              <a:rPr lang="fr-FR"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Le modèle de Friedmann</a:t>
            </a: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2744" y="1840296"/>
            <a:ext cx="2601764" cy="4351338"/>
          </a:xfrm>
        </p:spPr>
      </p:pic>
      <p:sp>
        <p:nvSpPr>
          <p:cNvPr id="6" name="Rectangle 5"/>
          <p:cNvSpPr/>
          <p:nvPr/>
        </p:nvSpPr>
        <p:spPr>
          <a:xfrm>
            <a:off x="4051331" y="1753807"/>
            <a:ext cx="7845597" cy="4154984"/>
          </a:xfrm>
          <a:prstGeom prst="rect">
            <a:avLst/>
          </a:prstGeom>
        </p:spPr>
        <p:txBody>
          <a:bodyPr wrap="square">
            <a:spAutoFit/>
          </a:bodyPr>
          <a:lstStyle/>
          <a:p>
            <a:pPr algn="just"/>
            <a:r>
              <a:rPr lang="fr-FR" sz="2400" dirty="0">
                <a:latin typeface="Times New Roman" panose="02020603050405020304" pitchFamily="18" charset="0"/>
                <a:cs typeface="Times New Roman" panose="02020603050405020304" pitchFamily="18" charset="0"/>
              </a:rPr>
              <a:t>Il découvre que les équations d'Einstein permettent la description d'un univers en évolution et introduit pour la première fois l'idée d'un univers en expansion. </a:t>
            </a:r>
          </a:p>
          <a:p>
            <a:pPr algn="just"/>
            <a:r>
              <a:rPr lang="fr-FR" sz="2400" dirty="0">
                <a:latin typeface="Times New Roman" panose="02020603050405020304" pitchFamily="18" charset="0"/>
                <a:cs typeface="Times New Roman" panose="02020603050405020304" pitchFamily="18" charset="0"/>
              </a:rPr>
              <a:t>L'article fondateur de la cosmologie non-statique est publié en juin 1922. Friedmann y décrit trois types d'évolution dans le temps de l'Univers, impliquant notamment une singularité initiale. </a:t>
            </a:r>
          </a:p>
          <a:p>
            <a:pPr algn="just"/>
            <a:r>
              <a:rPr lang="fr-FR" sz="2400" dirty="0">
                <a:latin typeface="Times New Roman" panose="02020603050405020304" pitchFamily="18" charset="0"/>
                <a:cs typeface="Times New Roman" panose="02020603050405020304" pitchFamily="18" charset="0"/>
              </a:rPr>
              <a:t>Il poursuit son raisonnement dans un deuxième article publié en 1924. Une controverse oppose à distance Friedmann à Albert Einstein, qui refusera longtemps un univers non-statique.</a:t>
            </a:r>
          </a:p>
        </p:txBody>
      </p:sp>
    </p:spTree>
    <p:extLst>
      <p:ext uri="{BB962C8B-B14F-4D97-AF65-F5344CB8AC3E}">
        <p14:creationId xmlns:p14="http://schemas.microsoft.com/office/powerpoint/2010/main" val="255998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7549"/>
            <a:ext cx="11673192" cy="954009"/>
          </a:xfrm>
        </p:spPr>
        <p:txBody>
          <a:bodyPr>
            <a:normAutofit/>
          </a:bodyPr>
          <a:lstStyle/>
          <a:p>
            <a:pPr algn="ctr"/>
            <a:r>
              <a:rPr lang="fr-FR"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Einstein et Lemaître</a:t>
            </a:r>
          </a:p>
        </p:txBody>
      </p:sp>
      <p:sp>
        <p:nvSpPr>
          <p:cNvPr id="7" name="ZoneTexte 6"/>
          <p:cNvSpPr txBox="1"/>
          <p:nvPr/>
        </p:nvSpPr>
        <p:spPr>
          <a:xfrm flipH="1">
            <a:off x="4036978" y="1041558"/>
            <a:ext cx="7947497" cy="5940088"/>
          </a:xfrm>
          <a:prstGeom prst="rect">
            <a:avLst/>
          </a:prstGeom>
          <a:noFill/>
        </p:spPr>
        <p:txBody>
          <a:bodyPr wrap="square" rtlCol="0">
            <a:spAutoFit/>
          </a:bodyPr>
          <a:lstStyle/>
          <a:p>
            <a:pPr algn="just"/>
            <a:r>
              <a:rPr lang="fr-FR" sz="2400" dirty="0">
                <a:latin typeface="Calibri" panose="020F0502020204030204" pitchFamily="34" charset="0"/>
              </a:rPr>
              <a:t>En 1927, Lemaître publie le fruit de ses calculs et réflexions dans un article des “Annales de la société scientifique de Bruxelles”, publication qui n’a pratiquement aucun écho. </a:t>
            </a:r>
          </a:p>
          <a:p>
            <a:pPr algn="just"/>
            <a:endParaRPr lang="fr-FR" sz="2400" dirty="0">
              <a:latin typeface="Calibri" panose="020F0502020204030204" pitchFamily="34" charset="0"/>
            </a:endParaRPr>
          </a:p>
          <a:p>
            <a:pPr algn="just"/>
            <a:r>
              <a:rPr lang="fr-FR" sz="2400" dirty="0">
                <a:latin typeface="Calibri" panose="020F0502020204030204" pitchFamily="34" charset="0"/>
              </a:rPr>
              <a:t>Il fait part de ses calculs à Einstein qu’il rencontre à Bruxelles la même année mais celui-ci lui objecte que si ses calculs sont justes par contre son approche physique du problème cosmologique est abominable (sic)!</a:t>
            </a:r>
          </a:p>
          <a:p>
            <a:pPr algn="just"/>
            <a:endParaRPr lang="fr-FR" sz="2400" dirty="0">
              <a:latin typeface="Calibri" panose="020F0502020204030204" pitchFamily="34" charset="0"/>
            </a:endParaRPr>
          </a:p>
          <a:p>
            <a:pPr algn="just"/>
            <a:r>
              <a:rPr lang="fr-FR" sz="2400" dirty="0">
                <a:latin typeface="Calibri" panose="020F0502020204030204" pitchFamily="34" charset="0"/>
              </a:rPr>
              <a:t>Mais Lemaître, en janvier 1933, finit par obtenir une reconnaissance d’Einstein, au cours d’une conférence en Californie, puisque à la fin de la présentation de Lemaître, Einstein se lève en applaudissant et déclare :</a:t>
            </a:r>
          </a:p>
          <a:p>
            <a:pPr algn="just"/>
            <a:r>
              <a:rPr lang="fr-FR" sz="2400" dirty="0">
                <a:latin typeface="Calibri" panose="020F0502020204030204" pitchFamily="34" charset="0"/>
              </a:rPr>
              <a:t>" C’est l’explication la plus belle et la plus satisfaisante de la création que j’ai entendue".</a:t>
            </a:r>
          </a:p>
          <a:p>
            <a:endParaRPr lang="fr-FR" sz="2000" i="0" dirty="0">
              <a:effectLst/>
            </a:endParaRPr>
          </a:p>
        </p:txBody>
      </p:sp>
      <p:pic>
        <p:nvPicPr>
          <p:cNvPr id="3" name="Image 2"/>
          <p:cNvPicPr>
            <a:picLocks noChangeAspect="1"/>
          </p:cNvPicPr>
          <p:nvPr/>
        </p:nvPicPr>
        <p:blipFill>
          <a:blip r:embed="rId2"/>
          <a:stretch>
            <a:fillRect/>
          </a:stretch>
        </p:blipFill>
        <p:spPr>
          <a:xfrm>
            <a:off x="201334" y="1333387"/>
            <a:ext cx="3751044" cy="5282813"/>
          </a:xfrm>
          <a:prstGeom prst="rect">
            <a:avLst/>
          </a:prstGeom>
        </p:spPr>
      </p:pic>
    </p:spTree>
    <p:extLst>
      <p:ext uri="{BB962C8B-B14F-4D97-AF65-F5344CB8AC3E}">
        <p14:creationId xmlns:p14="http://schemas.microsoft.com/office/powerpoint/2010/main" val="96816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47830"/>
            <a:ext cx="10515600" cy="552563"/>
          </a:xfrm>
        </p:spPr>
        <p:txBody>
          <a:bodyPr>
            <a:noAutofit/>
          </a:bodyPr>
          <a:lstStyle/>
          <a:p>
            <a:pPr algn="ctr"/>
            <a:r>
              <a:rPr lang="fr-FR"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Einstein face aux trous noirs et au </a:t>
            </a:r>
            <a:r>
              <a:rPr lang="fr-FR" sz="44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Big</a:t>
            </a:r>
            <a:r>
              <a:rPr lang="fr-FR"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Bang</a:t>
            </a:r>
          </a:p>
        </p:txBody>
      </p:sp>
      <p:sp>
        <p:nvSpPr>
          <p:cNvPr id="3" name="Espace réservé du contenu 2"/>
          <p:cNvSpPr>
            <a:spLocks noGrp="1"/>
          </p:cNvSpPr>
          <p:nvPr>
            <p:ph idx="1"/>
          </p:nvPr>
        </p:nvSpPr>
        <p:spPr>
          <a:xfrm>
            <a:off x="68826" y="1206230"/>
            <a:ext cx="12054348" cy="5544766"/>
          </a:xfrm>
        </p:spPr>
        <p:txBody>
          <a:bodyPr>
            <a:noAutofit/>
          </a:bodyPr>
          <a:lstStyle/>
          <a:p>
            <a:pPr algn="just"/>
            <a:r>
              <a:rPr lang="fr-FR" sz="2400" dirty="0">
                <a:latin typeface="Calibri" panose="020F0502020204030204" pitchFamily="34" charset="0"/>
              </a:rPr>
              <a:t>En 1939, alors que Snyder et Oppenheimer avaient démontré la possibilité de formation des trous noirs par effondrement d’un nuage de poussière, Einstein propose une démonstration où il dénie cette possibilité. </a:t>
            </a:r>
          </a:p>
          <a:p>
            <a:pPr algn="just"/>
            <a:r>
              <a:rPr lang="fr-FR" sz="2400" dirty="0">
                <a:latin typeface="Calibri" panose="020F0502020204030204" pitchFamily="34" charset="0"/>
              </a:rPr>
              <a:t>Si sa démonstration est correcte, les conclusions qu’il en tire sont erronées, car il ne démontre simplement la non existence de solutions totalement statiques, nonobstant l’argumentaire pourtant bien étayé de Lemaître en 1932.</a:t>
            </a:r>
          </a:p>
          <a:p>
            <a:pPr algn="just"/>
            <a:r>
              <a:rPr lang="fr-FR" sz="2400" dirty="0">
                <a:latin typeface="Calibri" panose="020F0502020204030204" pitchFamily="34" charset="0"/>
              </a:rPr>
              <a:t>En cosmologie, après s’être accroché 10 ans à sa solution statique avec constante cosmologique, il la renie, en reconnaissant que cela a été « la plus grande erreur de sa vie », mais peu de temps après, sans état d’âme, il applaudit à l’approche de Lemaître qui l’a réhabilitée.</a:t>
            </a:r>
          </a:p>
          <a:p>
            <a:pPr algn="just"/>
            <a:r>
              <a:rPr lang="fr-FR" sz="2400" dirty="0">
                <a:latin typeface="Calibri" panose="020F0502020204030204" pitchFamily="34" charset="0"/>
              </a:rPr>
              <a:t>Sa mort en 1955 ne lui permettra pas de connaître les développements et progrès importants, à partir des années 1960’s, en astrophysique et en cosmologie, que sa théorie a permis.</a:t>
            </a:r>
          </a:p>
        </p:txBody>
      </p:sp>
    </p:spTree>
    <p:extLst>
      <p:ext uri="{BB962C8B-B14F-4D97-AF65-F5344CB8AC3E}">
        <p14:creationId xmlns:p14="http://schemas.microsoft.com/office/powerpoint/2010/main" val="426014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0471" y="337965"/>
            <a:ext cx="9404723" cy="1400530"/>
          </a:xfrm>
        </p:spPr>
        <p:txBody>
          <a:bodyPr/>
          <a:lstStyle/>
          <a:p>
            <a:r>
              <a:rPr lang="fr-FR"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Conclusion</a:t>
            </a:r>
          </a:p>
        </p:txBody>
      </p:sp>
      <p:sp>
        <p:nvSpPr>
          <p:cNvPr id="3" name="Espace réservé du contenu 2"/>
          <p:cNvSpPr>
            <a:spLocks noGrp="1"/>
          </p:cNvSpPr>
          <p:nvPr>
            <p:ph idx="1"/>
          </p:nvPr>
        </p:nvSpPr>
        <p:spPr>
          <a:xfrm>
            <a:off x="524981" y="1503708"/>
            <a:ext cx="11225718" cy="4406630"/>
          </a:xfrm>
        </p:spPr>
        <p:txBody>
          <a:bodyPr>
            <a:normAutofit fontScale="92500"/>
          </a:bodyPr>
          <a:lstStyle/>
          <a:p>
            <a:pPr algn="just"/>
            <a:r>
              <a:rPr lang="fr-FR" sz="2600" dirty="0">
                <a:latin typeface="Times New Roman" panose="02020603050405020304" pitchFamily="18" charset="0"/>
                <a:cs typeface="Times New Roman" panose="02020603050405020304" pitchFamily="18" charset="0"/>
              </a:rPr>
              <a:t>Sacralisé par certains, vilipendé par d’autres, Einstein restera, contre vents et marées, une figure incontournable de l’histoire de la science car, nonobstant quelques petites turpitudes, son œuvre restera, avec la mécanique quantique, un des deux monuments scientifiques de la science du 20</a:t>
            </a:r>
            <a:r>
              <a:rPr lang="fr-FR" sz="2600" baseline="30000" dirty="0">
                <a:latin typeface="Times New Roman" panose="02020603050405020304" pitchFamily="18" charset="0"/>
                <a:cs typeface="Times New Roman" panose="02020603050405020304" pitchFamily="18" charset="0"/>
              </a:rPr>
              <a:t>ième</a:t>
            </a:r>
            <a:r>
              <a:rPr lang="fr-FR" sz="2600" dirty="0">
                <a:latin typeface="Times New Roman" panose="02020603050405020304" pitchFamily="18" charset="0"/>
                <a:cs typeface="Times New Roman" panose="02020603050405020304" pitchFamily="18" charset="0"/>
              </a:rPr>
              <a:t> siècle, et est toujours la théorie de référence de la gravitation, un siècle après. </a:t>
            </a:r>
          </a:p>
          <a:p>
            <a:pPr algn="just"/>
            <a:r>
              <a:rPr lang="fr-FR" sz="2600" dirty="0">
                <a:latin typeface="Times New Roman" panose="02020603050405020304" pitchFamily="18" charset="0"/>
                <a:cs typeface="Times New Roman" panose="02020603050405020304" pitchFamily="18" charset="0"/>
              </a:rPr>
              <a:t>Cependant, comme l’épisode avec Painlevé l’a montré, cela confirme que pour des découvertes d’une telle ampleur, leurs auteurs, s’ils ont été bien inspirés, réalisent rarement l’étendue de ce qu’ils ont révélé: L’œuvre dépasse le créateur!</a:t>
            </a:r>
          </a:p>
          <a:p>
            <a:pPr algn="just"/>
            <a:r>
              <a:rPr lang="fr-FR" sz="2600" dirty="0">
                <a:latin typeface="Times New Roman" panose="02020603050405020304" pitchFamily="18" charset="0"/>
                <a:cs typeface="Times New Roman" panose="02020603050405020304" pitchFamily="18" charset="0"/>
              </a:rPr>
              <a:t>En particulier, la contribution de Painlevé et son rejet par la communauté scientifique nous offre un modèle d’un désastre scientifique dont il convient de tirer les enseignements pour faire face aux défis que nous pose la science contemporaine ! </a:t>
            </a:r>
          </a:p>
          <a:p>
            <a:endParaRPr lang="fr-FR" dirty="0"/>
          </a:p>
        </p:txBody>
      </p:sp>
    </p:spTree>
    <p:extLst>
      <p:ext uri="{BB962C8B-B14F-4D97-AF65-F5344CB8AC3E}">
        <p14:creationId xmlns:p14="http://schemas.microsoft.com/office/powerpoint/2010/main" val="24202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9561" y="203087"/>
            <a:ext cx="10515600" cy="731938"/>
          </a:xfrm>
        </p:spPr>
        <p:txBody>
          <a:bodyPr/>
          <a:lstStyle/>
          <a:p>
            <a:pPr algn="ctr"/>
            <a:r>
              <a:rPr lang="fr-FR"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Le principe d’équivalence</a:t>
            </a:r>
          </a:p>
        </p:txBody>
      </p:sp>
      <p:sp>
        <p:nvSpPr>
          <p:cNvPr id="6" name="ZoneTexte 5"/>
          <p:cNvSpPr txBox="1"/>
          <p:nvPr/>
        </p:nvSpPr>
        <p:spPr>
          <a:xfrm>
            <a:off x="432620" y="5213944"/>
            <a:ext cx="11504344" cy="1200329"/>
          </a:xfrm>
          <a:prstGeom prst="rect">
            <a:avLst/>
          </a:prstGeom>
          <a:noFill/>
        </p:spPr>
        <p:txBody>
          <a:bodyPr wrap="square" rtlCol="0">
            <a:spAutoFit/>
          </a:bodyPr>
          <a:lstStyle/>
          <a:p>
            <a:pPr algn="just"/>
            <a:r>
              <a:rPr lang="fr-FR" sz="2400" dirty="0">
                <a:latin typeface="Calibri" panose="020F0502020204030204" pitchFamily="34" charset="0"/>
              </a:rPr>
              <a:t>Dans une fusée sans hublot, on ne peut pas savoir, par des expériences locales de physique,  si la pomme tombe sous l’effet de l’attraction gravitationnelle d’une masse (figure de gauche) ou si c’est l’effet d’une accélération constante de même ampleur (figure de droite).</a:t>
            </a:r>
          </a:p>
        </p:txBody>
      </p:sp>
      <p:pic>
        <p:nvPicPr>
          <p:cNvPr id="1026" name="Picture 2" descr="http://www.relativite.info/equi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4208" y="968489"/>
            <a:ext cx="5962754" cy="405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601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3737" y="155932"/>
            <a:ext cx="11896927" cy="1325563"/>
          </a:xfrm>
        </p:spPr>
        <p:txBody>
          <a:bodyPr>
            <a:noAutofit/>
          </a:bodyPr>
          <a:lstStyle/>
          <a:p>
            <a:r>
              <a:rPr lang="fr-FR"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1911: « De l’influence de la pesanteur sur la propagation de la lumière »</a:t>
            </a:r>
          </a:p>
        </p:txBody>
      </p:sp>
      <p:sp>
        <p:nvSpPr>
          <p:cNvPr id="3" name="Espace réservé du contenu 2"/>
          <p:cNvSpPr>
            <a:spLocks noGrp="1"/>
          </p:cNvSpPr>
          <p:nvPr>
            <p:ph idx="1"/>
          </p:nvPr>
        </p:nvSpPr>
        <p:spPr>
          <a:xfrm>
            <a:off x="108154" y="1818968"/>
            <a:ext cx="11916697" cy="4859229"/>
          </a:xfrm>
        </p:spPr>
        <p:txBody>
          <a:bodyPr>
            <a:noAutofit/>
          </a:bodyPr>
          <a:lstStyle/>
          <a:p>
            <a:pPr algn="just"/>
            <a:r>
              <a:rPr lang="fr-FR" sz="2400" dirty="0">
                <a:latin typeface="Calibri" panose="020F0502020204030204" pitchFamily="34" charset="0"/>
              </a:rPr>
              <a:t>Il s’interroge sur la nature physique du champ de gravitation sur la base de la mise en œuvre du principe d’équivalence de Galilée et va conformément à cette hypothèse calculer la déviation de la lumière par le Soleil.</a:t>
            </a:r>
          </a:p>
          <a:p>
            <a:pPr algn="just"/>
            <a:r>
              <a:rPr lang="fr-FR" sz="2400" dirty="0">
                <a:latin typeface="Calibri" panose="020F0502020204030204" pitchFamily="34" charset="0"/>
              </a:rPr>
              <a:t>Le résultat va être la moitié de ce que l’expérience montrera et que la théorie de la relativité générale prédira.</a:t>
            </a:r>
          </a:p>
          <a:p>
            <a:pPr algn="just"/>
            <a:r>
              <a:rPr lang="fr-FR" sz="2400" dirty="0">
                <a:latin typeface="Calibri" panose="020F0502020204030204" pitchFamily="34" charset="0"/>
              </a:rPr>
              <a:t>Cela montre que cette approche heuristique n’est pas formellement correcte même pour des champs statiques et très faibles. Einstein commence à douter de la méthode mais malgré cela en 1912 il va développer une autre théorie où le champ scalaire issu de cette méthode joue le rôle d’un potentiel sur le modèle de l’équation de Poisson. Mais découvrant que ceci viole le principe de l’action et de la réaction il va rectifier ses équations pour y remédier, ce qui rend son équation non linéaire.</a:t>
            </a:r>
          </a:p>
        </p:txBody>
      </p:sp>
    </p:spTree>
    <p:extLst>
      <p:ext uri="{BB962C8B-B14F-4D97-AF65-F5344CB8AC3E}">
        <p14:creationId xmlns:p14="http://schemas.microsoft.com/office/powerpoint/2010/main" val="209475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2194" y="179806"/>
            <a:ext cx="9572018" cy="826851"/>
          </a:xfrm>
        </p:spPr>
        <p:txBody>
          <a:bodyPr/>
          <a:lstStyle/>
          <a:p>
            <a:r>
              <a:rPr lang="fr-FR"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1913- Einstein-</a:t>
            </a:r>
            <a:r>
              <a:rPr lang="fr-FR" sz="44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Grossmann</a:t>
            </a:r>
            <a:r>
              <a:rPr lang="fr-FR"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L’</a:t>
            </a:r>
            <a:r>
              <a:rPr lang="fr-FR" sz="44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Entwurf</a:t>
            </a:r>
            <a:endParaRPr lang="fr-FR"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endParaRPr>
          </a:p>
        </p:txBody>
      </p:sp>
      <p:sp>
        <p:nvSpPr>
          <p:cNvPr id="3" name="Espace réservé du contenu 2"/>
          <p:cNvSpPr>
            <a:spLocks noGrp="1"/>
          </p:cNvSpPr>
          <p:nvPr>
            <p:ph idx="1"/>
          </p:nvPr>
        </p:nvSpPr>
        <p:spPr>
          <a:xfrm>
            <a:off x="3377068" y="1507192"/>
            <a:ext cx="5688274" cy="4136524"/>
          </a:xfrm>
        </p:spPr>
        <p:txBody>
          <a:bodyPr>
            <a:noAutofit/>
          </a:bodyPr>
          <a:lstStyle/>
          <a:p>
            <a:pPr algn="just"/>
            <a:r>
              <a:rPr lang="fr-FR" sz="2400" dirty="0">
                <a:latin typeface="Calibri" panose="020F0502020204030204" pitchFamily="34" charset="0"/>
              </a:rPr>
              <a:t>Einstein doute de plus en plus que la voie qu’il suit est la bonne. Il discute avec son ami Marcel </a:t>
            </a:r>
            <a:r>
              <a:rPr lang="fr-FR" sz="2400" dirty="0" err="1">
                <a:latin typeface="Calibri" panose="020F0502020204030204" pitchFamily="34" charset="0"/>
              </a:rPr>
              <a:t>Grossmann</a:t>
            </a:r>
            <a:r>
              <a:rPr lang="fr-FR" sz="2400" dirty="0">
                <a:latin typeface="Calibri" panose="020F0502020204030204" pitchFamily="34" charset="0"/>
              </a:rPr>
              <a:t> (à gauche), qui l’avait déjà aidé sur des problèmes mathématiques  (calcul tensoriel) de la possibilité de résoudre son problème à l’aide de la « théorie de Riemann, (à droite) », autrement dit en utilisant le concept d’invariance d’un élément de courbe dans un espace non euclidien. </a:t>
            </a:r>
          </a:p>
        </p:txBody>
      </p:sp>
      <p:pic>
        <p:nvPicPr>
          <p:cNvPr id="4098" name="Picture 2" descr="http://greatestminds.tripod.com/Riemann_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0678" y="1632030"/>
            <a:ext cx="2806047" cy="34133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arcel Grossman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07" y="1940206"/>
            <a:ext cx="3316179"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63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2194" y="179806"/>
            <a:ext cx="9572018" cy="826851"/>
          </a:xfrm>
        </p:spPr>
        <p:txBody>
          <a:bodyPr/>
          <a:lstStyle/>
          <a:p>
            <a:r>
              <a:rPr lang="fr-FR"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1913- Einstein-</a:t>
            </a:r>
            <a:r>
              <a:rPr lang="fr-FR" sz="44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Grossmann</a:t>
            </a:r>
            <a:r>
              <a:rPr lang="fr-FR"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L’</a:t>
            </a:r>
            <a:r>
              <a:rPr lang="fr-FR" sz="44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Entwurf</a:t>
            </a:r>
            <a:endParaRPr lang="fr-FR"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endParaRPr>
          </a:p>
        </p:txBody>
      </p:sp>
      <p:sp>
        <p:nvSpPr>
          <p:cNvPr id="3" name="Espace réservé du contenu 2"/>
          <p:cNvSpPr>
            <a:spLocks noGrp="1"/>
          </p:cNvSpPr>
          <p:nvPr>
            <p:ph idx="1"/>
          </p:nvPr>
        </p:nvSpPr>
        <p:spPr>
          <a:xfrm>
            <a:off x="256701" y="1006657"/>
            <a:ext cx="11117354" cy="5394143"/>
          </a:xfrm>
        </p:spPr>
        <p:txBody>
          <a:bodyPr>
            <a:noAutofit/>
          </a:bodyPr>
          <a:lstStyle/>
          <a:p>
            <a:pPr algn="just"/>
            <a:r>
              <a:rPr lang="fr-FR" sz="2400" dirty="0">
                <a:latin typeface="Calibri" panose="020F0502020204030204" pitchFamily="34" charset="0"/>
              </a:rPr>
              <a:t>Comment lui est venue cette idée qui n’apparait pas avant l’article de 1913 co-écrit avec </a:t>
            </a:r>
            <a:r>
              <a:rPr lang="fr-FR" sz="2400" dirty="0" err="1">
                <a:latin typeface="Calibri" panose="020F0502020204030204" pitchFamily="34" charset="0"/>
              </a:rPr>
              <a:t>Grossmann</a:t>
            </a:r>
            <a:r>
              <a:rPr lang="fr-FR" sz="2400" dirty="0">
                <a:latin typeface="Calibri" panose="020F0502020204030204" pitchFamily="34" charset="0"/>
              </a:rPr>
              <a:t> (l’</a:t>
            </a:r>
            <a:r>
              <a:rPr lang="fr-FR" sz="2400" dirty="0" err="1">
                <a:latin typeface="Calibri" panose="020F0502020204030204" pitchFamily="34" charset="0"/>
              </a:rPr>
              <a:t>Entwurf</a:t>
            </a:r>
            <a:r>
              <a:rPr lang="fr-FR" sz="2400" dirty="0">
                <a:latin typeface="Calibri" panose="020F0502020204030204" pitchFamily="34" charset="0"/>
              </a:rPr>
              <a:t>). Einstein dira plus tard (Glasgow 1933) qu’il lui est apparu que c’était la notion de </a:t>
            </a:r>
            <a:r>
              <a:rPr lang="fr-FR" sz="2400" dirty="0">
                <a:solidFill>
                  <a:srgbClr val="FFFF00"/>
                </a:solidFill>
                <a:latin typeface="Calibri" panose="020F0502020204030204" pitchFamily="34" charset="0"/>
              </a:rPr>
              <a:t>géodésique</a:t>
            </a:r>
            <a:r>
              <a:rPr lang="fr-FR" sz="2400" dirty="0">
                <a:latin typeface="Calibri" panose="020F0502020204030204" pitchFamily="34" charset="0"/>
              </a:rPr>
              <a:t> qui était </a:t>
            </a:r>
            <a:r>
              <a:rPr lang="fr-FR" sz="2400" u="sng" dirty="0">
                <a:latin typeface="Calibri" panose="020F0502020204030204" pitchFamily="34" charset="0"/>
              </a:rPr>
              <a:t>fondamentale</a:t>
            </a:r>
            <a:r>
              <a:rPr lang="fr-FR" sz="2400" dirty="0">
                <a:latin typeface="Calibri" panose="020F0502020204030204" pitchFamily="34" charset="0"/>
              </a:rPr>
              <a:t>, ce qui conduit à une </a:t>
            </a:r>
            <a:r>
              <a:rPr lang="fr-FR" sz="2400" u="sng" dirty="0">
                <a:latin typeface="Calibri" panose="020F0502020204030204" pitchFamily="34" charset="0"/>
              </a:rPr>
              <a:t>approche géométrique</a:t>
            </a:r>
            <a:r>
              <a:rPr lang="fr-FR" sz="2400" dirty="0">
                <a:latin typeface="Calibri" panose="020F0502020204030204" pitchFamily="34" charset="0"/>
              </a:rPr>
              <a:t>, et que la droite inertielle (géodésique) en géométrie euclidienne de la relativité restreinte devait trouver son équivalent courbe en géométrie Riemannienne. </a:t>
            </a:r>
          </a:p>
          <a:p>
            <a:pPr algn="just"/>
            <a:r>
              <a:rPr lang="fr-FR" sz="2400" dirty="0">
                <a:latin typeface="Calibri" panose="020F0502020204030204" pitchFamily="34" charset="0"/>
              </a:rPr>
              <a:t>Ceci va le conduire à introduire </a:t>
            </a:r>
            <a:r>
              <a:rPr lang="fr-FR" sz="2400" dirty="0">
                <a:solidFill>
                  <a:srgbClr val="FFFF00"/>
                </a:solidFill>
                <a:latin typeface="Calibri" panose="020F0502020204030204" pitchFamily="34" charset="0"/>
              </a:rPr>
              <a:t>le tenseur métrique (</a:t>
            </a:r>
            <a:r>
              <a:rPr lang="fr-FR" sz="2400" i="1" dirty="0" err="1">
                <a:solidFill>
                  <a:srgbClr val="FFFF00"/>
                </a:solidFill>
                <a:latin typeface="Calibri" panose="020F0502020204030204" pitchFamily="34" charset="0"/>
              </a:rPr>
              <a:t>ds</a:t>
            </a:r>
            <a:r>
              <a:rPr lang="fr-FR" sz="2400" i="1" dirty="0">
                <a:solidFill>
                  <a:srgbClr val="FFFF00"/>
                </a:solidFill>
                <a:latin typeface="Calibri" panose="020F0502020204030204" pitchFamily="34" charset="0"/>
              </a:rPr>
              <a:t>²</a:t>
            </a:r>
            <a:r>
              <a:rPr lang="fr-FR" sz="2400" dirty="0">
                <a:solidFill>
                  <a:srgbClr val="FFFF00"/>
                </a:solidFill>
                <a:latin typeface="Calibri" panose="020F0502020204030204" pitchFamily="34" charset="0"/>
              </a:rPr>
              <a:t>)</a:t>
            </a:r>
            <a:r>
              <a:rPr lang="fr-FR" sz="2400" dirty="0">
                <a:latin typeface="Calibri" panose="020F0502020204030204" pitchFamily="34" charset="0"/>
              </a:rPr>
              <a:t>, qui caractérise la géométrie, comme élément fondamental de sa théorie! </a:t>
            </a:r>
          </a:p>
          <a:p>
            <a:pPr algn="just"/>
            <a:r>
              <a:rPr lang="fr-FR" sz="2400" dirty="0">
                <a:latin typeface="Calibri" panose="020F0502020204030204" pitchFamily="34" charset="0"/>
              </a:rPr>
              <a:t>Mais, peu sûr de lui, il va restreindre la covariance aux seules transformations linéaires ce qui est une restriction pénalisante. </a:t>
            </a:r>
          </a:p>
          <a:p>
            <a:pPr algn="just"/>
            <a:r>
              <a:rPr lang="fr-FR" sz="2400" dirty="0">
                <a:latin typeface="Calibri" panose="020F0502020204030204" pitchFamily="34" charset="0"/>
              </a:rPr>
              <a:t>Il va d’ailleurs hésiter longuement, il ne lèvera cette restriction que lorsqu’il réalisera pleinement que les coordonnées n’ont aucun caractère physique, ce qui lui ouvrira la voie à une généralisation de sa théorie.</a:t>
            </a:r>
          </a:p>
          <a:p>
            <a:pPr marL="0" indent="0" algn="just">
              <a:buNone/>
            </a:pPr>
            <a:r>
              <a:rPr lang="fr-FR" sz="2400" dirty="0">
                <a:latin typeface="Calibri" panose="020F0502020204030204" pitchFamily="34" charset="0"/>
              </a:rPr>
              <a:t>.</a:t>
            </a:r>
          </a:p>
        </p:txBody>
      </p:sp>
    </p:spTree>
    <p:extLst>
      <p:ext uri="{BB962C8B-B14F-4D97-AF65-F5344CB8AC3E}">
        <p14:creationId xmlns:p14="http://schemas.microsoft.com/office/powerpoint/2010/main" val="61613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189703" y="0"/>
            <a:ext cx="9028504" cy="6678635"/>
          </a:xfrm>
          <a:prstGeom prst="rect">
            <a:avLst/>
          </a:prstGeom>
        </p:spPr>
      </p:pic>
    </p:spTree>
    <p:extLst>
      <p:ext uri="{BB962C8B-B14F-4D97-AF65-F5344CB8AC3E}">
        <p14:creationId xmlns:p14="http://schemas.microsoft.com/office/powerpoint/2010/main" val="3112778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884" y="265337"/>
            <a:ext cx="10515600" cy="899471"/>
          </a:xfrm>
        </p:spPr>
        <p:txBody>
          <a:bodyPr/>
          <a:lstStyle/>
          <a:p>
            <a:pPr algn="ctr"/>
            <a:r>
              <a:rPr lang="fr-FR"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La </a:t>
            </a:r>
            <a:r>
              <a:rPr lang="fr-FR" sz="4400" b="1"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rPr>
              <a:t>covariance</a:t>
            </a:r>
            <a:r>
              <a:rPr lang="fr-FR"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générale (1915)</a:t>
            </a:r>
          </a:p>
        </p:txBody>
      </p:sp>
      <p:sp>
        <p:nvSpPr>
          <p:cNvPr id="3" name="Espace réservé du contenu 2"/>
          <p:cNvSpPr>
            <a:spLocks noGrp="1"/>
          </p:cNvSpPr>
          <p:nvPr>
            <p:ph idx="1"/>
          </p:nvPr>
        </p:nvSpPr>
        <p:spPr>
          <a:xfrm>
            <a:off x="195024" y="1304969"/>
            <a:ext cx="11751170" cy="5469457"/>
          </a:xfrm>
        </p:spPr>
        <p:txBody>
          <a:bodyPr>
            <a:noAutofit/>
          </a:bodyPr>
          <a:lstStyle/>
          <a:p>
            <a:pPr algn="just"/>
            <a:r>
              <a:rPr lang="fr-FR" sz="2400" dirty="0">
                <a:latin typeface="Times New Roman" panose="02020603050405020304" pitchFamily="18" charset="0"/>
                <a:cs typeface="Times New Roman" panose="02020603050405020304" pitchFamily="18" charset="0"/>
              </a:rPr>
              <a:t>En effet, début 1915, le travail d’Einstein n’est pas encore abouti car un certain nombre de problèmes ne sont pas encore résolus.</a:t>
            </a:r>
          </a:p>
          <a:p>
            <a:pPr algn="just"/>
            <a:r>
              <a:rPr lang="fr-FR" sz="2400" dirty="0">
                <a:latin typeface="Times New Roman" panose="02020603050405020304" pitchFamily="18" charset="0"/>
                <a:cs typeface="Times New Roman" panose="02020603050405020304" pitchFamily="18" charset="0"/>
              </a:rPr>
              <a:t>La compatibilité requise avec la mécanique newtonienne en champ faible et stationnaire n’est pas évidente à établir. Einstein se rend compte qu’il a mal posé épistémologiquement le problème car ce ne sont pas les équations du champ (équation d’Einstein) qui convergent au premier ordre mais celles du mouvement. Ces équations du mouvement sont relatives à représentation géométrique donc sont implicitement inclues dans celles </a:t>
            </a:r>
            <a:r>
              <a:rPr lang="fr-FR" sz="2400">
                <a:latin typeface="Times New Roman" panose="02020603050405020304" pitchFamily="18" charset="0"/>
                <a:cs typeface="Times New Roman" panose="02020603050405020304" pitchFamily="18" charset="0"/>
              </a:rPr>
              <a:t>du champ!</a:t>
            </a:r>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Le problème du caractère non physique des coordonnées n’est pas encore très clair.</a:t>
            </a:r>
          </a:p>
          <a:p>
            <a:pPr algn="just"/>
            <a:r>
              <a:rPr lang="fr-FR" sz="2400" dirty="0">
                <a:latin typeface="Times New Roman" panose="02020603050405020304" pitchFamily="18" charset="0"/>
                <a:cs typeface="Times New Roman" panose="02020603050405020304" pitchFamily="18" charset="0"/>
              </a:rPr>
              <a:t>Il va comprendre, fin 1915, que la difficulté est d’ordre conceptuel (les coordonnées n’ont aucun caractère physique) et que c’est la valeur très élevée de la vitesse de la lumière, qui permet de simplifier les équations d’Einstein pour les rendre compatibles avec celles de Newton dans ce cas.</a:t>
            </a:r>
          </a:p>
        </p:txBody>
      </p:sp>
    </p:spTree>
    <p:extLst>
      <p:ext uri="{BB962C8B-B14F-4D97-AF65-F5344CB8AC3E}">
        <p14:creationId xmlns:p14="http://schemas.microsoft.com/office/powerpoint/2010/main" val="139602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1581</TotalTime>
  <Words>2593</Words>
  <Application>Microsoft Office PowerPoint</Application>
  <PresentationFormat>Grand écran</PresentationFormat>
  <Paragraphs>237</Paragraphs>
  <Slides>38</Slides>
  <Notes>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38</vt:i4>
      </vt:variant>
    </vt:vector>
  </HeadingPairs>
  <TitlesOfParts>
    <vt:vector size="46" baseType="lpstr">
      <vt:lpstr>Arial</vt:lpstr>
      <vt:lpstr>Calibri</vt:lpstr>
      <vt:lpstr>Cambria Math</vt:lpstr>
      <vt:lpstr>Century Gothic</vt:lpstr>
      <vt:lpstr>Times New Roman</vt:lpstr>
      <vt:lpstr>Traditional Arabic</vt:lpstr>
      <vt:lpstr>Wingdings 3</vt:lpstr>
      <vt:lpstr>Ion</vt:lpstr>
      <vt:lpstr>Einstein sa contribution à la Science</vt:lpstr>
      <vt:lpstr>Biographie</vt:lpstr>
      <vt:lpstr>1907: L’idée la plus heureuse  de ma vie </vt:lpstr>
      <vt:lpstr>Le principe d’équivalence</vt:lpstr>
      <vt:lpstr>1911: « De l’influence de la pesanteur sur la propagation de la lumière »</vt:lpstr>
      <vt:lpstr>1913- Einstein-Grossmann: L’Entwurf</vt:lpstr>
      <vt:lpstr>1913- Einstein-Grossmann: L’Entwurf</vt:lpstr>
      <vt:lpstr>Présentation PowerPoint</vt:lpstr>
      <vt:lpstr>La covariance générale (1915)</vt:lpstr>
      <vt:lpstr>La covariance générale (1915)</vt:lpstr>
      <vt:lpstr>Présentation PowerPoint</vt:lpstr>
      <vt:lpstr>Présentation PowerPoint</vt:lpstr>
      <vt:lpstr>Présentation PowerPoint</vt:lpstr>
      <vt:lpstr>La relativité générale</vt:lpstr>
      <vt:lpstr>L’avance du périhélie de Mercure confirmée</vt:lpstr>
      <vt:lpstr>La prédiction de déviation de la lumière</vt:lpstr>
      <vt:lpstr>La prédiction de déviation de la lumière</vt:lpstr>
      <vt:lpstr>La déviation de la lumière par le Soleil</vt:lpstr>
      <vt:lpstr>Pourquoi des tenseurs en RG ? </vt:lpstr>
      <vt:lpstr>Pourquoi des tenseurs en RG ? </vt:lpstr>
      <vt:lpstr>Quelques rappels sur les tenseurs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Scalaire de Ricci </vt:lpstr>
      <vt:lpstr>Equation Géodésique </vt:lpstr>
      <vt:lpstr>Présentation PowerPoint</vt:lpstr>
      <vt:lpstr>Equation de la relativité générale</vt:lpstr>
      <vt:lpstr>Les premières solutions cosmologiques</vt:lpstr>
      <vt:lpstr>Le modèle de Friedmann</vt:lpstr>
      <vt:lpstr>Einstein et Lemaître</vt:lpstr>
      <vt:lpstr>Einstein face aux trous noirs et au Big Bang</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Einstein et la relativité générale</dc:title>
  <dc:creator>jacques fric</dc:creator>
  <cp:lastModifiedBy>jacques fric</cp:lastModifiedBy>
  <cp:revision>193</cp:revision>
  <dcterms:created xsi:type="dcterms:W3CDTF">2014-08-16T10:03:45Z</dcterms:created>
  <dcterms:modified xsi:type="dcterms:W3CDTF">2019-03-14T14:58:25Z</dcterms:modified>
</cp:coreProperties>
</file>