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304" r:id="rId3"/>
    <p:sldId id="272" r:id="rId4"/>
    <p:sldId id="273" r:id="rId5"/>
    <p:sldId id="271" r:id="rId6"/>
    <p:sldId id="285" r:id="rId7"/>
    <p:sldId id="292" r:id="rId8"/>
    <p:sldId id="294" r:id="rId9"/>
    <p:sldId id="293" r:id="rId10"/>
    <p:sldId id="286" r:id="rId11"/>
    <p:sldId id="295" r:id="rId12"/>
    <p:sldId id="296" r:id="rId13"/>
    <p:sldId id="297" r:id="rId14"/>
    <p:sldId id="298" r:id="rId15"/>
    <p:sldId id="299" r:id="rId16"/>
    <p:sldId id="301" r:id="rId17"/>
    <p:sldId id="291" r:id="rId18"/>
    <p:sldId id="302" r:id="rId19"/>
    <p:sldId id="303" r:id="rId20"/>
    <p:sldId id="288" r:id="rId21"/>
    <p:sldId id="275" r:id="rId22"/>
    <p:sldId id="281" r:id="rId23"/>
    <p:sldId id="305" r:id="rId24"/>
    <p:sldId id="306" r:id="rId25"/>
    <p:sldId id="280" r:id="rId26"/>
    <p:sldId id="282" r:id="rId27"/>
    <p:sldId id="283" r:id="rId28"/>
    <p:sldId id="284" r:id="rId29"/>
    <p:sldId id="267"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p:scale>
          <a:sx n="80" d="100"/>
          <a:sy n="80" d="100"/>
        </p:scale>
        <p:origin x="-174"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232845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22616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5678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63284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295089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D47B48-75E2-480E-B1EC-C2D54373D708}"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281632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D47B48-75E2-480E-B1EC-C2D54373D708}" type="datetimeFigureOut">
              <a:rPr lang="fr-FR" smtClean="0"/>
              <a:t>25/02/2018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380573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AD47B48-75E2-480E-B1EC-C2D54373D708}" type="datetimeFigureOut">
              <a:rPr lang="fr-FR" smtClean="0"/>
              <a:t>25/02/2018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353821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D47B48-75E2-480E-B1EC-C2D54373D708}" type="datetimeFigureOut">
              <a:rPr lang="fr-FR" smtClean="0"/>
              <a:t>25/02/2018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165523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D47B48-75E2-480E-B1EC-C2D54373D708}"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206365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D47B48-75E2-480E-B1EC-C2D54373D708}"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86713-39D4-4E97-8928-2A75C4A09CDE}" type="slidenum">
              <a:rPr lang="fr-FR" smtClean="0"/>
              <a:t>‹N°›</a:t>
            </a:fld>
            <a:endParaRPr lang="fr-FR"/>
          </a:p>
        </p:txBody>
      </p:sp>
    </p:spTree>
    <p:extLst>
      <p:ext uri="{BB962C8B-B14F-4D97-AF65-F5344CB8AC3E}">
        <p14:creationId xmlns:p14="http://schemas.microsoft.com/office/powerpoint/2010/main" val="33594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47B48-75E2-480E-B1EC-C2D54373D708}" type="datetimeFigureOut">
              <a:rPr lang="fr-FR" smtClean="0"/>
              <a:t>25/02/2018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86713-39D4-4E97-8928-2A75C4A09CDE}" type="slidenum">
              <a:rPr lang="fr-FR" smtClean="0"/>
              <a:t>‹N°›</a:t>
            </a:fld>
            <a:endParaRPr lang="fr-FR"/>
          </a:p>
        </p:txBody>
      </p:sp>
    </p:spTree>
    <p:extLst>
      <p:ext uri="{BB962C8B-B14F-4D97-AF65-F5344CB8AC3E}">
        <p14:creationId xmlns:p14="http://schemas.microsoft.com/office/powerpoint/2010/main" val="294572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ZoneTexte 1"/>
          <p:cNvSpPr txBox="1"/>
          <p:nvPr/>
        </p:nvSpPr>
        <p:spPr>
          <a:xfrm>
            <a:off x="2618462" y="82987"/>
            <a:ext cx="6955076" cy="1938992"/>
          </a:xfrm>
          <a:prstGeom prst="rect">
            <a:avLst/>
          </a:prstGeom>
          <a:noFill/>
        </p:spPr>
        <p:txBody>
          <a:bodyPr wrap="square" rtlCol="0">
            <a:spAutoFit/>
          </a:bodyPr>
          <a:lstStyle/>
          <a:p>
            <a:pPr algn="ctr"/>
            <a:r>
              <a:rPr lang="fr-FR" sz="4000" b="1" dirty="0" smtClean="0">
                <a:solidFill>
                  <a:schemeClr val="bg1"/>
                </a:solidFill>
                <a:latin typeface="+mj-lt"/>
                <a:ea typeface="+mj-ea"/>
                <a:cs typeface="+mj-cs"/>
              </a:rPr>
              <a:t>Les effets de la gravitation</a:t>
            </a:r>
          </a:p>
          <a:p>
            <a:pPr algn="ctr"/>
            <a:r>
              <a:rPr lang="fr-FR" sz="4000" b="1" dirty="0">
                <a:solidFill>
                  <a:schemeClr val="bg1"/>
                </a:solidFill>
                <a:latin typeface="+mj-lt"/>
                <a:ea typeface="+mj-ea"/>
                <a:cs typeface="+mj-cs"/>
              </a:rPr>
              <a:t>s</a:t>
            </a:r>
            <a:r>
              <a:rPr lang="fr-FR" sz="4000" b="1" dirty="0" smtClean="0">
                <a:solidFill>
                  <a:schemeClr val="bg1"/>
                </a:solidFill>
                <a:latin typeface="+mj-lt"/>
                <a:ea typeface="+mj-ea"/>
                <a:cs typeface="+mj-cs"/>
              </a:rPr>
              <a:t>ur le temps</a:t>
            </a:r>
          </a:p>
          <a:p>
            <a:pPr algn="ctr"/>
            <a:r>
              <a:rPr lang="fr-FR" sz="4000" b="1" dirty="0" smtClean="0">
                <a:solidFill>
                  <a:schemeClr val="bg1"/>
                </a:solidFill>
                <a:latin typeface="+mj-lt"/>
                <a:ea typeface="+mj-ea"/>
                <a:cs typeface="+mj-cs"/>
              </a:rPr>
              <a:t>Olivier LAURENT</a:t>
            </a:r>
            <a:endParaRPr lang="fr-FR" sz="4000" b="1" dirty="0">
              <a:solidFill>
                <a:schemeClr val="bg1"/>
              </a:solidFill>
              <a:latin typeface="+mj-lt"/>
              <a:ea typeface="+mj-ea"/>
              <a:cs typeface="+mj-cs"/>
            </a:endParaRPr>
          </a:p>
        </p:txBody>
      </p:sp>
    </p:spTree>
    <p:extLst>
      <p:ext uri="{BB962C8B-B14F-4D97-AF65-F5344CB8AC3E}">
        <p14:creationId xmlns:p14="http://schemas.microsoft.com/office/powerpoint/2010/main" val="371062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345" y="1127020"/>
            <a:ext cx="11621311" cy="1569660"/>
          </a:xfrm>
          <a:prstGeom prst="rect">
            <a:avLst/>
          </a:prstGeom>
        </p:spPr>
        <p:txBody>
          <a:bodyPr wrap="square">
            <a:spAutoFit/>
          </a:bodyPr>
          <a:lstStyle/>
          <a:p>
            <a:pPr algn="just"/>
            <a:r>
              <a:rPr lang="fr-FR" sz="2400" dirty="0">
                <a:ln>
                  <a:solidFill>
                    <a:schemeClr val="accent1"/>
                  </a:solidFill>
                </a:ln>
                <a:ea typeface="Cambria Math" panose="02040503050406030204" pitchFamily="18" charset="0"/>
              </a:rPr>
              <a:t>Si l'on compare </a:t>
            </a:r>
            <a:r>
              <a:rPr lang="fr-FR" sz="2400" dirty="0" smtClean="0">
                <a:ln>
                  <a:solidFill>
                    <a:schemeClr val="accent1"/>
                  </a:solidFill>
                </a:ln>
                <a:ea typeface="Cambria Math" panose="02040503050406030204" pitchFamily="18" charset="0"/>
              </a:rPr>
              <a:t>2 observateurs A </a:t>
            </a:r>
            <a:r>
              <a:rPr lang="fr-FR" sz="2400" dirty="0">
                <a:ln>
                  <a:solidFill>
                    <a:schemeClr val="accent1"/>
                  </a:solidFill>
                </a:ln>
                <a:ea typeface="Cambria Math" panose="02040503050406030204" pitchFamily="18" charset="0"/>
              </a:rPr>
              <a:t>et B lorsque le vaisseau accélère, B</a:t>
            </a:r>
            <a:r>
              <a:rPr lang="fr-FR" sz="2400" dirty="0" smtClean="0">
                <a:ln>
                  <a:solidFill>
                    <a:schemeClr val="accent1"/>
                  </a:solidFill>
                </a:ln>
                <a:ea typeface="Cambria Math" panose="02040503050406030204" pitchFamily="18" charset="0"/>
              </a:rPr>
              <a:t> </a:t>
            </a:r>
            <a:r>
              <a:rPr lang="fr-FR" sz="2400" dirty="0">
                <a:ln>
                  <a:solidFill>
                    <a:schemeClr val="accent1"/>
                  </a:solidFill>
                </a:ln>
                <a:ea typeface="Cambria Math" panose="02040503050406030204" pitchFamily="18" charset="0"/>
              </a:rPr>
              <a:t>en </a:t>
            </a:r>
            <a:r>
              <a:rPr lang="fr-FR" sz="2400" dirty="0" smtClean="0">
                <a:ln>
                  <a:solidFill>
                    <a:schemeClr val="accent1"/>
                  </a:solidFill>
                </a:ln>
                <a:ea typeface="Cambria Math" panose="02040503050406030204" pitchFamily="18" charset="0"/>
              </a:rPr>
              <a:t>bas va recevoir un signal de plus grande fréquence </a:t>
            </a:r>
            <a:r>
              <a:rPr lang="fr-FR" sz="2400" dirty="0">
                <a:ln>
                  <a:solidFill>
                    <a:schemeClr val="accent1"/>
                  </a:solidFill>
                </a:ln>
                <a:ea typeface="Cambria Math" panose="02040503050406030204" pitchFamily="18" charset="0"/>
              </a:rPr>
              <a:t>par rapport </a:t>
            </a:r>
            <a:r>
              <a:rPr lang="fr-FR" sz="2400" dirty="0" smtClean="0">
                <a:ln>
                  <a:solidFill>
                    <a:schemeClr val="accent1"/>
                  </a:solidFill>
                </a:ln>
                <a:ea typeface="Cambria Math" panose="02040503050406030204" pitchFamily="18" charset="0"/>
              </a:rPr>
              <a:t>au signal émis en haut par A. </a:t>
            </a:r>
            <a:r>
              <a:rPr lang="fr-FR" sz="2400" dirty="0">
                <a:ln>
                  <a:solidFill>
                    <a:schemeClr val="accent1"/>
                  </a:solidFill>
                </a:ln>
                <a:ea typeface="Cambria Math" panose="02040503050406030204" pitchFamily="18" charset="0"/>
              </a:rPr>
              <a:t>Pour voir </a:t>
            </a:r>
            <a:r>
              <a:rPr lang="fr-FR" sz="2400" dirty="0" smtClean="0">
                <a:ln>
                  <a:solidFill>
                    <a:schemeClr val="accent1"/>
                  </a:solidFill>
                </a:ln>
                <a:ea typeface="Cambria Math" panose="02040503050406030204" pitchFamily="18" charset="0"/>
              </a:rPr>
              <a:t>cela, on peut imaginer que A </a:t>
            </a:r>
            <a:r>
              <a:rPr lang="fr-FR" sz="2400" dirty="0">
                <a:ln>
                  <a:solidFill>
                    <a:schemeClr val="accent1"/>
                  </a:solidFill>
                </a:ln>
                <a:ea typeface="Cambria Math" panose="02040503050406030204" pitchFamily="18" charset="0"/>
              </a:rPr>
              <a:t>émette un flash de lumière chaque </a:t>
            </a:r>
            <a:r>
              <a:rPr lang="fr-FR" sz="2400" dirty="0" smtClean="0">
                <a:ln>
                  <a:solidFill>
                    <a:schemeClr val="accent1"/>
                  </a:solidFill>
                </a:ln>
                <a:ea typeface="Cambria Math" panose="02040503050406030204" pitchFamily="18" charset="0"/>
              </a:rPr>
              <a:t>seconde vers B qui compare la fréquence d'arrivée </a:t>
            </a:r>
            <a:r>
              <a:rPr lang="fr-FR" sz="2400" dirty="0">
                <a:ln>
                  <a:solidFill>
                    <a:schemeClr val="accent1"/>
                  </a:solidFill>
                </a:ln>
                <a:ea typeface="Cambria Math" panose="02040503050406030204" pitchFamily="18" charset="0"/>
              </a:rPr>
              <a:t>des flashs de </a:t>
            </a:r>
            <a:r>
              <a:rPr lang="fr-FR" sz="2400" dirty="0" smtClean="0">
                <a:ln>
                  <a:solidFill>
                    <a:schemeClr val="accent1"/>
                  </a:solidFill>
                </a:ln>
                <a:ea typeface="Cambria Math" panose="02040503050406030204" pitchFamily="18" charset="0"/>
              </a:rPr>
              <a:t>lumière.</a:t>
            </a:r>
            <a:endParaRPr lang="fr-FR" sz="2400" dirty="0">
              <a:ln>
                <a:solidFill>
                  <a:schemeClr val="accent1"/>
                </a:solidFill>
              </a:ln>
              <a:ea typeface="Cambria Math" panose="02040503050406030204" pitchFamily="18" charset="0"/>
            </a:endParaRPr>
          </a:p>
        </p:txBody>
      </p:sp>
      <p:pic>
        <p:nvPicPr>
          <p:cNvPr id="4" name="Image 3"/>
          <p:cNvPicPr>
            <a:picLocks noChangeAspect="1"/>
          </p:cNvPicPr>
          <p:nvPr/>
        </p:nvPicPr>
        <p:blipFill>
          <a:blip r:embed="rId2"/>
          <a:stretch>
            <a:fillRect/>
          </a:stretch>
        </p:blipFill>
        <p:spPr>
          <a:xfrm>
            <a:off x="2226057" y="2933818"/>
            <a:ext cx="1628776" cy="320295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186350" y="2890955"/>
                <a:ext cx="6720306" cy="3046988"/>
              </a:xfrm>
              <a:prstGeom prst="rect">
                <a:avLst/>
              </a:prstGeom>
            </p:spPr>
            <p:txBody>
              <a:bodyPr wrap="square">
                <a:spAutoFit/>
              </a:bodyPr>
              <a:lstStyle/>
              <a:p>
                <a:pPr algn="just"/>
                <a:r>
                  <a:rPr lang="fr-FR" sz="2400" dirty="0">
                    <a:ln>
                      <a:solidFill>
                        <a:schemeClr val="accent1"/>
                      </a:solidFill>
                    </a:ln>
                    <a:ea typeface="Cambria Math" panose="02040503050406030204" pitchFamily="18" charset="0"/>
                  </a:rPr>
                  <a:t>Le plancher de la fusée suit la trajectoire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𝑧</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a:ln>
                          <a:solidFill>
                            <a:schemeClr val="accent1"/>
                          </a:solidFill>
                        </a:ln>
                        <a:latin typeface="Cambria Math" panose="02040503050406030204" pitchFamily="18" charset="0"/>
                        <a:ea typeface="Cambria Math" panose="02040503050406030204" pitchFamily="18" charset="0"/>
                      </a:rPr>
                      <m:t>𝑔</m:t>
                    </m:r>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𝑡</m:t>
                        </m:r>
                      </m:e>
                      <m:sup>
                        <m:r>
                          <a:rPr lang="fr-FR" sz="2400" dirty="0">
                            <a:ln>
                              <a:solidFill>
                                <a:schemeClr val="accent1"/>
                              </a:solidFill>
                            </a:ln>
                            <a:latin typeface="Cambria Math" panose="02040503050406030204" pitchFamily="18" charset="0"/>
                            <a:ea typeface="Cambria Math" panose="02040503050406030204" pitchFamily="18" charset="0"/>
                          </a:rPr>
                          <m:t>2</m:t>
                        </m:r>
                      </m:sup>
                    </m:sSup>
                    <m:r>
                      <a:rPr lang="fr-FR" sz="2400" dirty="0">
                        <a:ln>
                          <a:solidFill>
                            <a:schemeClr val="accent1"/>
                          </a:solidFill>
                        </a:ln>
                        <a:latin typeface="Cambria Math" panose="02040503050406030204" pitchFamily="18" charset="0"/>
                        <a:ea typeface="Cambria Math" panose="02040503050406030204" pitchFamily="18" charset="0"/>
                      </a:rPr>
                      <m:t>/2</m:t>
                    </m:r>
                  </m:oMath>
                </a14:m>
                <a:r>
                  <a:rPr lang="fr-FR" sz="2400" dirty="0">
                    <a:ln>
                      <a:solidFill>
                        <a:schemeClr val="accent1"/>
                      </a:solidFill>
                    </a:ln>
                    <a:ea typeface="Cambria Math" panose="02040503050406030204" pitchFamily="18" charset="0"/>
                  </a:rPr>
                  <a:t>, le plafond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𝑧</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a:ln>
                          <a:solidFill>
                            <a:schemeClr val="accent1"/>
                          </a:solidFill>
                        </a:ln>
                        <a:latin typeface="Cambria Math" panose="02040503050406030204" pitchFamily="18" charset="0"/>
                        <a:ea typeface="Cambria Math" panose="02040503050406030204" pitchFamily="18" charset="0"/>
                      </a:rPr>
                      <m:t>h</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a:ln>
                          <a:solidFill>
                            <a:schemeClr val="accent1"/>
                          </a:solidFill>
                        </a:ln>
                        <a:latin typeface="Cambria Math" panose="02040503050406030204" pitchFamily="18" charset="0"/>
                        <a:ea typeface="Cambria Math" panose="02040503050406030204" pitchFamily="18" charset="0"/>
                      </a:rPr>
                      <m:t>𝑔</m:t>
                    </m:r>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𝑡</m:t>
                        </m:r>
                      </m:e>
                      <m:sup>
                        <m:r>
                          <a:rPr lang="fr-FR" sz="2400" dirty="0">
                            <a:ln>
                              <a:solidFill>
                                <a:schemeClr val="accent1"/>
                              </a:solidFill>
                            </a:ln>
                            <a:latin typeface="Cambria Math" panose="02040503050406030204" pitchFamily="18" charset="0"/>
                            <a:ea typeface="Cambria Math" panose="02040503050406030204" pitchFamily="18" charset="0"/>
                          </a:rPr>
                          <m:t>2</m:t>
                        </m:r>
                      </m:sup>
                    </m:sSup>
                    <m:r>
                      <a:rPr lang="fr-FR" sz="2400" dirty="0">
                        <a:ln>
                          <a:solidFill>
                            <a:schemeClr val="accent1"/>
                          </a:solidFill>
                        </a:ln>
                        <a:latin typeface="Cambria Math" panose="02040503050406030204" pitchFamily="18" charset="0"/>
                        <a:ea typeface="Cambria Math" panose="02040503050406030204" pitchFamily="18" charset="0"/>
                      </a:rPr>
                      <m:t>/2</m:t>
                    </m:r>
                  </m:oMath>
                </a14:m>
                <a:r>
                  <a:rPr lang="fr-FR" sz="2400" dirty="0" smtClean="0">
                    <a:ln>
                      <a:solidFill>
                        <a:schemeClr val="accent1"/>
                      </a:solidFill>
                    </a:ln>
                    <a:ea typeface="Cambria Math" panose="02040503050406030204" pitchFamily="18" charset="0"/>
                  </a:rPr>
                  <a:t>.</a:t>
                </a:r>
              </a:p>
              <a:p>
                <a:pPr algn="just"/>
                <a:endParaRPr lang="fr-FR" sz="2400" dirty="0">
                  <a:ln>
                    <a:solidFill>
                      <a:schemeClr val="accent1"/>
                    </a:solidFill>
                  </a:ln>
                  <a:ea typeface="Cambria Math" panose="02040503050406030204" pitchFamily="18" charset="0"/>
                </a:endParaRPr>
              </a:p>
              <a:p>
                <a:pPr algn="just"/>
                <a:r>
                  <a:rPr lang="fr-FR" sz="2400" dirty="0" smtClean="0">
                    <a:ln>
                      <a:solidFill>
                        <a:schemeClr val="accent1"/>
                      </a:solidFill>
                    </a:ln>
                    <a:ea typeface="Cambria Math" panose="02040503050406030204" pitchFamily="18" charset="0"/>
                  </a:rPr>
                  <a:t>Après quelques calculs, on montre que l’intervalle </a:t>
                </a:r>
                <a:r>
                  <a:rPr lang="fr-FR" sz="2400" dirty="0">
                    <a:ln>
                      <a:solidFill>
                        <a:schemeClr val="accent1"/>
                      </a:solidFill>
                    </a:ln>
                    <a:ea typeface="Cambria Math" panose="02040503050406030204" pitchFamily="18" charset="0"/>
                  </a:rPr>
                  <a:t>de temps entre la réception de deux </a:t>
                </a:r>
                <a:r>
                  <a:rPr lang="fr-FR" sz="2400" dirty="0" smtClean="0">
                    <a:ln>
                      <a:solidFill>
                        <a:schemeClr val="accent1"/>
                      </a:solidFill>
                    </a:ln>
                    <a:ea typeface="Cambria Math" panose="02040503050406030204" pitchFamily="18" charset="0"/>
                  </a:rPr>
                  <a:t>flashs (ou photons) </a:t>
                </a:r>
                <a:r>
                  <a:rPr lang="fr-FR" sz="2400" dirty="0">
                    <a:ln>
                      <a:solidFill>
                        <a:schemeClr val="accent1"/>
                      </a:solidFill>
                    </a:ln>
                    <a:ea typeface="Cambria Math" panose="02040503050406030204" pitchFamily="18" charset="0"/>
                  </a:rPr>
                  <a:t>est </a:t>
                </a:r>
                <a:r>
                  <a:rPr lang="fr-FR" sz="2400" dirty="0" smtClean="0">
                    <a:ln>
                      <a:solidFill>
                        <a:schemeClr val="accent1"/>
                      </a:solidFill>
                    </a:ln>
                    <a:ea typeface="Cambria Math" panose="02040503050406030204" pitchFamily="18" charset="0"/>
                  </a:rPr>
                  <a:t>diminué </a:t>
                </a:r>
                <a:r>
                  <a:rPr lang="fr-FR" sz="2400" dirty="0">
                    <a:ln>
                      <a:solidFill>
                        <a:schemeClr val="accent1"/>
                      </a:solidFill>
                    </a:ln>
                    <a:ea typeface="Cambria Math" panose="02040503050406030204" pitchFamily="18" charset="0"/>
                  </a:rPr>
                  <a:t>de ∆T.</a:t>
                </a:r>
              </a:p>
              <a:p>
                <a:endParaRPr lang="fr-FR" sz="2400" dirty="0">
                  <a:ln>
                    <a:solidFill>
                      <a:schemeClr val="accent1"/>
                    </a:solidFill>
                  </a:ln>
                  <a:ea typeface="Cambria Math" panose="02040503050406030204" pitchFamily="18" charset="0"/>
                </a:endParaRPr>
              </a:p>
              <a:p>
                <a:endParaRPr lang="fr-FR" sz="2400" dirty="0">
                  <a:ln>
                    <a:solidFill>
                      <a:schemeClr val="accent1"/>
                    </a:solidFill>
                  </a:ln>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86350" y="2890955"/>
                <a:ext cx="6720306" cy="3046988"/>
              </a:xfrm>
              <a:prstGeom prst="rect">
                <a:avLst/>
              </a:prstGeom>
              <a:blipFill rotWithShape="0">
                <a:blip r:embed="rId3"/>
                <a:stretch>
                  <a:fillRect/>
                </a:stretch>
              </a:blipFill>
            </p:spPr>
            <p:txBody>
              <a:bodyPr/>
              <a:lstStyle/>
              <a:p>
                <a:r>
                  <a:rPr lang="fr-FR">
                    <a:noFill/>
                  </a:rPr>
                  <a:t> </a:t>
                </a:r>
              </a:p>
            </p:txBody>
          </p:sp>
        </mc:Fallback>
      </mc:AlternateContent>
      <p:pic>
        <p:nvPicPr>
          <p:cNvPr id="9" name="Image 8"/>
          <p:cNvPicPr>
            <a:picLocks noChangeAspect="1"/>
          </p:cNvPicPr>
          <p:nvPr/>
        </p:nvPicPr>
        <p:blipFill>
          <a:blip r:embed="rId4"/>
          <a:stretch>
            <a:fillRect/>
          </a:stretch>
        </p:blipFill>
        <p:spPr>
          <a:xfrm>
            <a:off x="7331863" y="5452658"/>
            <a:ext cx="1785950" cy="1037427"/>
          </a:xfrm>
          <a:prstGeom prst="rect">
            <a:avLst/>
          </a:prstGeom>
        </p:spPr>
      </p:pic>
      <p:pic>
        <p:nvPicPr>
          <p:cNvPr id="13" name="Image 12"/>
          <p:cNvPicPr>
            <a:picLocks noChangeAspect="1"/>
          </p:cNvPicPr>
          <p:nvPr/>
        </p:nvPicPr>
        <p:blipFill>
          <a:blip r:embed="rId5"/>
          <a:stretch>
            <a:fillRect/>
          </a:stretch>
        </p:blipFill>
        <p:spPr>
          <a:xfrm>
            <a:off x="745332" y="3503477"/>
            <a:ext cx="1171575" cy="3314700"/>
          </a:xfrm>
          <a:prstGeom prst="rect">
            <a:avLst/>
          </a:prstGeom>
        </p:spPr>
      </p:pic>
      <p:sp>
        <p:nvSpPr>
          <p:cNvPr id="15" name="ZoneTexte 14"/>
          <p:cNvSpPr txBox="1"/>
          <p:nvPr/>
        </p:nvSpPr>
        <p:spPr>
          <a:xfrm>
            <a:off x="745332" y="70022"/>
            <a:ext cx="10701337" cy="584775"/>
          </a:xfrm>
          <a:prstGeom prst="rect">
            <a:avLst/>
          </a:prstGeom>
          <a:noFill/>
          <a:ln>
            <a:solidFill>
              <a:schemeClr val="tx1"/>
            </a:solidFill>
          </a:ln>
        </p:spPr>
        <p:txBody>
          <a:bodyPr wrap="square" rtlCol="0">
            <a:spAutoFit/>
          </a:bodyPr>
          <a:lstStyle/>
          <a:p>
            <a:pPr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a:t>dans un référentiel accéléré</a:t>
            </a:r>
          </a:p>
        </p:txBody>
      </p:sp>
    </p:spTree>
    <p:extLst>
      <p:ext uri="{BB962C8B-B14F-4D97-AF65-F5344CB8AC3E}">
        <p14:creationId xmlns:p14="http://schemas.microsoft.com/office/powerpoint/2010/main" val="3648315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5332" y="70022"/>
            <a:ext cx="10701337" cy="584775"/>
          </a:xfrm>
          <a:prstGeom prst="rect">
            <a:avLst/>
          </a:prstGeom>
          <a:noFill/>
          <a:ln>
            <a:solidFill>
              <a:schemeClr val="tx1"/>
            </a:solidFill>
          </a:ln>
        </p:spPr>
        <p:txBody>
          <a:bodyPr wrap="square" rtlCol="0">
            <a:spAutoFit/>
          </a:bodyPr>
          <a:lstStyle/>
          <a:p>
            <a:pPr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a:t>dans un référentiel accéléré</a:t>
            </a:r>
          </a:p>
        </p:txBody>
      </p:sp>
      <mc:AlternateContent xmlns:mc="http://schemas.openxmlformats.org/markup-compatibility/2006" xmlns:a14="http://schemas.microsoft.com/office/drawing/2010/main">
        <mc:Choice Requires="a14">
          <p:sp>
            <p:nvSpPr>
              <p:cNvPr id="4" name="Rectangle 3"/>
              <p:cNvSpPr/>
              <p:nvPr/>
            </p:nvSpPr>
            <p:spPr>
              <a:xfrm>
                <a:off x="4019549" y="3850794"/>
                <a:ext cx="3455241" cy="1040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dirty="0" smtClean="0">
                              <a:ln>
                                <a:solidFill>
                                  <a:schemeClr val="accent1"/>
                                </a:solidFill>
                              </a:ln>
                              <a:latin typeface="Cambria Math"/>
                              <a:ea typeface="Cambria Math" panose="02040503050406030204" pitchFamily="18" charset="0"/>
                            </a:rPr>
                          </m:ctrlPr>
                        </m:fPr>
                        <m:num>
                          <m:r>
                            <a:rPr lang="fr-FR" sz="2400" i="1" dirty="0" smtClean="0">
                              <a:ln>
                                <a:solidFill>
                                  <a:schemeClr val="accent1"/>
                                </a:solidFill>
                              </a:ln>
                              <a:latin typeface="Cambria Math" panose="02040503050406030204" pitchFamily="18" charset="0"/>
                              <a:ea typeface="Cambria Math" panose="02040503050406030204" pitchFamily="18" charset="0"/>
                            </a:rPr>
                            <m:t>∆</m:t>
                          </m:r>
                          <m:r>
                            <a:rPr lang="fr-FR" sz="2400" i="1" dirty="0" smtClean="0">
                              <a:ln>
                                <a:solidFill>
                                  <a:schemeClr val="accent1"/>
                                </a:solidFill>
                              </a:ln>
                              <a:latin typeface="Cambria Math" panose="02040503050406030204" pitchFamily="18" charset="0"/>
                              <a:ea typeface="Cambria Math" panose="02040503050406030204" pitchFamily="18" charset="0"/>
                            </a:rPr>
                            <m:t>𝜈</m:t>
                          </m:r>
                        </m:num>
                        <m:den>
                          <m:r>
                            <a:rPr lang="fr-FR" sz="2400" i="1" dirty="0" smtClean="0">
                              <a:ln>
                                <a:solidFill>
                                  <a:schemeClr val="accent1"/>
                                </a:solidFill>
                              </a:ln>
                              <a:latin typeface="Cambria Math" panose="02040503050406030204" pitchFamily="18" charset="0"/>
                              <a:ea typeface="Cambria Math" panose="02040503050406030204" pitchFamily="18" charset="0"/>
                            </a:rPr>
                            <m:t>𝜈</m:t>
                          </m:r>
                        </m:den>
                      </m:f>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b="0" i="1" dirty="0" smtClean="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𝑣</m:t>
                          </m:r>
                        </m:num>
                        <m:den>
                          <m:r>
                            <a:rPr lang="fr-FR" sz="2400" b="0" i="1" dirty="0" smtClean="0">
                              <a:ln>
                                <a:solidFill>
                                  <a:schemeClr val="accent1"/>
                                </a:solidFill>
                              </a:ln>
                              <a:latin typeface="Cambria Math" panose="02040503050406030204" pitchFamily="18" charset="0"/>
                              <a:ea typeface="Cambria Math" panose="02040503050406030204" pitchFamily="18" charset="0"/>
                            </a:rPr>
                            <m:t>𝑐</m:t>
                          </m:r>
                        </m:den>
                      </m:f>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b="0" i="1" dirty="0" smtClean="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𝑔𝑡</m:t>
                          </m:r>
                        </m:num>
                        <m:den>
                          <m:r>
                            <a:rPr lang="fr-FR" sz="2400" b="0" i="1" dirty="0" smtClean="0">
                              <a:ln>
                                <a:solidFill>
                                  <a:schemeClr val="accent1"/>
                                </a:solidFill>
                              </a:ln>
                              <a:latin typeface="Cambria Math" panose="02040503050406030204" pitchFamily="18" charset="0"/>
                              <a:ea typeface="Cambria Math" panose="02040503050406030204" pitchFamily="18" charset="0"/>
                            </a:rPr>
                            <m:t>𝑐</m:t>
                          </m:r>
                        </m:den>
                      </m:f>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b="0" i="1" dirty="0" smtClean="0">
                              <a:ln>
                                <a:solidFill>
                                  <a:schemeClr val="accent1"/>
                                </a:solidFill>
                              </a:ln>
                              <a:latin typeface="Cambria Math"/>
                              <a:ea typeface="Cambria Math" panose="02040503050406030204" pitchFamily="18" charset="0"/>
                            </a:rPr>
                          </m:ctrlPr>
                        </m:fPr>
                        <m:num>
                          <m:f>
                            <m:fPr>
                              <m:ctrlPr>
                                <a:rPr lang="fr-FR" sz="2400" b="0" i="1" dirty="0" smtClean="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𝑔h</m:t>
                              </m:r>
                            </m:num>
                            <m:den>
                              <m:r>
                                <a:rPr lang="fr-FR" sz="2400" b="0" i="1" dirty="0" smtClean="0">
                                  <a:ln>
                                    <a:solidFill>
                                      <a:schemeClr val="accent1"/>
                                    </a:solidFill>
                                  </a:ln>
                                  <a:latin typeface="Cambria Math" panose="02040503050406030204" pitchFamily="18" charset="0"/>
                                  <a:ea typeface="Cambria Math" panose="02040503050406030204" pitchFamily="18" charset="0"/>
                                </a:rPr>
                                <m:t>𝑐</m:t>
                              </m:r>
                            </m:den>
                          </m:f>
                        </m:num>
                        <m:den>
                          <m:r>
                            <a:rPr lang="fr-FR" sz="2400" b="0" i="1" dirty="0" smtClean="0">
                              <a:ln>
                                <a:solidFill>
                                  <a:schemeClr val="accent1"/>
                                </a:solidFill>
                              </a:ln>
                              <a:latin typeface="Cambria Math" panose="02040503050406030204" pitchFamily="18" charset="0"/>
                              <a:ea typeface="Cambria Math" panose="02040503050406030204" pitchFamily="18" charset="0"/>
                            </a:rPr>
                            <m:t>𝑐</m:t>
                          </m:r>
                        </m:den>
                      </m:f>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b="0" i="1" dirty="0" smtClean="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𝑔h</m:t>
                          </m:r>
                        </m:num>
                        <m:den>
                          <m:sSup>
                            <m:sSupPr>
                              <m:ctrlPr>
                                <a:rPr lang="fr-FR" sz="2400" b="0" i="1" dirty="0" smtClean="0">
                                  <a:ln>
                                    <a:solidFill>
                                      <a:schemeClr val="accent1"/>
                                    </a:solidFill>
                                  </a:ln>
                                  <a:latin typeface="Cambria Math"/>
                                  <a:ea typeface="Cambria Math" panose="02040503050406030204" pitchFamily="18" charset="0"/>
                                </a:rPr>
                              </m:ctrlPr>
                            </m:sSupPr>
                            <m:e>
                              <m:r>
                                <a:rPr lang="fr-FR" sz="2400" b="0" i="1" dirty="0" smtClean="0">
                                  <a:ln>
                                    <a:solidFill>
                                      <a:schemeClr val="accent1"/>
                                    </a:solidFill>
                                  </a:ln>
                                  <a:latin typeface="Cambria Math" panose="02040503050406030204" pitchFamily="18" charset="0"/>
                                  <a:ea typeface="Cambria Math" panose="02040503050406030204" pitchFamily="18" charset="0"/>
                                </a:rPr>
                                <m:t>𝑐</m:t>
                              </m:r>
                            </m:e>
                            <m:sup>
                              <m:r>
                                <a:rPr lang="fr-FR" sz="2400" b="0" i="1" dirty="0" smtClean="0">
                                  <a:ln>
                                    <a:solidFill>
                                      <a:schemeClr val="accent1"/>
                                    </a:solidFill>
                                  </a:ln>
                                  <a:latin typeface="Cambria Math" panose="02040503050406030204" pitchFamily="18" charset="0"/>
                                  <a:ea typeface="Cambria Math" panose="02040503050406030204" pitchFamily="18" charset="0"/>
                                </a:rPr>
                                <m:t>2</m:t>
                              </m:r>
                            </m:sup>
                          </m:sSup>
                        </m:den>
                      </m:f>
                    </m:oMath>
                  </m:oMathPara>
                </a14:m>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4019549" y="3850794"/>
                <a:ext cx="3455241" cy="1040221"/>
              </a:xfrm>
              <a:prstGeom prst="rect">
                <a:avLst/>
              </a:prstGeom>
              <a:blipFill rotWithShape="0">
                <a:blip r:embed="rId2"/>
                <a:stretch>
                  <a:fillRect/>
                </a:stretch>
              </a:blipFill>
            </p:spPr>
            <p:txBody>
              <a:bodyPr/>
              <a:lstStyle/>
              <a:p>
                <a:r>
                  <a:rPr lang="fr-FR">
                    <a:noFill/>
                  </a:rPr>
                  <a:t> </a:t>
                </a:r>
              </a:p>
            </p:txBody>
          </p:sp>
        </mc:Fallback>
      </mc:AlternateContent>
      <p:sp>
        <p:nvSpPr>
          <p:cNvPr id="5" name="Rectangle 4"/>
          <p:cNvSpPr/>
          <p:nvPr/>
        </p:nvSpPr>
        <p:spPr>
          <a:xfrm>
            <a:off x="309570" y="1457442"/>
            <a:ext cx="11496675" cy="830997"/>
          </a:xfrm>
          <a:prstGeom prst="rect">
            <a:avLst/>
          </a:prstGeom>
        </p:spPr>
        <p:txBody>
          <a:bodyPr wrap="square">
            <a:spAutoFit/>
          </a:bodyPr>
          <a:lstStyle/>
          <a:p>
            <a:pPr algn="just"/>
            <a:r>
              <a:rPr lang="fr-FR" sz="2400" dirty="0">
                <a:ln>
                  <a:solidFill>
                    <a:schemeClr val="accent1"/>
                  </a:solidFill>
                </a:ln>
                <a:ea typeface="Cambria Math" panose="02040503050406030204" pitchFamily="18" charset="0"/>
              </a:rPr>
              <a:t>On peut également interpréter le résultat précédent comme un effet Doppler classique si on veut calculer le décalage des fréquences reçues par rapport aux fréquences émises</a:t>
            </a:r>
            <a:r>
              <a:rPr lang="fr-FR" sz="2400" dirty="0" smtClean="0">
                <a:ln>
                  <a:solidFill>
                    <a:schemeClr val="accent1"/>
                  </a:solidFill>
                </a:ln>
                <a:ea typeface="Cambria Math" panose="02040503050406030204" pitchFamily="18" charset="0"/>
              </a:rPr>
              <a:t>.</a:t>
            </a:r>
            <a:endParaRPr lang="fr-FR" sz="2400" dirty="0">
              <a:ln>
                <a:solidFill>
                  <a:schemeClr val="accent1"/>
                </a:solidFill>
              </a:ln>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337119" y="2771801"/>
                <a:ext cx="4820102" cy="759503"/>
              </a:xfrm>
              <a:prstGeom prst="rect">
                <a:avLst/>
              </a:prstGeom>
            </p:spPr>
            <p:txBody>
              <a:bodyPr wrap="none">
                <a:spAutoFit/>
              </a:bodyPr>
              <a:lstStyle/>
              <a:p>
                <a:r>
                  <a:rPr lang="fr-FR" sz="2400" dirty="0">
                    <a:ln>
                      <a:solidFill>
                        <a:schemeClr val="accent1"/>
                      </a:solidFill>
                    </a:ln>
                    <a:ea typeface="Cambria Math" panose="02040503050406030204" pitchFamily="18" charset="0"/>
                  </a:rPr>
                  <a:t>Décalage Doppler classique : </a:t>
                </a:r>
                <a14:m>
                  <m:oMath xmlns:m="http://schemas.openxmlformats.org/officeDocument/2006/math">
                    <m:f>
                      <m:fPr>
                        <m:ctrlPr>
                          <a:rPr lang="fr-FR" sz="3000" i="1" dirty="0">
                            <a:ln>
                              <a:solidFill>
                                <a:schemeClr val="accent1"/>
                              </a:solidFill>
                            </a:ln>
                            <a:latin typeface="Cambria Math"/>
                            <a:ea typeface="Cambria Math" panose="02040503050406030204" pitchFamily="18" charset="0"/>
                          </a:rPr>
                        </m:ctrlPr>
                      </m:fPr>
                      <m:num>
                        <m:r>
                          <a:rPr lang="fr-FR" sz="3000" i="1" dirty="0">
                            <a:ln>
                              <a:solidFill>
                                <a:schemeClr val="accent1"/>
                              </a:solidFill>
                            </a:ln>
                            <a:latin typeface="Cambria Math" panose="02040503050406030204" pitchFamily="18" charset="0"/>
                            <a:ea typeface="Cambria Math" panose="02040503050406030204" pitchFamily="18" charset="0"/>
                          </a:rPr>
                          <m:t>∆</m:t>
                        </m:r>
                        <m:r>
                          <a:rPr lang="fr-FR" sz="3000" i="1" dirty="0">
                            <a:ln>
                              <a:solidFill>
                                <a:schemeClr val="accent1"/>
                              </a:solidFill>
                            </a:ln>
                            <a:latin typeface="Cambria Math" panose="02040503050406030204" pitchFamily="18" charset="0"/>
                            <a:ea typeface="Cambria Math" panose="02040503050406030204" pitchFamily="18" charset="0"/>
                          </a:rPr>
                          <m:t>𝜈</m:t>
                        </m:r>
                      </m:num>
                      <m:den>
                        <m:r>
                          <a:rPr lang="fr-FR" sz="3000" i="1" dirty="0">
                            <a:ln>
                              <a:solidFill>
                                <a:schemeClr val="accent1"/>
                              </a:solidFill>
                            </a:ln>
                            <a:latin typeface="Cambria Math" panose="02040503050406030204" pitchFamily="18" charset="0"/>
                            <a:ea typeface="Cambria Math" panose="02040503050406030204" pitchFamily="18" charset="0"/>
                          </a:rPr>
                          <m:t>𝜈</m:t>
                        </m:r>
                      </m:den>
                    </m:f>
                    <m:r>
                      <a:rPr lang="fr-FR" sz="3000" i="1" dirty="0">
                        <a:ln>
                          <a:solidFill>
                            <a:schemeClr val="accent1"/>
                          </a:solidFill>
                        </a:ln>
                        <a:latin typeface="Cambria Math" panose="02040503050406030204" pitchFamily="18" charset="0"/>
                        <a:ea typeface="Cambria Math" panose="02040503050406030204" pitchFamily="18" charset="0"/>
                      </a:rPr>
                      <m:t>=</m:t>
                    </m:r>
                    <m:f>
                      <m:fPr>
                        <m:ctrlPr>
                          <a:rPr lang="fr-FR" sz="3000" i="1" dirty="0">
                            <a:ln>
                              <a:solidFill>
                                <a:schemeClr val="accent1"/>
                              </a:solidFill>
                            </a:ln>
                            <a:latin typeface="Cambria Math"/>
                            <a:ea typeface="Cambria Math" panose="02040503050406030204" pitchFamily="18" charset="0"/>
                          </a:rPr>
                        </m:ctrlPr>
                      </m:fPr>
                      <m:num>
                        <m:r>
                          <a:rPr lang="fr-FR" sz="3000" i="1" dirty="0">
                            <a:ln>
                              <a:solidFill>
                                <a:schemeClr val="accent1"/>
                              </a:solidFill>
                            </a:ln>
                            <a:latin typeface="Cambria Math" panose="02040503050406030204" pitchFamily="18" charset="0"/>
                            <a:ea typeface="Cambria Math" panose="02040503050406030204" pitchFamily="18" charset="0"/>
                          </a:rPr>
                          <m:t>𝑣</m:t>
                        </m:r>
                      </m:num>
                      <m:den>
                        <m:r>
                          <a:rPr lang="fr-FR" sz="3000" i="1" dirty="0">
                            <a:ln>
                              <a:solidFill>
                                <a:schemeClr val="accent1"/>
                              </a:solidFill>
                            </a:ln>
                            <a:latin typeface="Cambria Math" panose="02040503050406030204" pitchFamily="18" charset="0"/>
                            <a:ea typeface="Cambria Math" panose="02040503050406030204" pitchFamily="18" charset="0"/>
                          </a:rPr>
                          <m:t>𝑐</m:t>
                        </m:r>
                      </m:den>
                    </m:f>
                  </m:oMath>
                </a14:m>
                <a:endParaRPr lang="fr-FR" sz="3000" i="1" dirty="0">
                  <a:ln>
                    <a:solidFill>
                      <a:schemeClr val="accent1"/>
                    </a:solidFill>
                  </a:ln>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37119" y="2771801"/>
                <a:ext cx="4820102" cy="759503"/>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9570" y="5335235"/>
                <a:ext cx="11496675" cy="830997"/>
              </a:xfrm>
              <a:prstGeom prst="rect">
                <a:avLst/>
              </a:prstGeom>
            </p:spPr>
            <p:txBody>
              <a:bodyPr wrap="square">
                <a:spAutoFit/>
              </a:bodyPr>
              <a:lstStyle/>
              <a:p>
                <a:pPr algn="just"/>
                <a:r>
                  <a:rPr lang="fr-FR" sz="2400" dirty="0" smtClean="0">
                    <a:ln>
                      <a:solidFill>
                        <a:schemeClr val="accent1"/>
                      </a:solidFill>
                    </a:ln>
                    <a:ea typeface="Cambria Math" panose="02040503050406030204" pitchFamily="18" charset="0"/>
                  </a:rPr>
                  <a:t>On retrouve comme attendu le </a:t>
                </a:r>
                <a:r>
                  <a:rPr lang="fr-FR" sz="2400" dirty="0">
                    <a:ln>
                      <a:solidFill>
                        <a:schemeClr val="accent1"/>
                      </a:solidFill>
                    </a:ln>
                    <a:ea typeface="Cambria Math" panose="02040503050406030204" pitchFamily="18" charset="0"/>
                  </a:rPr>
                  <a:t>même </a:t>
                </a:r>
                <a:r>
                  <a:rPr lang="fr-FR" sz="2400" dirty="0" smtClean="0">
                    <a:ln>
                      <a:solidFill>
                        <a:schemeClr val="accent1"/>
                      </a:solidFill>
                    </a:ln>
                    <a:ea typeface="Cambria Math" panose="02040503050406030204" pitchFamily="18" charset="0"/>
                  </a:rPr>
                  <a:t>résultat dérivé précédemment et dans les 2 cas  uniquement avec la physique newtonienne (sans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𝐸</m:t>
                    </m:r>
                    <m:r>
                      <a:rPr lang="fr-FR" sz="2400" dirty="0">
                        <a:ln>
                          <a:solidFill>
                            <a:schemeClr val="accent1"/>
                          </a:solidFill>
                        </a:ln>
                        <a:latin typeface="Cambria Math" panose="02040503050406030204" pitchFamily="18" charset="0"/>
                        <a:ea typeface="Cambria Math" panose="02040503050406030204" pitchFamily="18" charset="0"/>
                      </a:rPr>
                      <m:t> = </m:t>
                    </m:r>
                    <m:r>
                      <a:rPr lang="fr-FR" sz="2400" dirty="0">
                        <a:ln>
                          <a:solidFill>
                            <a:schemeClr val="accent1"/>
                          </a:solidFill>
                        </a:ln>
                        <a:latin typeface="Cambria Math" panose="02040503050406030204" pitchFamily="18" charset="0"/>
                        <a:ea typeface="Cambria Math" panose="02040503050406030204" pitchFamily="18" charset="0"/>
                      </a:rPr>
                      <m:t>𝑚</m:t>
                    </m:r>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𝑐</m:t>
                        </m:r>
                      </m:e>
                      <m:sup>
                        <m:r>
                          <a:rPr lang="fr-FR" sz="2400" dirty="0">
                            <a:ln>
                              <a:solidFill>
                                <a:schemeClr val="accent1"/>
                              </a:solidFill>
                            </a:ln>
                            <a:latin typeface="Cambria Math" panose="02040503050406030204" pitchFamily="18" charset="0"/>
                            <a:ea typeface="Cambria Math" panose="02040503050406030204" pitchFamily="18" charset="0"/>
                          </a:rPr>
                          <m:t>2</m:t>
                        </m:r>
                      </m:sup>
                    </m:sSup>
                  </m:oMath>
                </a14:m>
                <a:r>
                  <a:rPr lang="fr-FR" sz="2400" dirty="0" smtClean="0">
                    <a:ln>
                      <a:solidFill>
                        <a:schemeClr val="accent1"/>
                      </a:solidFill>
                    </a:ln>
                    <a:ea typeface="Cambria Math" panose="02040503050406030204" pitchFamily="18" charset="0"/>
                  </a:rPr>
                  <a:t>,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𝐸</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err="1">
                        <a:ln>
                          <a:solidFill>
                            <a:schemeClr val="accent1"/>
                          </a:solidFill>
                        </a:ln>
                        <a:latin typeface="Cambria Math" panose="02040503050406030204" pitchFamily="18" charset="0"/>
                        <a:ea typeface="Cambria Math" panose="02040503050406030204" pitchFamily="18" charset="0"/>
                      </a:rPr>
                      <m:t>h𝑣</m:t>
                    </m:r>
                    <m:r>
                      <a:rPr lang="fr-FR" sz="2400" b="0" i="0" dirty="0" smtClean="0">
                        <a:ln>
                          <a:solidFill>
                            <a:schemeClr val="accent1"/>
                          </a:solidFill>
                        </a:ln>
                        <a:latin typeface="Cambria Math" panose="02040503050406030204" pitchFamily="18" charset="0"/>
                        <a:ea typeface="Cambria Math" panose="02040503050406030204" pitchFamily="18" charset="0"/>
                      </a:rPr>
                      <m:t>).</m:t>
                    </m:r>
                  </m:oMath>
                </a14:m>
                <a:endParaRPr lang="fr-FR" sz="2400" dirty="0">
                  <a:ln>
                    <a:solidFill>
                      <a:schemeClr val="accent1"/>
                    </a:solidFill>
                  </a:ln>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9570" y="5335235"/>
                <a:ext cx="11496675" cy="830997"/>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91057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5332" y="70022"/>
            <a:ext cx="10701337" cy="584775"/>
          </a:xfrm>
          <a:prstGeom prst="rect">
            <a:avLst/>
          </a:prstGeom>
          <a:noFill/>
          <a:ln>
            <a:solidFill>
              <a:schemeClr val="tx1"/>
            </a:solidFill>
          </a:ln>
        </p:spPr>
        <p:txBody>
          <a:bodyPr wrap="square" rtlCol="0">
            <a:spAutoFit/>
          </a:bodyPr>
          <a:lstStyle/>
          <a:p>
            <a:pPr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gravitationnel et dans un référentiel accéléré</a:t>
            </a:r>
            <a:endParaRPr lang="fr-FR" sz="3200" dirty="0">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319086" y="1242923"/>
                <a:ext cx="4495801" cy="1938992"/>
              </a:xfrm>
              <a:prstGeom prst="rect">
                <a:avLst/>
              </a:prstGeom>
            </p:spPr>
            <p:txBody>
              <a:bodyPr wrap="square">
                <a:spAutoFit/>
              </a:bodyPr>
              <a:lstStyle/>
              <a:p>
                <a:r>
                  <a:rPr lang="fr-FR" sz="2400" u="sng" dirty="0" smtClean="0">
                    <a:ln>
                      <a:solidFill>
                        <a:schemeClr val="accent1"/>
                      </a:solidFill>
                    </a:ln>
                    <a:ea typeface="Cambria Math" panose="02040503050406030204" pitchFamily="18" charset="0"/>
                  </a:rPr>
                  <a:t>Hypothèses:</a:t>
                </a:r>
              </a:p>
              <a:p>
                <a:r>
                  <a:rPr lang="fr-FR" sz="2400" dirty="0" smtClean="0">
                    <a:ln>
                      <a:solidFill>
                        <a:schemeClr val="accent1"/>
                      </a:solidFill>
                    </a:ln>
                    <a:ea typeface="Cambria Math" panose="02040503050406030204" pitchFamily="18" charset="0"/>
                  </a:rPr>
                  <a:t>-   N</a:t>
                </a:r>
                <a14:m>
                  <m:oMath xmlns:m="http://schemas.openxmlformats.org/officeDocument/2006/math">
                    <m:r>
                      <m:rPr>
                        <m:sty m:val="p"/>
                      </m:rPr>
                      <a:rPr lang="fr-FR" sz="2400" b="0" i="0" dirty="0" smtClean="0">
                        <a:ln>
                          <a:solidFill>
                            <a:schemeClr val="accent1"/>
                          </a:solidFill>
                        </a:ln>
                        <a:latin typeface="Cambria Math" panose="02040503050406030204" pitchFamily="18" charset="0"/>
                        <a:ea typeface="Cambria Math" panose="02040503050406030204" pitchFamily="18" charset="0"/>
                      </a:rPr>
                      <m:t>ewton</m:t>
                    </m:r>
                    <m:r>
                      <a:rPr lang="fr-FR" sz="2400" b="0" i="0" dirty="0" smtClean="0">
                        <a:ln>
                          <a:solidFill>
                            <a:schemeClr val="accent1"/>
                          </a:solidFill>
                        </a:ln>
                        <a:latin typeface="Cambria Math" panose="02040503050406030204" pitchFamily="18" charset="0"/>
                        <a:ea typeface="Cambria Math" panose="02040503050406030204" pitchFamily="18" charset="0"/>
                      </a:rPr>
                      <m:t> : </m:t>
                    </m:r>
                    <m:r>
                      <a:rPr lang="fr-FR" sz="2400" dirty="0">
                        <a:ln>
                          <a:solidFill>
                            <a:schemeClr val="accent1"/>
                          </a:solidFill>
                        </a:ln>
                        <a:latin typeface="Cambria Math" panose="02040503050406030204" pitchFamily="18" charset="0"/>
                        <a:ea typeface="Cambria Math" panose="02040503050406030204" pitchFamily="18" charset="0"/>
                      </a:rPr>
                      <m:t>𝐸</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err="1">
                        <a:ln>
                          <a:solidFill>
                            <a:schemeClr val="accent1"/>
                          </a:solidFill>
                        </a:ln>
                        <a:latin typeface="Cambria Math" panose="02040503050406030204" pitchFamily="18" charset="0"/>
                        <a:ea typeface="Cambria Math" panose="02040503050406030204" pitchFamily="18" charset="0"/>
                      </a:rPr>
                      <m:t>𝑚𝑔𝐻</m:t>
                    </m:r>
                  </m:oMath>
                </a14:m>
                <a:endParaRPr lang="fr-FR" sz="2400" dirty="0">
                  <a:ln>
                    <a:solidFill>
                      <a:schemeClr val="accent1"/>
                    </a:solidFill>
                  </a:ln>
                  <a:ea typeface="Cambria Math" panose="02040503050406030204" pitchFamily="18" charset="0"/>
                </a:endParaRPr>
              </a:p>
              <a:p>
                <a:r>
                  <a:rPr lang="fr-FR" sz="2400" dirty="0">
                    <a:ln>
                      <a:solidFill>
                        <a:schemeClr val="accent1"/>
                      </a:solidFill>
                    </a:ln>
                    <a:ea typeface="Cambria Math" panose="02040503050406030204" pitchFamily="18" charset="0"/>
                  </a:rPr>
                  <a:t>- </a:t>
                </a:r>
                <a:r>
                  <a:rPr lang="fr-FR" sz="2400" dirty="0" smtClean="0">
                    <a:ln>
                      <a:solidFill>
                        <a:schemeClr val="accent1"/>
                      </a:solidFill>
                    </a:ln>
                    <a:ea typeface="Cambria Math" panose="02040503050406030204" pitchFamily="18" charset="0"/>
                  </a:rPr>
                  <a:t>  Relativité </a:t>
                </a:r>
                <a:r>
                  <a:rPr lang="fr-FR" sz="2400" dirty="0">
                    <a:ln>
                      <a:solidFill>
                        <a:schemeClr val="accent1"/>
                      </a:solidFill>
                    </a:ln>
                    <a:ea typeface="Cambria Math" panose="02040503050406030204" pitchFamily="18" charset="0"/>
                  </a:rPr>
                  <a:t>restreinte :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𝐸</m:t>
                    </m:r>
                    <m:r>
                      <a:rPr lang="fr-FR" sz="2400" dirty="0">
                        <a:ln>
                          <a:solidFill>
                            <a:schemeClr val="accent1"/>
                          </a:solidFill>
                        </a:ln>
                        <a:latin typeface="Cambria Math" panose="02040503050406030204" pitchFamily="18" charset="0"/>
                        <a:ea typeface="Cambria Math" panose="02040503050406030204" pitchFamily="18" charset="0"/>
                      </a:rPr>
                      <m:t> = </m:t>
                    </m:r>
                    <m:r>
                      <a:rPr lang="fr-FR" sz="2400" dirty="0">
                        <a:ln>
                          <a:solidFill>
                            <a:schemeClr val="accent1"/>
                          </a:solidFill>
                        </a:ln>
                        <a:latin typeface="Cambria Math" panose="02040503050406030204" pitchFamily="18" charset="0"/>
                        <a:ea typeface="Cambria Math" panose="02040503050406030204" pitchFamily="18" charset="0"/>
                      </a:rPr>
                      <m:t>𝑚</m:t>
                    </m:r>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𝑐</m:t>
                        </m:r>
                      </m:e>
                      <m:sup>
                        <m:r>
                          <a:rPr lang="fr-FR" sz="2400" dirty="0">
                            <a:ln>
                              <a:solidFill>
                                <a:schemeClr val="accent1"/>
                              </a:solidFill>
                            </a:ln>
                            <a:latin typeface="Cambria Math" panose="02040503050406030204" pitchFamily="18" charset="0"/>
                            <a:ea typeface="Cambria Math" panose="02040503050406030204" pitchFamily="18" charset="0"/>
                          </a:rPr>
                          <m:t>2</m:t>
                        </m:r>
                      </m:sup>
                    </m:sSup>
                  </m:oMath>
                </a14:m>
                <a:r>
                  <a:rPr lang="fr-FR" sz="2400" dirty="0">
                    <a:ln>
                      <a:solidFill>
                        <a:schemeClr val="accent1"/>
                      </a:solidFill>
                    </a:ln>
                    <a:ea typeface="Cambria Math" panose="02040503050406030204" pitchFamily="18" charset="0"/>
                  </a:rPr>
                  <a:t> </a:t>
                </a:r>
              </a:p>
              <a:p>
                <a:pPr marL="285750" indent="-285750">
                  <a:buFontTx/>
                  <a:buChar char="-"/>
                </a:pPr>
                <a:r>
                  <a:rPr lang="fr-FR" sz="2400" dirty="0" smtClean="0">
                    <a:ln>
                      <a:solidFill>
                        <a:schemeClr val="accent1"/>
                      </a:solidFill>
                    </a:ln>
                    <a:ea typeface="Cambria Math" panose="02040503050406030204" pitchFamily="18" charset="0"/>
                  </a:rPr>
                  <a:t>Planck-Einstein </a:t>
                </a:r>
                <a:r>
                  <a:rPr lang="fr-FR" sz="2400" dirty="0">
                    <a:ln>
                      <a:solidFill>
                        <a:schemeClr val="accent1"/>
                      </a:solidFill>
                    </a:ln>
                    <a:ea typeface="Cambria Math" panose="02040503050406030204" pitchFamily="18" charset="0"/>
                  </a:rPr>
                  <a:t>: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𝐸</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err="1">
                        <a:ln>
                          <a:solidFill>
                            <a:schemeClr val="accent1"/>
                          </a:solidFill>
                        </a:ln>
                        <a:latin typeface="Cambria Math" panose="02040503050406030204" pitchFamily="18" charset="0"/>
                        <a:ea typeface="Cambria Math" panose="02040503050406030204" pitchFamily="18" charset="0"/>
                      </a:rPr>
                      <m:t>h𝑣</m:t>
                    </m:r>
                  </m:oMath>
                </a14:m>
                <a:endParaRPr lang="fr-FR" sz="2400" dirty="0" smtClean="0">
                  <a:ln>
                    <a:solidFill>
                      <a:schemeClr val="accent1"/>
                    </a:solidFill>
                  </a:ln>
                  <a:ea typeface="Cambria Math" panose="02040503050406030204" pitchFamily="18" charset="0"/>
                </a:endParaRPr>
              </a:p>
              <a:p>
                <a:pPr marL="285750" indent="-285750">
                  <a:buFontTx/>
                  <a:buChar char="-"/>
                </a:pPr>
                <a:r>
                  <a:rPr lang="fr-FR" sz="2400" dirty="0" smtClean="0">
                    <a:ln>
                      <a:solidFill>
                        <a:schemeClr val="accent1"/>
                      </a:solidFill>
                    </a:ln>
                    <a:ea typeface="Cambria Math" panose="02040503050406030204" pitchFamily="18" charset="0"/>
                  </a:rPr>
                  <a:t>Conservation de l’énergie</a:t>
                </a:r>
                <a:endParaRPr lang="fr-FR" sz="2400" dirty="0">
                  <a:ln>
                    <a:solidFill>
                      <a:schemeClr val="accent1"/>
                    </a:solidFill>
                  </a:ln>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9086" y="1242923"/>
                <a:ext cx="4495801" cy="1938992"/>
              </a:xfrm>
              <a:prstGeom prst="rect">
                <a:avLst/>
              </a:prstGeom>
              <a:blipFill rotWithShape="0">
                <a:blip r:embed="rId2"/>
                <a:stretch>
                  <a:fillRect/>
                </a:stretch>
              </a:blipFill>
            </p:spPr>
            <p:txBody>
              <a:bodyPr/>
              <a:lstStyle/>
              <a:p>
                <a:r>
                  <a:rPr lang="fr-FR">
                    <a:noFill/>
                  </a:rPr>
                  <a:t> </a:t>
                </a:r>
              </a:p>
            </p:txBody>
          </p:sp>
        </mc:Fallback>
      </mc:AlternateContent>
      <p:sp>
        <p:nvSpPr>
          <p:cNvPr id="4" name="Flèche droite 3"/>
          <p:cNvSpPr/>
          <p:nvPr/>
        </p:nvSpPr>
        <p:spPr>
          <a:xfrm>
            <a:off x="5543550" y="2024287"/>
            <a:ext cx="2143125"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912313" y="2046827"/>
            <a:ext cx="3376565" cy="461665"/>
          </a:xfrm>
          <a:prstGeom prst="rect">
            <a:avLst/>
          </a:prstGeom>
        </p:spPr>
        <p:txBody>
          <a:bodyPr wrap="none">
            <a:spAutoFit/>
          </a:bodyPr>
          <a:lstStyle/>
          <a:p>
            <a:r>
              <a:rPr lang="fr-FR" sz="2400" dirty="0" smtClean="0">
                <a:ln>
                  <a:solidFill>
                    <a:schemeClr val="accent1"/>
                  </a:solidFill>
                </a:ln>
                <a:ea typeface="Cambria Math" panose="02040503050406030204" pitchFamily="18" charset="0"/>
              </a:rPr>
              <a:t>Le </a:t>
            </a:r>
            <a:r>
              <a:rPr lang="fr-FR" sz="2400" dirty="0" err="1" smtClean="0">
                <a:ln>
                  <a:solidFill>
                    <a:schemeClr val="accent1"/>
                  </a:solidFill>
                </a:ln>
                <a:ea typeface="Cambria Math" panose="02040503050406030204" pitchFamily="18" charset="0"/>
              </a:rPr>
              <a:t>redshift</a:t>
            </a:r>
            <a:r>
              <a:rPr lang="fr-FR" sz="2400" dirty="0" smtClean="0">
                <a:ln>
                  <a:solidFill>
                    <a:schemeClr val="accent1"/>
                  </a:solidFill>
                </a:ln>
                <a:ea typeface="Cambria Math" panose="02040503050406030204" pitchFamily="18" charset="0"/>
              </a:rPr>
              <a:t> gravitationnel</a:t>
            </a:r>
            <a:endParaRPr lang="fr-FR" sz="2400" dirty="0">
              <a:ln>
                <a:solidFill>
                  <a:schemeClr val="accent1"/>
                </a:solidFill>
              </a:ln>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19087" y="4069578"/>
                <a:ext cx="5224463" cy="830997"/>
              </a:xfrm>
              <a:prstGeom prst="rect">
                <a:avLst/>
              </a:prstGeom>
            </p:spPr>
            <p:txBody>
              <a:bodyPr wrap="square">
                <a:spAutoFit/>
              </a:bodyPr>
              <a:lstStyle/>
              <a:p>
                <a:r>
                  <a:rPr lang="fr-FR" sz="2400" u="sng" dirty="0" smtClean="0">
                    <a:ln>
                      <a:solidFill>
                        <a:schemeClr val="accent1"/>
                      </a:solidFill>
                    </a:ln>
                    <a:ea typeface="Cambria Math" panose="02040503050406030204" pitchFamily="18" charset="0"/>
                  </a:rPr>
                  <a:t>Hypothèse:</a:t>
                </a:r>
              </a:p>
              <a:p>
                <a:r>
                  <a:rPr lang="fr-FR" sz="2400" dirty="0" smtClean="0">
                    <a:ln>
                      <a:solidFill>
                        <a:schemeClr val="accent1"/>
                      </a:solidFill>
                    </a:ln>
                    <a:ea typeface="Cambria Math" panose="02040503050406030204" pitchFamily="18" charset="0"/>
                  </a:rPr>
                  <a:t>-   Newton (cinématique) : </a:t>
                </a:r>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𝑧</m:t>
                    </m:r>
                    <m:r>
                      <a:rPr lang="fr-FR" sz="2400" dirty="0">
                        <a:ln>
                          <a:solidFill>
                            <a:schemeClr val="accent1"/>
                          </a:solidFill>
                        </a:ln>
                        <a:latin typeface="Cambria Math" panose="02040503050406030204" pitchFamily="18" charset="0"/>
                        <a:ea typeface="Cambria Math" panose="02040503050406030204" pitchFamily="18" charset="0"/>
                      </a:rPr>
                      <m:t>=</m:t>
                    </m:r>
                    <m:r>
                      <a:rPr lang="fr-FR" sz="2400" dirty="0">
                        <a:ln>
                          <a:solidFill>
                            <a:schemeClr val="accent1"/>
                          </a:solidFill>
                        </a:ln>
                        <a:latin typeface="Cambria Math" panose="02040503050406030204" pitchFamily="18" charset="0"/>
                        <a:ea typeface="Cambria Math" panose="02040503050406030204" pitchFamily="18" charset="0"/>
                      </a:rPr>
                      <m:t>𝑔</m:t>
                    </m:r>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𝑡</m:t>
                        </m:r>
                      </m:e>
                      <m:sup>
                        <m:r>
                          <a:rPr lang="fr-FR" sz="2400" dirty="0">
                            <a:ln>
                              <a:solidFill>
                                <a:schemeClr val="accent1"/>
                              </a:solidFill>
                            </a:ln>
                            <a:latin typeface="Cambria Math" panose="02040503050406030204" pitchFamily="18" charset="0"/>
                            <a:ea typeface="Cambria Math" panose="02040503050406030204" pitchFamily="18" charset="0"/>
                          </a:rPr>
                          <m:t>2</m:t>
                        </m:r>
                      </m:sup>
                    </m:sSup>
                    <m:r>
                      <a:rPr lang="fr-FR" sz="2400" dirty="0">
                        <a:ln>
                          <a:solidFill>
                            <a:schemeClr val="accent1"/>
                          </a:solidFill>
                        </a:ln>
                        <a:latin typeface="Cambria Math" panose="02040503050406030204" pitchFamily="18" charset="0"/>
                        <a:ea typeface="Cambria Math" panose="02040503050406030204" pitchFamily="18" charset="0"/>
                      </a:rPr>
                      <m:t>/2</m:t>
                    </m:r>
                  </m:oMath>
                </a14:m>
                <a:endParaRPr lang="fr-FR" sz="2400" dirty="0">
                  <a:ln>
                    <a:solidFill>
                      <a:schemeClr val="accent1"/>
                    </a:solidFill>
                  </a:ln>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9087" y="4069578"/>
                <a:ext cx="5224463" cy="830997"/>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9087" y="5418907"/>
                <a:ext cx="5081588" cy="1084271"/>
              </a:xfrm>
              <a:prstGeom prst="rect">
                <a:avLst/>
              </a:prstGeom>
            </p:spPr>
            <p:txBody>
              <a:bodyPr wrap="square">
                <a:spAutoFit/>
              </a:bodyPr>
              <a:lstStyle/>
              <a:p>
                <a:r>
                  <a:rPr lang="fr-FR" sz="2400" u="sng" dirty="0" smtClean="0">
                    <a:ln>
                      <a:solidFill>
                        <a:schemeClr val="accent1"/>
                      </a:solidFill>
                    </a:ln>
                    <a:ea typeface="Cambria Math" panose="02040503050406030204" pitchFamily="18" charset="0"/>
                  </a:rPr>
                  <a:t>Hypothèse:</a:t>
                </a:r>
              </a:p>
              <a:p>
                <a:r>
                  <a:rPr lang="fr-FR" sz="2400" dirty="0" smtClean="0">
                    <a:ln>
                      <a:solidFill>
                        <a:schemeClr val="accent1"/>
                      </a:solidFill>
                    </a:ln>
                    <a:ea typeface="Cambria Math" panose="02040503050406030204" pitchFamily="18" charset="0"/>
                  </a:rPr>
                  <a:t>-   Newton (Doppler) : </a:t>
                </a:r>
                <a14:m>
                  <m:oMath xmlns:m="http://schemas.openxmlformats.org/officeDocument/2006/math">
                    <m:f>
                      <m:fPr>
                        <m:ctrlPr>
                          <a:rPr lang="fr-FR" sz="2800" i="1" dirty="0">
                            <a:ln>
                              <a:solidFill>
                                <a:schemeClr val="accent1"/>
                              </a:solidFill>
                            </a:ln>
                            <a:latin typeface="Cambria Math"/>
                            <a:ea typeface="Cambria Math" panose="02040503050406030204" pitchFamily="18" charset="0"/>
                          </a:rPr>
                        </m:ctrlPr>
                      </m:fPr>
                      <m:num>
                        <m:r>
                          <a:rPr lang="fr-FR" sz="2800" dirty="0">
                            <a:ln>
                              <a:solidFill>
                                <a:schemeClr val="accent1"/>
                              </a:solidFill>
                            </a:ln>
                            <a:latin typeface="Cambria Math" panose="02040503050406030204" pitchFamily="18" charset="0"/>
                            <a:ea typeface="Cambria Math" panose="02040503050406030204" pitchFamily="18" charset="0"/>
                          </a:rPr>
                          <m:t>∆</m:t>
                        </m:r>
                        <m:r>
                          <a:rPr lang="fr-FR" sz="2800" dirty="0">
                            <a:ln>
                              <a:solidFill>
                                <a:schemeClr val="accent1"/>
                              </a:solidFill>
                            </a:ln>
                            <a:latin typeface="Cambria Math" panose="02040503050406030204" pitchFamily="18" charset="0"/>
                            <a:ea typeface="Cambria Math" panose="02040503050406030204" pitchFamily="18" charset="0"/>
                          </a:rPr>
                          <m:t>𝜈</m:t>
                        </m:r>
                      </m:num>
                      <m:den>
                        <m:r>
                          <a:rPr lang="fr-FR" sz="2800" dirty="0">
                            <a:ln>
                              <a:solidFill>
                                <a:schemeClr val="accent1"/>
                              </a:solidFill>
                            </a:ln>
                            <a:latin typeface="Cambria Math" panose="02040503050406030204" pitchFamily="18" charset="0"/>
                            <a:ea typeface="Cambria Math" panose="02040503050406030204" pitchFamily="18" charset="0"/>
                          </a:rPr>
                          <m:t>𝜈</m:t>
                        </m:r>
                      </m:den>
                    </m:f>
                    <m:r>
                      <a:rPr lang="fr-FR" sz="2800" dirty="0">
                        <a:ln>
                          <a:solidFill>
                            <a:schemeClr val="accent1"/>
                          </a:solidFill>
                        </a:ln>
                        <a:latin typeface="Cambria Math" panose="02040503050406030204" pitchFamily="18" charset="0"/>
                        <a:ea typeface="Cambria Math" panose="02040503050406030204" pitchFamily="18" charset="0"/>
                      </a:rPr>
                      <m:t>=</m:t>
                    </m:r>
                    <m:f>
                      <m:fPr>
                        <m:ctrlPr>
                          <a:rPr lang="fr-FR" sz="2800" i="1" dirty="0">
                            <a:ln>
                              <a:solidFill>
                                <a:schemeClr val="accent1"/>
                              </a:solidFill>
                            </a:ln>
                            <a:latin typeface="Cambria Math"/>
                            <a:ea typeface="Cambria Math" panose="02040503050406030204" pitchFamily="18" charset="0"/>
                          </a:rPr>
                        </m:ctrlPr>
                      </m:fPr>
                      <m:num>
                        <m:r>
                          <a:rPr lang="fr-FR" sz="2800" dirty="0">
                            <a:ln>
                              <a:solidFill>
                                <a:schemeClr val="accent1"/>
                              </a:solidFill>
                            </a:ln>
                            <a:latin typeface="Cambria Math" panose="02040503050406030204" pitchFamily="18" charset="0"/>
                            <a:ea typeface="Cambria Math" panose="02040503050406030204" pitchFamily="18" charset="0"/>
                          </a:rPr>
                          <m:t>𝑣</m:t>
                        </m:r>
                      </m:num>
                      <m:den>
                        <m:r>
                          <a:rPr lang="fr-FR" sz="2800" dirty="0">
                            <a:ln>
                              <a:solidFill>
                                <a:schemeClr val="accent1"/>
                              </a:solidFill>
                            </a:ln>
                            <a:latin typeface="Cambria Math" panose="02040503050406030204" pitchFamily="18" charset="0"/>
                            <a:ea typeface="Cambria Math" panose="02040503050406030204" pitchFamily="18" charset="0"/>
                          </a:rPr>
                          <m:t>𝑐</m:t>
                        </m:r>
                      </m:den>
                    </m:f>
                  </m:oMath>
                </a14:m>
                <a:endParaRPr lang="fr-FR" sz="2800" dirty="0" smtClean="0">
                  <a:ln>
                    <a:solidFill>
                      <a:schemeClr val="accent1"/>
                    </a:solidFill>
                  </a:ln>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9087" y="5418907"/>
                <a:ext cx="5081588" cy="1084271"/>
              </a:xfrm>
              <a:prstGeom prst="rect">
                <a:avLst/>
              </a:prstGeom>
              <a:blipFill rotWithShape="0">
                <a:blip r:embed="rId4"/>
                <a:stretch>
                  <a:fillRect/>
                </a:stretch>
              </a:blipFill>
            </p:spPr>
            <p:txBody>
              <a:bodyPr/>
              <a:lstStyle/>
              <a:p>
                <a:r>
                  <a:rPr lang="fr-FR">
                    <a:noFill/>
                  </a:rPr>
                  <a:t> </a:t>
                </a:r>
              </a:p>
            </p:txBody>
          </p:sp>
        </mc:Fallback>
      </mc:AlternateContent>
      <p:sp>
        <p:nvSpPr>
          <p:cNvPr id="10" name="Flèche droite 9"/>
          <p:cNvSpPr/>
          <p:nvPr/>
        </p:nvSpPr>
        <p:spPr>
          <a:xfrm>
            <a:off x="5543550" y="4319626"/>
            <a:ext cx="2143125"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543549" y="5746249"/>
            <a:ext cx="2143125"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912313" y="4319626"/>
            <a:ext cx="4006481" cy="830997"/>
          </a:xfrm>
          <a:prstGeom prst="rect">
            <a:avLst/>
          </a:prstGeom>
        </p:spPr>
        <p:txBody>
          <a:bodyPr wrap="none">
            <a:spAutoFit/>
          </a:bodyPr>
          <a:lstStyle/>
          <a:p>
            <a:r>
              <a:rPr lang="fr-FR" sz="2400" dirty="0" smtClean="0">
                <a:ln>
                  <a:solidFill>
                    <a:schemeClr val="accent1"/>
                  </a:solidFill>
                </a:ln>
                <a:ea typeface="Cambria Math" panose="02040503050406030204" pitchFamily="18" charset="0"/>
              </a:rPr>
              <a:t>Le </a:t>
            </a:r>
            <a:r>
              <a:rPr lang="fr-FR" sz="2400" dirty="0" err="1" smtClean="0">
                <a:ln>
                  <a:solidFill>
                    <a:schemeClr val="accent1"/>
                  </a:solidFill>
                </a:ln>
                <a:ea typeface="Cambria Math" panose="02040503050406030204" pitchFamily="18" charset="0"/>
              </a:rPr>
              <a:t>redshift</a:t>
            </a:r>
            <a:r>
              <a:rPr lang="fr-FR" sz="2400" dirty="0" smtClean="0">
                <a:ln>
                  <a:solidFill>
                    <a:schemeClr val="accent1"/>
                  </a:solidFill>
                </a:ln>
                <a:ea typeface="Cambria Math" panose="02040503050406030204" pitchFamily="18" charset="0"/>
              </a:rPr>
              <a:t> dans un référentiel </a:t>
            </a:r>
          </a:p>
          <a:p>
            <a:pPr algn="ctr"/>
            <a:r>
              <a:rPr lang="fr-FR" sz="2400" dirty="0" smtClean="0">
                <a:ln>
                  <a:solidFill>
                    <a:schemeClr val="accent1"/>
                  </a:solidFill>
                </a:ln>
                <a:ea typeface="Cambria Math" panose="02040503050406030204" pitchFamily="18" charset="0"/>
              </a:rPr>
              <a:t>accéléré</a:t>
            </a:r>
            <a:endParaRPr lang="fr-FR" sz="2400" dirty="0">
              <a:ln>
                <a:solidFill>
                  <a:schemeClr val="accent1"/>
                </a:solidFill>
              </a:ln>
              <a:ea typeface="Cambria Math" panose="02040503050406030204" pitchFamily="18" charset="0"/>
            </a:endParaRPr>
          </a:p>
        </p:txBody>
      </p:sp>
      <p:sp>
        <p:nvSpPr>
          <p:cNvPr id="14" name="Rectangle 13"/>
          <p:cNvSpPr/>
          <p:nvPr/>
        </p:nvSpPr>
        <p:spPr>
          <a:xfrm>
            <a:off x="7912313" y="5746249"/>
            <a:ext cx="4006481" cy="830997"/>
          </a:xfrm>
          <a:prstGeom prst="rect">
            <a:avLst/>
          </a:prstGeom>
        </p:spPr>
        <p:txBody>
          <a:bodyPr wrap="none">
            <a:spAutoFit/>
          </a:bodyPr>
          <a:lstStyle/>
          <a:p>
            <a:r>
              <a:rPr lang="fr-FR" sz="2400" dirty="0" smtClean="0">
                <a:ln>
                  <a:solidFill>
                    <a:schemeClr val="accent1"/>
                  </a:solidFill>
                </a:ln>
                <a:ea typeface="Cambria Math" panose="02040503050406030204" pitchFamily="18" charset="0"/>
              </a:rPr>
              <a:t>Le </a:t>
            </a:r>
            <a:r>
              <a:rPr lang="fr-FR" sz="2400" dirty="0" err="1" smtClean="0">
                <a:ln>
                  <a:solidFill>
                    <a:schemeClr val="accent1"/>
                  </a:solidFill>
                </a:ln>
                <a:ea typeface="Cambria Math" panose="02040503050406030204" pitchFamily="18" charset="0"/>
              </a:rPr>
              <a:t>redshift</a:t>
            </a:r>
            <a:r>
              <a:rPr lang="fr-FR" sz="2400" dirty="0" smtClean="0">
                <a:ln>
                  <a:solidFill>
                    <a:schemeClr val="accent1"/>
                  </a:solidFill>
                </a:ln>
                <a:ea typeface="Cambria Math" panose="02040503050406030204" pitchFamily="18" charset="0"/>
              </a:rPr>
              <a:t> dans un référentiel </a:t>
            </a:r>
          </a:p>
          <a:p>
            <a:pPr algn="ctr"/>
            <a:r>
              <a:rPr lang="fr-FR" sz="2400" dirty="0" smtClean="0">
                <a:ln>
                  <a:solidFill>
                    <a:schemeClr val="accent1"/>
                  </a:solidFill>
                </a:ln>
                <a:ea typeface="Cambria Math" panose="02040503050406030204" pitchFamily="18" charset="0"/>
              </a:rPr>
              <a:t>accéléré</a:t>
            </a:r>
            <a:endParaRPr lang="fr-FR" sz="2400" dirty="0">
              <a:ln>
                <a:solidFill>
                  <a:schemeClr val="accent1"/>
                </a:solidFill>
              </a:ln>
              <a:ea typeface="Cambria Math" panose="02040503050406030204" pitchFamily="18" charset="0"/>
            </a:endParaRPr>
          </a:p>
        </p:txBody>
      </p:sp>
    </p:spTree>
    <p:extLst>
      <p:ext uri="{BB962C8B-B14F-4D97-AF65-F5344CB8AC3E}">
        <p14:creationId xmlns:p14="http://schemas.microsoft.com/office/powerpoint/2010/main" val="1168145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5332" y="70022"/>
            <a:ext cx="10701337" cy="1077218"/>
          </a:xfrm>
          <a:prstGeom prst="rect">
            <a:avLst/>
          </a:prstGeom>
          <a:noFill/>
          <a:ln>
            <a:solidFill>
              <a:schemeClr val="tx1"/>
            </a:solidFill>
          </a:ln>
        </p:spPr>
        <p:txBody>
          <a:bodyPr wrap="square" rtlCol="0">
            <a:spAutoFit/>
          </a:bodyPr>
          <a:lstStyle/>
          <a:p>
            <a:pPr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dans un référentiel accéléré avec le principe d’équivalence</a:t>
            </a:r>
            <a:endParaRPr lang="fr-FR" sz="3200" dirty="0">
              <a:solidFill>
                <a:prstClr val="black"/>
              </a:solidFill>
            </a:endParaRPr>
          </a:p>
        </p:txBody>
      </p:sp>
      <p:sp>
        <p:nvSpPr>
          <p:cNvPr id="3" name="Rectangle 2"/>
          <p:cNvSpPr/>
          <p:nvPr/>
        </p:nvSpPr>
        <p:spPr>
          <a:xfrm>
            <a:off x="597114" y="2013355"/>
            <a:ext cx="4006481" cy="830997"/>
          </a:xfrm>
          <a:prstGeom prst="rect">
            <a:avLst/>
          </a:prstGeom>
        </p:spPr>
        <p:txBody>
          <a:bodyPr wrap="none">
            <a:spAutoFit/>
          </a:bodyPr>
          <a:lstStyle/>
          <a:p>
            <a:pPr algn="ctr"/>
            <a:r>
              <a:rPr lang="fr-FR" sz="2400" dirty="0" smtClean="0">
                <a:ln>
                  <a:solidFill>
                    <a:schemeClr val="accent1"/>
                  </a:solidFill>
                </a:ln>
                <a:ea typeface="Cambria Math" panose="02040503050406030204" pitchFamily="18" charset="0"/>
              </a:rPr>
              <a:t>Le </a:t>
            </a:r>
            <a:r>
              <a:rPr lang="fr-FR" sz="2400" dirty="0" err="1" smtClean="0">
                <a:ln>
                  <a:solidFill>
                    <a:schemeClr val="accent1"/>
                  </a:solidFill>
                </a:ln>
                <a:ea typeface="Cambria Math" panose="02040503050406030204" pitchFamily="18" charset="0"/>
              </a:rPr>
              <a:t>redshift</a:t>
            </a:r>
            <a:r>
              <a:rPr lang="fr-FR" sz="2400" dirty="0" smtClean="0">
                <a:ln>
                  <a:solidFill>
                    <a:schemeClr val="accent1"/>
                  </a:solidFill>
                </a:ln>
                <a:ea typeface="Cambria Math" panose="02040503050406030204" pitchFamily="18" charset="0"/>
              </a:rPr>
              <a:t> dans un référentiel </a:t>
            </a:r>
          </a:p>
          <a:p>
            <a:pPr algn="ctr"/>
            <a:r>
              <a:rPr lang="fr-FR" sz="2400" dirty="0" smtClean="0">
                <a:ln>
                  <a:solidFill>
                    <a:schemeClr val="accent1"/>
                  </a:solidFill>
                </a:ln>
                <a:ea typeface="Cambria Math" panose="02040503050406030204" pitchFamily="18" charset="0"/>
              </a:rPr>
              <a:t>accéléré</a:t>
            </a:r>
            <a:endParaRPr lang="fr-FR" sz="2400" dirty="0">
              <a:ln>
                <a:solidFill>
                  <a:schemeClr val="accent1"/>
                </a:solidFill>
              </a:ln>
              <a:ea typeface="Cambria Math" panose="02040503050406030204" pitchFamily="18" charset="0"/>
            </a:endParaRPr>
          </a:p>
        </p:txBody>
      </p:sp>
      <p:sp>
        <p:nvSpPr>
          <p:cNvPr id="5" name="Rectangle 4"/>
          <p:cNvSpPr/>
          <p:nvPr/>
        </p:nvSpPr>
        <p:spPr>
          <a:xfrm>
            <a:off x="8070104" y="2103991"/>
            <a:ext cx="3376565" cy="461665"/>
          </a:xfrm>
          <a:prstGeom prst="rect">
            <a:avLst/>
          </a:prstGeom>
        </p:spPr>
        <p:txBody>
          <a:bodyPr wrap="none">
            <a:spAutoFit/>
          </a:bodyPr>
          <a:lstStyle/>
          <a:p>
            <a:pPr algn="ctr"/>
            <a:r>
              <a:rPr lang="fr-FR" sz="2400" dirty="0" smtClean="0">
                <a:ln>
                  <a:solidFill>
                    <a:schemeClr val="accent1"/>
                  </a:solidFill>
                </a:ln>
                <a:ea typeface="Cambria Math" panose="02040503050406030204" pitchFamily="18" charset="0"/>
              </a:rPr>
              <a:t>Le </a:t>
            </a:r>
            <a:r>
              <a:rPr lang="fr-FR" sz="2400" dirty="0" err="1" smtClean="0">
                <a:ln>
                  <a:solidFill>
                    <a:schemeClr val="accent1"/>
                  </a:solidFill>
                </a:ln>
                <a:ea typeface="Cambria Math" panose="02040503050406030204" pitchFamily="18" charset="0"/>
              </a:rPr>
              <a:t>redshift</a:t>
            </a:r>
            <a:r>
              <a:rPr lang="fr-FR" sz="2400" dirty="0" smtClean="0">
                <a:ln>
                  <a:solidFill>
                    <a:schemeClr val="accent1"/>
                  </a:solidFill>
                </a:ln>
                <a:ea typeface="Cambria Math" panose="02040503050406030204" pitchFamily="18" charset="0"/>
              </a:rPr>
              <a:t> gravitationnel</a:t>
            </a:r>
            <a:endParaRPr lang="fr-FR" sz="2400" dirty="0">
              <a:ln>
                <a:solidFill>
                  <a:schemeClr val="accent1"/>
                </a:solidFill>
              </a:ln>
              <a:ea typeface="Cambria Math" panose="02040503050406030204" pitchFamily="18" charset="0"/>
            </a:endParaRPr>
          </a:p>
        </p:txBody>
      </p:sp>
      <p:sp>
        <p:nvSpPr>
          <p:cNvPr id="7" name="Double flèche horizontale 6"/>
          <p:cNvSpPr/>
          <p:nvPr/>
        </p:nvSpPr>
        <p:spPr>
          <a:xfrm>
            <a:off x="5100809" y="2056195"/>
            <a:ext cx="2472081" cy="6572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7662" y="3227257"/>
            <a:ext cx="11496675" cy="1200329"/>
          </a:xfrm>
          <a:prstGeom prst="rect">
            <a:avLst/>
          </a:prstGeom>
        </p:spPr>
        <p:txBody>
          <a:bodyPr wrap="square">
            <a:spAutoFit/>
          </a:bodyPr>
          <a:lstStyle/>
          <a:p>
            <a:pPr algn="just"/>
            <a:r>
              <a:rPr lang="fr-FR" sz="2400" dirty="0" smtClean="0">
                <a:ln>
                  <a:solidFill>
                    <a:schemeClr val="accent1"/>
                  </a:solidFill>
                </a:ln>
                <a:ea typeface="Cambria Math" panose="02040503050406030204" pitchFamily="18" charset="0"/>
              </a:rPr>
              <a:t>On vient de voir que la physique de Newton (cinématique ou effet Doppler) complétée par le principe d’équivalence d’Einstein a pour conséquence de décaler en fréquence la lumière entre 2 observateurs placés à des potentiels gravitationnels différents.</a:t>
            </a:r>
            <a:endParaRPr lang="fr-FR" sz="2400" dirty="0">
              <a:ln>
                <a:solidFill>
                  <a:schemeClr val="accent1"/>
                </a:solidFill>
              </a:ln>
              <a:ea typeface="Cambria Math" panose="02040503050406030204" pitchFamily="18" charset="0"/>
            </a:endParaRPr>
          </a:p>
        </p:txBody>
      </p:sp>
      <p:sp>
        <p:nvSpPr>
          <p:cNvPr id="9" name="ZoneTexte 8"/>
          <p:cNvSpPr txBox="1"/>
          <p:nvPr/>
        </p:nvSpPr>
        <p:spPr>
          <a:xfrm>
            <a:off x="173831" y="5042421"/>
            <a:ext cx="11844338" cy="1508105"/>
          </a:xfrm>
          <a:prstGeom prst="rect">
            <a:avLst/>
          </a:prstGeom>
          <a:noFill/>
        </p:spPr>
        <p:txBody>
          <a:bodyPr wrap="square" rtlCol="0">
            <a:spAutoFit/>
          </a:bodyPr>
          <a:lstStyle/>
          <a:p>
            <a:pPr algn="ctr"/>
            <a:r>
              <a:rPr lang="fr-FR" sz="2300" b="1" dirty="0">
                <a:ln>
                  <a:solidFill>
                    <a:schemeClr val="accent1"/>
                  </a:solidFill>
                </a:ln>
                <a:solidFill>
                  <a:srgbClr val="FF0000"/>
                </a:solidFill>
                <a:ea typeface="Cambria Math" panose="02040503050406030204" pitchFamily="18" charset="0"/>
              </a:rPr>
              <a:t>Comment passe-t-on de ce </a:t>
            </a:r>
            <a:r>
              <a:rPr lang="fr-FR" sz="2300" b="1" dirty="0" err="1">
                <a:ln>
                  <a:solidFill>
                    <a:schemeClr val="accent1"/>
                  </a:solidFill>
                </a:ln>
                <a:solidFill>
                  <a:srgbClr val="FF0000"/>
                </a:solidFill>
                <a:ea typeface="Cambria Math" panose="02040503050406030204" pitchFamily="18" charset="0"/>
              </a:rPr>
              <a:t>redshift</a:t>
            </a:r>
            <a:r>
              <a:rPr lang="fr-FR" sz="2300" b="1" dirty="0">
                <a:ln>
                  <a:solidFill>
                    <a:schemeClr val="accent1"/>
                  </a:solidFill>
                </a:ln>
                <a:solidFill>
                  <a:srgbClr val="FF0000"/>
                </a:solidFill>
                <a:ea typeface="Cambria Math" panose="02040503050406030204" pitchFamily="18" charset="0"/>
              </a:rPr>
              <a:t> </a:t>
            </a:r>
            <a:r>
              <a:rPr lang="fr-FR" sz="2300" b="1" dirty="0" smtClean="0">
                <a:ln>
                  <a:solidFill>
                    <a:schemeClr val="accent1"/>
                  </a:solidFill>
                </a:ln>
                <a:solidFill>
                  <a:srgbClr val="FF0000"/>
                </a:solidFill>
                <a:ea typeface="Cambria Math" panose="02040503050406030204" pitchFamily="18" charset="0"/>
              </a:rPr>
              <a:t>gravitationnel à une </a:t>
            </a:r>
            <a:r>
              <a:rPr lang="fr-FR" sz="2300" b="1" dirty="0">
                <a:ln>
                  <a:solidFill>
                    <a:schemeClr val="accent1"/>
                  </a:solidFill>
                </a:ln>
                <a:solidFill>
                  <a:srgbClr val="FF0000"/>
                </a:solidFill>
                <a:ea typeface="Cambria Math" panose="02040503050406030204" pitchFamily="18" charset="0"/>
              </a:rPr>
              <a:t>dilatation </a:t>
            </a:r>
            <a:r>
              <a:rPr lang="fr-FR" sz="2300" b="1" dirty="0" smtClean="0">
                <a:ln>
                  <a:solidFill>
                    <a:schemeClr val="accent1"/>
                  </a:solidFill>
                </a:ln>
                <a:solidFill>
                  <a:srgbClr val="FF0000"/>
                </a:solidFill>
                <a:ea typeface="Cambria Math" panose="02040503050406030204" pitchFamily="18" charset="0"/>
              </a:rPr>
              <a:t>gravitationnelle </a:t>
            </a:r>
            <a:r>
              <a:rPr lang="fr-FR" sz="2300" b="1" dirty="0">
                <a:ln>
                  <a:solidFill>
                    <a:schemeClr val="accent1"/>
                  </a:solidFill>
                </a:ln>
                <a:solidFill>
                  <a:srgbClr val="FF0000"/>
                </a:solidFill>
                <a:ea typeface="Cambria Math" panose="02040503050406030204" pitchFamily="18" charset="0"/>
              </a:rPr>
              <a:t>du </a:t>
            </a:r>
            <a:r>
              <a:rPr lang="fr-FR" sz="2300" b="1" dirty="0" smtClean="0">
                <a:ln>
                  <a:solidFill>
                    <a:schemeClr val="accent1"/>
                  </a:solidFill>
                </a:ln>
                <a:solidFill>
                  <a:srgbClr val="FF0000"/>
                </a:solidFill>
                <a:ea typeface="Cambria Math" panose="02040503050406030204" pitchFamily="18" charset="0"/>
              </a:rPr>
              <a:t>temps ?</a:t>
            </a:r>
          </a:p>
          <a:p>
            <a:pPr algn="ctr"/>
            <a:endParaRPr lang="fr-FR" sz="2300" b="1" dirty="0" smtClean="0">
              <a:ln>
                <a:solidFill>
                  <a:schemeClr val="accent1"/>
                </a:solidFill>
              </a:ln>
              <a:solidFill>
                <a:srgbClr val="FF0000"/>
              </a:solidFill>
              <a:ea typeface="Cambria Math" panose="02040503050406030204" pitchFamily="18" charset="0"/>
            </a:endParaRPr>
          </a:p>
          <a:p>
            <a:pPr algn="ctr"/>
            <a:r>
              <a:rPr lang="fr-FR" sz="2300" b="1" dirty="0" smtClean="0">
                <a:ln>
                  <a:solidFill>
                    <a:schemeClr val="accent1"/>
                  </a:solidFill>
                </a:ln>
                <a:solidFill>
                  <a:srgbClr val="FF0000"/>
                </a:solidFill>
                <a:ea typeface="Cambria Math" panose="02040503050406030204" pitchFamily="18" charset="0"/>
              </a:rPr>
              <a:t>La relativité générale d’Einstein nous indique que ces 2 interprétations distinctes correspondent au même phénomène physique.</a:t>
            </a:r>
            <a:endParaRPr lang="fr-FR" sz="2300" b="1" dirty="0">
              <a:ln>
                <a:solidFill>
                  <a:schemeClr val="accent1"/>
                </a:solidFill>
              </a:ln>
              <a:solidFill>
                <a:srgbClr val="FF0000"/>
              </a:solidFill>
              <a:ea typeface="Cambria Math" panose="02040503050406030204" pitchFamily="18" charset="0"/>
            </a:endParaRPr>
          </a:p>
        </p:txBody>
      </p:sp>
    </p:spTree>
    <p:extLst>
      <p:ext uri="{BB962C8B-B14F-4D97-AF65-F5344CB8AC3E}">
        <p14:creationId xmlns:p14="http://schemas.microsoft.com/office/powerpoint/2010/main" val="252239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3990" y="108934"/>
            <a:ext cx="11584027" cy="1569660"/>
          </a:xfrm>
          <a:prstGeom prst="rect">
            <a:avLst/>
          </a:prstGeom>
          <a:noFill/>
          <a:ln>
            <a:solidFill>
              <a:schemeClr val="tx1"/>
            </a:solidFill>
          </a:ln>
        </p:spPr>
        <p:txBody>
          <a:bodyPr wrap="square" rtlCol="0">
            <a:spAutoFit/>
          </a:bodyPr>
          <a:lstStyle/>
          <a:p>
            <a:pPr algn="ctr"/>
            <a:r>
              <a:rPr lang="fr-FR" sz="3200" dirty="0" smtClean="0"/>
              <a:t>La dilatation du temps par la gravité (Einstein 1907)</a:t>
            </a:r>
          </a:p>
          <a:p>
            <a:pPr algn="ctr"/>
            <a:r>
              <a:rPr lang="de-DE" sz="3200" dirty="0"/>
              <a:t>Einstein, A. (1907) über das Relativitätsprinzip und die aus demselben gezogenen Folgerungen. </a:t>
            </a:r>
          </a:p>
        </p:txBody>
      </p:sp>
      <p:pic>
        <p:nvPicPr>
          <p:cNvPr id="4" name="Image 3"/>
          <p:cNvPicPr>
            <a:picLocks noChangeAspect="1"/>
          </p:cNvPicPr>
          <p:nvPr/>
        </p:nvPicPr>
        <p:blipFill>
          <a:blip r:embed="rId2"/>
          <a:stretch>
            <a:fillRect/>
          </a:stretch>
        </p:blipFill>
        <p:spPr>
          <a:xfrm>
            <a:off x="273990" y="1979097"/>
            <a:ext cx="2390626" cy="4542817"/>
          </a:xfrm>
          <a:prstGeom prst="rect">
            <a:avLst/>
          </a:prstGeom>
        </p:spPr>
      </p:pic>
      <p:pic>
        <p:nvPicPr>
          <p:cNvPr id="1026" name="Picture 2" descr="Résultat de recherche d'images pour &quot;transformation de lorentz&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339" y="4754991"/>
            <a:ext cx="4192689" cy="14946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2694565" y="1899043"/>
                <a:ext cx="9164695" cy="1938992"/>
              </a:xfrm>
              <a:prstGeom prst="rect">
                <a:avLst/>
              </a:prstGeom>
            </p:spPr>
            <p:txBody>
              <a:bodyPr wrap="square">
                <a:spAutoFit/>
              </a:bodyPr>
              <a:lstStyle/>
              <a:p>
                <a:pPr algn="just"/>
                <a:r>
                  <a:rPr lang="fr-FR" sz="2400" dirty="0" smtClean="0">
                    <a:ln>
                      <a:solidFill>
                        <a:schemeClr val="accent1"/>
                      </a:solidFill>
                    </a:ln>
                    <a:ea typeface="Cambria Math" panose="02040503050406030204" pitchFamily="18" charset="0"/>
                  </a:rPr>
                  <a:t>Einstein a démontré en 1907 la dilatation du temps en utilisant un référentiel accéléré et uniquement une des transformations de Lorentz.</a:t>
                </a:r>
              </a:p>
              <a:p>
                <a:pPr algn="just"/>
                <a:endParaRPr lang="fr-FR" sz="2400" dirty="0" smtClean="0">
                  <a:ln>
                    <a:solidFill>
                      <a:schemeClr val="accent1"/>
                    </a:solidFill>
                  </a:ln>
                  <a:ea typeface="Cambria Math" panose="02040503050406030204" pitchFamily="18" charset="0"/>
                </a:endParaRPr>
              </a:p>
              <a:p>
                <a:pPr algn="just"/>
                <a:r>
                  <a:rPr lang="fr-FR" sz="2400" dirty="0" smtClean="0">
                    <a:ln>
                      <a:solidFill>
                        <a:schemeClr val="accent1"/>
                      </a:solidFill>
                    </a:ln>
                    <a:ea typeface="Cambria Math" panose="02040503050406030204" pitchFamily="18" charset="0"/>
                  </a:rPr>
                  <a:t>On va considérer une fusée avec une accélération </a:t>
                </a:r>
                <a14:m>
                  <m:oMath xmlns:m="http://schemas.openxmlformats.org/officeDocument/2006/math">
                    <m:acc>
                      <m:accPr>
                        <m:chr m:val="⃗"/>
                        <m:ctrlPr>
                          <a:rPr lang="fr-FR" sz="2400" b="1" i="1" dirty="0" smtClean="0">
                            <a:ln>
                              <a:solidFill>
                                <a:schemeClr val="accent1"/>
                              </a:solidFill>
                            </a:ln>
                            <a:latin typeface="Cambria Math"/>
                            <a:ea typeface="Cambria Math" panose="02040503050406030204" pitchFamily="18" charset="0"/>
                          </a:rPr>
                        </m:ctrlPr>
                      </m:accPr>
                      <m:e>
                        <m:r>
                          <a:rPr lang="fr-FR" sz="2400" b="1" i="1" dirty="0" smtClean="0">
                            <a:ln>
                              <a:solidFill>
                                <a:schemeClr val="accent1"/>
                              </a:solidFill>
                            </a:ln>
                            <a:latin typeface="Cambria Math" panose="02040503050406030204" pitchFamily="18" charset="0"/>
                            <a:ea typeface="Cambria Math" panose="02040503050406030204" pitchFamily="18" charset="0"/>
                          </a:rPr>
                          <m:t>𝒈</m:t>
                        </m:r>
                      </m:e>
                    </m:acc>
                  </m:oMath>
                </a14:m>
                <a:r>
                  <a:rPr lang="fr-FR" sz="2400" dirty="0" smtClean="0">
                    <a:ln>
                      <a:solidFill>
                        <a:schemeClr val="accent1"/>
                      </a:solidFill>
                    </a:ln>
                    <a:ea typeface="Cambria Math" panose="02040503050406030204" pitchFamily="18" charset="0"/>
                  </a:rPr>
                  <a:t> par rapport à un référentiel galiléen.</a:t>
                </a:r>
                <a:endParaRPr lang="fr-FR" sz="2400" dirty="0">
                  <a:ln>
                    <a:solidFill>
                      <a:schemeClr val="accent1"/>
                    </a:solidFill>
                  </a:ln>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94565" y="1899043"/>
                <a:ext cx="9164695" cy="1938992"/>
              </a:xfrm>
              <a:prstGeom prst="rect">
                <a:avLst/>
              </a:prstGeom>
              <a:blipFill rotWithShape="0">
                <a:blip r:embed="rId4"/>
                <a:stretch>
                  <a:fillRect/>
                </a:stretch>
              </a:blipFill>
            </p:spPr>
            <p:txBody>
              <a:bodyPr/>
              <a:lstStyle/>
              <a:p>
                <a:r>
                  <a:rPr lang="fr-FR">
                    <a:noFill/>
                  </a:rPr>
                  <a:t> </a:t>
                </a:r>
              </a:p>
            </p:txBody>
          </p:sp>
        </mc:Fallback>
      </mc:AlternateContent>
      <p:sp>
        <p:nvSpPr>
          <p:cNvPr id="5" name="Rectangle 4"/>
          <p:cNvSpPr/>
          <p:nvPr/>
        </p:nvSpPr>
        <p:spPr>
          <a:xfrm>
            <a:off x="3844827" y="4114317"/>
            <a:ext cx="7095212" cy="461665"/>
          </a:xfrm>
          <a:prstGeom prst="rect">
            <a:avLst/>
          </a:prstGeom>
        </p:spPr>
        <p:txBody>
          <a:bodyPr wrap="none">
            <a:spAutoFit/>
          </a:bodyPr>
          <a:lstStyle/>
          <a:p>
            <a:r>
              <a:rPr lang="fr-FR" sz="2400" dirty="0">
                <a:ln>
                  <a:solidFill>
                    <a:schemeClr val="accent1"/>
                  </a:solidFill>
                </a:ln>
                <a:ea typeface="Cambria Math" panose="02040503050406030204" pitchFamily="18" charset="0"/>
              </a:rPr>
              <a:t>Transformation de Lorentz entre 2 référentiels galiléens</a:t>
            </a:r>
          </a:p>
        </p:txBody>
      </p:sp>
      <p:sp>
        <p:nvSpPr>
          <p:cNvPr id="3" name="Rectangle 2"/>
          <p:cNvSpPr/>
          <p:nvPr/>
        </p:nvSpPr>
        <p:spPr>
          <a:xfrm>
            <a:off x="5447489" y="5817139"/>
            <a:ext cx="2062264" cy="39359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6856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3990" y="108934"/>
            <a:ext cx="11584027" cy="584775"/>
          </a:xfrm>
          <a:prstGeom prst="rect">
            <a:avLst/>
          </a:prstGeom>
          <a:noFill/>
          <a:ln>
            <a:solidFill>
              <a:schemeClr val="tx1"/>
            </a:solidFill>
          </a:ln>
        </p:spPr>
        <p:txBody>
          <a:bodyPr wrap="square" rtlCol="0">
            <a:spAutoFit/>
          </a:bodyPr>
          <a:lstStyle/>
          <a:p>
            <a:pPr algn="ctr"/>
            <a:r>
              <a:rPr lang="fr-FR" sz="3200" dirty="0" smtClean="0"/>
              <a:t>La dilatation du temps par la gravité (Einstein 1907)</a:t>
            </a:r>
            <a:endParaRPr lang="fr-FR" sz="3200" dirty="0"/>
          </a:p>
        </p:txBody>
      </p:sp>
      <mc:AlternateContent xmlns:mc="http://schemas.openxmlformats.org/markup-compatibility/2006" xmlns:a14="http://schemas.microsoft.com/office/drawing/2010/main">
        <mc:Choice Requires="a14">
          <p:sp>
            <p:nvSpPr>
              <p:cNvPr id="5" name="Rectangle 4"/>
              <p:cNvSpPr/>
              <p:nvPr/>
            </p:nvSpPr>
            <p:spPr>
              <a:xfrm>
                <a:off x="273989" y="946293"/>
                <a:ext cx="11584027" cy="5661293"/>
              </a:xfrm>
              <a:prstGeom prst="rect">
                <a:avLst/>
              </a:prstGeom>
            </p:spPr>
            <p:txBody>
              <a:bodyPr wrap="square">
                <a:spAutoFit/>
              </a:bodyPr>
              <a:lstStyle/>
              <a:p>
                <a:pPr algn="just"/>
                <a:r>
                  <a:rPr lang="fr-FR" dirty="0" smtClean="0">
                    <a:ln>
                      <a:solidFill>
                        <a:schemeClr val="accent1"/>
                      </a:solidFill>
                    </a:ln>
                    <a:ea typeface="Cambria Math" panose="02040503050406030204" pitchFamily="18" charset="0"/>
                  </a:rPr>
                  <a:t>On va considérer 2 référentiels galiléens S et S’ « tangents » au référentiel accéléré au début et la fin de la période d’accélération considérée.</a:t>
                </a:r>
              </a:p>
              <a:p>
                <a:pPr algn="just"/>
                <a:endParaRPr lang="fr-FR" dirty="0">
                  <a:ln>
                    <a:solidFill>
                      <a:schemeClr val="accent1"/>
                    </a:solidFill>
                  </a:ln>
                  <a:ea typeface="Cambria Math" panose="02040503050406030204" pitchFamily="18" charset="0"/>
                </a:endParaRPr>
              </a:p>
              <a:p>
                <a:pPr algn="just"/>
                <a:r>
                  <a:rPr lang="fr-FR" dirty="0" smtClean="0">
                    <a:ln>
                      <a:solidFill>
                        <a:schemeClr val="accent1"/>
                      </a:solidFill>
                    </a:ln>
                    <a:ea typeface="Cambria Math" panose="02040503050406030204" pitchFamily="18" charset="0"/>
                  </a:rPr>
                  <a:t>2 évènements (1) sur l’horloge B et (2) </a:t>
                </a:r>
                <a:r>
                  <a:rPr lang="fr-FR" dirty="0">
                    <a:ln>
                      <a:solidFill>
                        <a:schemeClr val="accent1"/>
                      </a:solidFill>
                    </a:ln>
                    <a:ea typeface="Cambria Math" panose="02040503050406030204" pitchFamily="18" charset="0"/>
                  </a:rPr>
                  <a:t>sur l’horloge </a:t>
                </a:r>
                <a:r>
                  <a:rPr lang="fr-FR" dirty="0" smtClean="0">
                    <a:ln>
                      <a:solidFill>
                        <a:schemeClr val="accent1"/>
                      </a:solidFill>
                    </a:ln>
                    <a:ea typeface="Cambria Math" panose="02040503050406030204" pitchFamily="18" charset="0"/>
                  </a:rPr>
                  <a:t>A simultanés en fin de période dans le référentiel S’ ne le seront pas dans la référentiel S car la vitesse de la fusée a augmenté pendant l’accélération et le référentiel S’ a une vitesse v par rapport au référentiel S.</a:t>
                </a:r>
              </a:p>
              <a:p>
                <a:pPr algn="just"/>
                <a:endParaRPr lang="fr-FR" dirty="0" smtClean="0">
                  <a:ln>
                    <a:solidFill>
                      <a:schemeClr val="accent1"/>
                    </a:solidFill>
                  </a:ln>
                  <a:ea typeface="Cambria Math" panose="02040503050406030204" pitchFamily="18" charset="0"/>
                </a:endParaRPr>
              </a:p>
              <a:p>
                <a:pPr algn="just"/>
                <a:r>
                  <a:rPr lang="fr-FR" dirty="0" smtClean="0">
                    <a:ln>
                      <a:solidFill>
                        <a:schemeClr val="accent1"/>
                      </a:solidFill>
                    </a:ln>
                    <a:ea typeface="Cambria Math" panose="02040503050406030204" pitchFamily="18" charset="0"/>
                  </a:rPr>
                  <a:t>Ce résultat de perte de simultanéité est une conséquence de la relativité restreinte (1905) et se dérive des transformations de Lorentz.</a:t>
                </a:r>
              </a:p>
              <a:p>
                <a:pPr algn="just"/>
                <a:endParaRPr lang="fr-FR" dirty="0" smtClean="0">
                  <a:ln>
                    <a:solidFill>
                      <a:schemeClr val="accent1"/>
                    </a:solidFill>
                  </a:ln>
                  <a:ea typeface="Cambria Math" panose="02040503050406030204" pitchFamily="18" charset="0"/>
                </a:endParaRPr>
              </a:p>
              <a:p>
                <a:pPr algn="just"/>
                <a:r>
                  <a:rPr lang="fr-FR" dirty="0" smtClean="0">
                    <a:ln>
                      <a:solidFill>
                        <a:schemeClr val="accent1"/>
                      </a:solidFill>
                    </a:ln>
                    <a:ea typeface="Cambria Math" panose="02040503050406030204" pitchFamily="18" charset="0"/>
                  </a:rPr>
                  <a:t>On va utiliser une des équations de Lorentz : </a:t>
                </a:r>
                <a14:m>
                  <m:oMath xmlns:m="http://schemas.openxmlformats.org/officeDocument/2006/math">
                    <m:r>
                      <a:rPr lang="fr-FR" b="0" i="0" smtClean="0">
                        <a:ln>
                          <a:solidFill>
                            <a:schemeClr val="accent1"/>
                          </a:solidFill>
                        </a:ln>
                        <a:latin typeface="Cambria Math" panose="02040503050406030204" pitchFamily="18" charset="0"/>
                        <a:ea typeface="Cambria Math" panose="02040503050406030204" pitchFamily="18" charset="0"/>
                      </a:rPr>
                      <m:t> </m:t>
                    </m:r>
                    <m:r>
                      <a:rPr lang="fr-FR" b="0" i="1" smtClean="0">
                        <a:ln>
                          <a:solidFill>
                            <a:schemeClr val="accent1"/>
                          </a:solidFill>
                        </a:ln>
                        <a:latin typeface="Cambria Math" panose="02040503050406030204" pitchFamily="18" charset="0"/>
                        <a:ea typeface="Cambria Math" panose="02040503050406030204" pitchFamily="18" charset="0"/>
                      </a:rPr>
                      <m:t>𝑐</m:t>
                    </m:r>
                    <m:sSup>
                      <m:sSupPr>
                        <m:ctrlPr>
                          <a:rPr lang="fr-FR" b="0" i="1" smtClean="0">
                            <a:ln>
                              <a:solidFill>
                                <a:schemeClr val="accent1"/>
                              </a:solidFill>
                            </a:ln>
                            <a:latin typeface="Cambria Math"/>
                            <a:ea typeface="Cambria Math" panose="02040503050406030204" pitchFamily="18" charset="0"/>
                          </a:rPr>
                        </m:ctrlPr>
                      </m:sSupPr>
                      <m:e>
                        <m:r>
                          <a:rPr lang="fr-FR" b="0" i="1" smtClean="0">
                            <a:ln>
                              <a:solidFill>
                                <a:schemeClr val="accent1"/>
                              </a:solidFill>
                            </a:ln>
                            <a:latin typeface="Cambria Math" panose="02040503050406030204" pitchFamily="18" charset="0"/>
                            <a:ea typeface="Cambria Math" panose="02040503050406030204" pitchFamily="18" charset="0"/>
                          </a:rPr>
                          <m:t>𝑡</m:t>
                        </m:r>
                      </m:e>
                      <m:sup>
                        <m:r>
                          <a:rPr lang="fr-FR" b="0" i="1" smtClean="0">
                            <a:ln>
                              <a:solidFill>
                                <a:schemeClr val="accent1"/>
                              </a:solidFill>
                            </a:ln>
                            <a:latin typeface="Cambria Math" panose="02040503050406030204" pitchFamily="18" charset="0"/>
                            <a:ea typeface="Cambria Math" panose="02040503050406030204" pitchFamily="18" charset="0"/>
                          </a:rPr>
                          <m:t>′</m:t>
                        </m:r>
                      </m:sup>
                    </m:sSup>
                    <m:r>
                      <a:rPr lang="fr-FR" b="0" i="1" smtClean="0">
                        <a:ln>
                          <a:solidFill>
                            <a:schemeClr val="accent1"/>
                          </a:solidFill>
                        </a:ln>
                        <a:latin typeface="Cambria Math" panose="02040503050406030204" pitchFamily="18" charset="0"/>
                        <a:ea typeface="Cambria Math" panose="02040503050406030204" pitchFamily="18" charset="0"/>
                      </a:rPr>
                      <m:t>= </m:t>
                    </m:r>
                    <m:r>
                      <a:rPr lang="fr-FR" b="0" i="1" smtClean="0">
                        <a:ln>
                          <a:solidFill>
                            <a:schemeClr val="accent1"/>
                          </a:solidFill>
                        </a:ln>
                        <a:latin typeface="Cambria Math" panose="02040503050406030204" pitchFamily="18" charset="0"/>
                        <a:ea typeface="Cambria Math" panose="02040503050406030204" pitchFamily="18" charset="0"/>
                      </a:rPr>
                      <m:t>𝛾</m:t>
                    </m:r>
                    <m:r>
                      <a:rPr lang="fr-FR" b="0" i="1" smtClean="0">
                        <a:ln>
                          <a:solidFill>
                            <a:schemeClr val="accent1"/>
                          </a:solidFill>
                        </a:ln>
                        <a:latin typeface="Cambria Math" panose="02040503050406030204" pitchFamily="18" charset="0"/>
                        <a:ea typeface="Cambria Math" panose="02040503050406030204" pitchFamily="18" charset="0"/>
                      </a:rPr>
                      <m:t>(</m:t>
                    </m:r>
                    <m:r>
                      <a:rPr lang="fr-FR" b="0" i="1" smtClean="0">
                        <a:ln>
                          <a:solidFill>
                            <a:schemeClr val="accent1"/>
                          </a:solidFill>
                        </a:ln>
                        <a:latin typeface="Cambria Math" panose="02040503050406030204" pitchFamily="18" charset="0"/>
                        <a:ea typeface="Cambria Math" panose="02040503050406030204" pitchFamily="18" charset="0"/>
                      </a:rPr>
                      <m:t>𝑐𝑡</m:t>
                    </m:r>
                    <m:r>
                      <a:rPr lang="fr-FR" b="0" i="1" smtClean="0">
                        <a:ln>
                          <a:solidFill>
                            <a:schemeClr val="accent1"/>
                          </a:solidFill>
                        </a:ln>
                        <a:latin typeface="Cambria Math" panose="02040503050406030204" pitchFamily="18" charset="0"/>
                        <a:ea typeface="Cambria Math" panose="02040503050406030204" pitchFamily="18" charset="0"/>
                      </a:rPr>
                      <m:t>−</m:t>
                    </m:r>
                    <m:r>
                      <a:rPr lang="fr-FR" b="0" i="1" smtClean="0">
                        <a:ln>
                          <a:solidFill>
                            <a:schemeClr val="accent1"/>
                          </a:solidFill>
                        </a:ln>
                        <a:latin typeface="Cambria Math" panose="02040503050406030204" pitchFamily="18" charset="0"/>
                        <a:ea typeface="Cambria Math" panose="02040503050406030204" pitchFamily="18" charset="0"/>
                      </a:rPr>
                      <m:t>𝛽</m:t>
                    </m:r>
                    <m:r>
                      <a:rPr lang="fr-FR" b="0" i="1" smtClean="0">
                        <a:ln>
                          <a:solidFill>
                            <a:schemeClr val="accent1"/>
                          </a:solidFill>
                        </a:ln>
                        <a:latin typeface="Cambria Math" panose="02040503050406030204" pitchFamily="18" charset="0"/>
                        <a:ea typeface="Cambria Math" panose="02040503050406030204" pitchFamily="18" charset="0"/>
                      </a:rPr>
                      <m:t>𝑥</m:t>
                    </m:r>
                    <m:r>
                      <a:rPr lang="fr-FR" b="0" i="1" smtClean="0">
                        <a:ln>
                          <a:solidFill>
                            <a:schemeClr val="accent1"/>
                          </a:solidFill>
                        </a:ln>
                        <a:latin typeface="Cambria Math" panose="02040503050406030204" pitchFamily="18" charset="0"/>
                        <a:ea typeface="Cambria Math" panose="02040503050406030204" pitchFamily="18" charset="0"/>
                      </a:rPr>
                      <m:t>)</m:t>
                    </m:r>
                  </m:oMath>
                </a14:m>
                <a:r>
                  <a:rPr lang="fr-FR" dirty="0" smtClean="0">
                    <a:ln>
                      <a:solidFill>
                        <a:schemeClr val="accent1"/>
                      </a:solidFill>
                    </a:ln>
                    <a:ea typeface="Cambria Math" panose="02040503050406030204" pitchFamily="18" charset="0"/>
                  </a:rPr>
                  <a:t> et considérer que </a:t>
                </a:r>
                <a14:m>
                  <m:oMath xmlns:m="http://schemas.openxmlformats.org/officeDocument/2006/math">
                    <m:r>
                      <a:rPr lang="fr-FR" i="1" smtClean="0">
                        <a:ln>
                          <a:solidFill>
                            <a:schemeClr val="accent1"/>
                          </a:solidFill>
                        </a:ln>
                        <a:latin typeface="Cambria Math" panose="02040503050406030204" pitchFamily="18" charset="0"/>
                        <a:ea typeface="Cambria Math" panose="02040503050406030204" pitchFamily="18" charset="0"/>
                      </a:rPr>
                      <m:t>𝛾</m:t>
                    </m:r>
                    <m:r>
                      <a:rPr lang="fr-FR" b="0" i="1" smtClean="0">
                        <a:ln>
                          <a:solidFill>
                            <a:schemeClr val="accent1"/>
                          </a:solidFill>
                        </a:ln>
                        <a:latin typeface="Cambria Math" panose="02040503050406030204" pitchFamily="18" charset="0"/>
                        <a:ea typeface="Cambria Math" panose="02040503050406030204" pitchFamily="18" charset="0"/>
                      </a:rPr>
                      <m:t>=1</m:t>
                    </m:r>
                  </m:oMath>
                </a14:m>
                <a:r>
                  <a:rPr lang="fr-FR" dirty="0" smtClean="0">
                    <a:ln>
                      <a:solidFill>
                        <a:schemeClr val="accent1"/>
                      </a:solidFill>
                    </a:ln>
                    <a:ea typeface="Cambria Math" panose="02040503050406030204" pitchFamily="18" charset="0"/>
                  </a:rPr>
                  <a:t> car la vitesse entre S et S’ peut être aussi faible que l’on veut si on prend une petite période d’observation de l’accélération.</a:t>
                </a:r>
              </a:p>
              <a:p>
                <a:pPr algn="just"/>
                <a:endParaRPr lang="fr-FR" dirty="0">
                  <a:ln>
                    <a:solidFill>
                      <a:schemeClr val="accent1"/>
                    </a:solidFill>
                  </a:ln>
                  <a:ea typeface="Cambria Math" panose="02040503050406030204" pitchFamily="18" charset="0"/>
                </a:endParaRPr>
              </a:p>
              <a:p>
                <a:pPr algn="just"/>
                <a14:m>
                  <m:oMathPara xmlns:m="http://schemas.openxmlformats.org/officeDocument/2006/math">
                    <m:oMathParaPr>
                      <m:jc m:val="center"/>
                    </m:oMathParaPr>
                    <m:oMath xmlns:m="http://schemas.openxmlformats.org/officeDocument/2006/math">
                      <m:r>
                        <a:rPr lang="fr-FR" sz="2400" i="1">
                          <a:ln>
                            <a:solidFill>
                              <a:schemeClr val="accent1"/>
                            </a:solidFill>
                          </a:ln>
                          <a:latin typeface="Cambria Math" panose="02040503050406030204" pitchFamily="18" charset="0"/>
                          <a:ea typeface="Cambria Math" panose="02040503050406030204" pitchFamily="18" charset="0"/>
                        </a:rPr>
                        <m:t>𝑐</m:t>
                      </m:r>
                      <m:sSup>
                        <m:sSupPr>
                          <m:ctrlPr>
                            <a:rPr lang="fr-FR" sz="2400" i="1">
                              <a:ln>
                                <a:solidFill>
                                  <a:schemeClr val="accent1"/>
                                </a:solidFill>
                              </a:ln>
                              <a:latin typeface="Cambria Math"/>
                              <a:ea typeface="Cambria Math" panose="02040503050406030204" pitchFamily="18" charset="0"/>
                            </a:rPr>
                          </m:ctrlPr>
                        </m:sSupPr>
                        <m:e>
                          <m:r>
                            <a:rPr lang="fr-FR" sz="2400" i="1">
                              <a:ln>
                                <a:solidFill>
                                  <a:schemeClr val="accent1"/>
                                </a:solidFill>
                              </a:ln>
                              <a:latin typeface="Cambria Math" panose="02040503050406030204" pitchFamily="18" charset="0"/>
                              <a:ea typeface="Cambria Math" panose="02040503050406030204" pitchFamily="18" charset="0"/>
                            </a:rPr>
                            <m:t>𝑡</m:t>
                          </m:r>
                        </m:e>
                        <m:sup>
                          <m:r>
                            <a:rPr lang="fr-FR" sz="2400" i="1">
                              <a:ln>
                                <a:solidFill>
                                  <a:schemeClr val="accent1"/>
                                </a:solidFill>
                              </a:ln>
                              <a:latin typeface="Cambria Math" panose="02040503050406030204" pitchFamily="18" charset="0"/>
                              <a:ea typeface="Cambria Math" panose="02040503050406030204" pitchFamily="18" charset="0"/>
                            </a:rPr>
                            <m:t>′</m:t>
                          </m:r>
                        </m:sup>
                      </m:sSup>
                      <m:r>
                        <a:rPr lang="fr-FR" sz="2400" i="1">
                          <a:ln>
                            <a:solidFill>
                              <a:schemeClr val="accent1"/>
                            </a:solidFill>
                          </a:ln>
                          <a:latin typeface="Cambria Math" panose="02040503050406030204" pitchFamily="18" charset="0"/>
                          <a:ea typeface="Cambria Math" panose="02040503050406030204" pitchFamily="18" charset="0"/>
                        </a:rPr>
                        <m:t>= </m:t>
                      </m:r>
                      <m:r>
                        <a:rPr lang="fr-FR" sz="2400" i="1">
                          <a:ln>
                            <a:solidFill>
                              <a:schemeClr val="accent1"/>
                            </a:solidFill>
                          </a:ln>
                          <a:latin typeface="Cambria Math" panose="02040503050406030204" pitchFamily="18" charset="0"/>
                          <a:ea typeface="Cambria Math" panose="02040503050406030204" pitchFamily="18" charset="0"/>
                        </a:rPr>
                        <m:t>𝑐𝑡</m:t>
                      </m:r>
                      <m:r>
                        <a:rPr lang="fr-FR" sz="2400" i="1">
                          <a:ln>
                            <a:solidFill>
                              <a:schemeClr val="accent1"/>
                            </a:solidFill>
                          </a:ln>
                          <a:latin typeface="Cambria Math" panose="02040503050406030204" pitchFamily="18" charset="0"/>
                          <a:ea typeface="Cambria Math" panose="02040503050406030204" pitchFamily="18" charset="0"/>
                        </a:rPr>
                        <m:t>−</m:t>
                      </m:r>
                      <m:r>
                        <a:rPr lang="fr-FR" sz="2400" i="1">
                          <a:ln>
                            <a:solidFill>
                              <a:schemeClr val="accent1"/>
                            </a:solidFill>
                          </a:ln>
                          <a:latin typeface="Cambria Math" panose="02040503050406030204" pitchFamily="18" charset="0"/>
                          <a:ea typeface="Cambria Math" panose="02040503050406030204" pitchFamily="18" charset="0"/>
                        </a:rPr>
                        <m:t>𝛽</m:t>
                      </m:r>
                      <m:r>
                        <a:rPr lang="fr-FR" sz="2400" i="1">
                          <a:ln>
                            <a:solidFill>
                              <a:schemeClr val="accent1"/>
                            </a:solidFill>
                          </a:ln>
                          <a:latin typeface="Cambria Math" panose="02040503050406030204" pitchFamily="18" charset="0"/>
                          <a:ea typeface="Cambria Math" panose="02040503050406030204" pitchFamily="18" charset="0"/>
                        </a:rPr>
                        <m:t>𝑥</m:t>
                      </m:r>
                      <m:r>
                        <a:rPr lang="fr-FR" sz="2400" b="0" i="1" smtClean="0">
                          <a:ln>
                            <a:solidFill>
                              <a:schemeClr val="accent1"/>
                            </a:solidFill>
                          </a:ln>
                          <a:latin typeface="Cambria Math" panose="02040503050406030204" pitchFamily="18" charset="0"/>
                          <a:ea typeface="Cambria Math" panose="02040503050406030204" pitchFamily="18" charset="0"/>
                        </a:rPr>
                        <m:t> ⇒  </m:t>
                      </m:r>
                      <m:sSup>
                        <m:sSupPr>
                          <m:ctrlPr>
                            <a:rPr lang="fr-FR" sz="2400" b="0" i="1" smtClean="0">
                              <a:ln>
                                <a:solidFill>
                                  <a:schemeClr val="accent1"/>
                                </a:solidFill>
                              </a:ln>
                              <a:latin typeface="Cambria Math"/>
                              <a:ea typeface="Cambria Math" panose="02040503050406030204" pitchFamily="18" charset="0"/>
                            </a:rPr>
                          </m:ctrlPr>
                        </m:sSupPr>
                        <m:e>
                          <m:r>
                            <a:rPr lang="fr-FR" sz="2400" b="0" i="1" smtClean="0">
                              <a:ln>
                                <a:solidFill>
                                  <a:schemeClr val="accent1"/>
                                </a:solidFill>
                              </a:ln>
                              <a:latin typeface="Cambria Math" panose="02040503050406030204" pitchFamily="18" charset="0"/>
                              <a:ea typeface="Cambria Math" panose="02040503050406030204" pitchFamily="18" charset="0"/>
                            </a:rPr>
                            <m:t>𝑡</m:t>
                          </m:r>
                        </m:e>
                        <m:sup>
                          <m:r>
                            <a:rPr lang="fr-FR" sz="2400" b="0" i="1" smtClean="0">
                              <a:ln>
                                <a:solidFill>
                                  <a:schemeClr val="accent1"/>
                                </a:solidFill>
                              </a:ln>
                              <a:latin typeface="Cambria Math" panose="02040503050406030204" pitchFamily="18" charset="0"/>
                              <a:ea typeface="Cambria Math" panose="02040503050406030204" pitchFamily="18" charset="0"/>
                            </a:rPr>
                            <m:t>′</m:t>
                          </m:r>
                        </m:sup>
                      </m:sSup>
                      <m:r>
                        <a:rPr lang="fr-FR" sz="2400" b="0" i="1" smtClean="0">
                          <a:ln>
                            <a:solidFill>
                              <a:schemeClr val="accent1"/>
                            </a:solidFill>
                          </a:ln>
                          <a:latin typeface="Cambria Math" panose="02040503050406030204" pitchFamily="18" charset="0"/>
                          <a:ea typeface="Cambria Math" panose="02040503050406030204" pitchFamily="18" charset="0"/>
                        </a:rPr>
                        <m:t>=</m:t>
                      </m:r>
                      <m:r>
                        <a:rPr lang="fr-FR" sz="2400" b="0" i="1" smtClean="0">
                          <a:ln>
                            <a:solidFill>
                              <a:schemeClr val="accent1"/>
                            </a:solidFill>
                          </a:ln>
                          <a:latin typeface="Cambria Math" panose="02040503050406030204" pitchFamily="18" charset="0"/>
                          <a:ea typeface="Cambria Math" panose="02040503050406030204" pitchFamily="18" charset="0"/>
                        </a:rPr>
                        <m:t>𝑡</m:t>
                      </m:r>
                      <m:r>
                        <a:rPr lang="fr-FR" sz="2400" b="0" i="1" smtClean="0">
                          <a:ln>
                            <a:solidFill>
                              <a:schemeClr val="accent1"/>
                            </a:solidFill>
                          </a:ln>
                          <a:latin typeface="Cambria Math" panose="02040503050406030204" pitchFamily="18" charset="0"/>
                          <a:ea typeface="Cambria Math" panose="02040503050406030204" pitchFamily="18" charset="0"/>
                        </a:rPr>
                        <m:t>−</m:t>
                      </m:r>
                      <m:r>
                        <a:rPr lang="fr-FR" sz="2400" b="0" i="1" smtClean="0">
                          <a:ln>
                            <a:solidFill>
                              <a:schemeClr val="accent1"/>
                            </a:solidFill>
                          </a:ln>
                          <a:latin typeface="Cambria Math" panose="02040503050406030204" pitchFamily="18" charset="0"/>
                          <a:ea typeface="Cambria Math" panose="02040503050406030204" pitchFamily="18" charset="0"/>
                        </a:rPr>
                        <m:t>𝑣𝑥</m:t>
                      </m:r>
                      <m:r>
                        <a:rPr lang="fr-FR" sz="2400" b="0" i="1" smtClean="0">
                          <a:ln>
                            <a:solidFill>
                              <a:schemeClr val="accent1"/>
                            </a:solidFill>
                          </a:ln>
                          <a:latin typeface="Cambria Math" panose="02040503050406030204" pitchFamily="18" charset="0"/>
                          <a:ea typeface="Cambria Math" panose="02040503050406030204" pitchFamily="18" charset="0"/>
                        </a:rPr>
                        <m:t>/</m:t>
                      </m:r>
                      <m:sSup>
                        <m:sSupPr>
                          <m:ctrlPr>
                            <a:rPr lang="fr-FR" sz="2400" b="0" i="1" smtClean="0">
                              <a:ln>
                                <a:solidFill>
                                  <a:schemeClr val="accent1"/>
                                </a:solidFill>
                              </a:ln>
                              <a:latin typeface="Cambria Math"/>
                              <a:ea typeface="Cambria Math" panose="02040503050406030204" pitchFamily="18" charset="0"/>
                            </a:rPr>
                          </m:ctrlPr>
                        </m:sSupPr>
                        <m:e>
                          <m:r>
                            <a:rPr lang="fr-FR" sz="2400" b="0" i="1" smtClean="0">
                              <a:ln>
                                <a:solidFill>
                                  <a:schemeClr val="accent1"/>
                                </a:solidFill>
                              </a:ln>
                              <a:latin typeface="Cambria Math" panose="02040503050406030204" pitchFamily="18" charset="0"/>
                              <a:ea typeface="Cambria Math" panose="02040503050406030204" pitchFamily="18" charset="0"/>
                            </a:rPr>
                            <m:t>𝑐</m:t>
                          </m:r>
                        </m:e>
                        <m:sup>
                          <m:r>
                            <a:rPr lang="fr-FR" sz="2400" b="0" i="1" smtClean="0">
                              <a:ln>
                                <a:solidFill>
                                  <a:schemeClr val="accent1"/>
                                </a:solidFill>
                              </a:ln>
                              <a:latin typeface="Cambria Math" panose="02040503050406030204" pitchFamily="18" charset="0"/>
                              <a:ea typeface="Cambria Math" panose="02040503050406030204" pitchFamily="18" charset="0"/>
                            </a:rPr>
                            <m:t>2</m:t>
                          </m:r>
                        </m:sup>
                      </m:sSup>
                    </m:oMath>
                  </m:oMathPara>
                </a14:m>
                <a:endParaRPr lang="fr-FR" sz="2400" dirty="0" smtClean="0">
                  <a:ln>
                    <a:solidFill>
                      <a:schemeClr val="accent1"/>
                    </a:solidFill>
                  </a:ln>
                  <a:ea typeface="Cambria Math" panose="02040503050406030204" pitchFamily="18" charset="0"/>
                </a:endParaRPr>
              </a:p>
              <a:p>
                <a:pPr algn="just"/>
                <a:endParaRPr lang="fr-FR" dirty="0" smtClean="0">
                  <a:ln>
                    <a:solidFill>
                      <a:schemeClr val="accent1"/>
                    </a:solidFill>
                  </a:ln>
                  <a:ea typeface="Cambria Math" panose="02040503050406030204" pitchFamily="18" charset="0"/>
                </a:endParaRPr>
              </a:p>
              <a:p>
                <a:pPr algn="just"/>
                <a:r>
                  <a:rPr lang="fr-FR" dirty="0" smtClean="0">
                    <a:ln>
                      <a:solidFill>
                        <a:schemeClr val="accent1"/>
                      </a:solidFill>
                    </a:ln>
                    <a:ea typeface="Cambria Math" panose="02040503050406030204" pitchFamily="18" charset="0"/>
                  </a:rPr>
                  <a:t>2 évènements simultanés (1) et (2) dans S’ </a:t>
                </a:r>
                <a14:m>
                  <m:oMath xmlns:m="http://schemas.openxmlformats.org/officeDocument/2006/math">
                    <m:r>
                      <a:rPr lang="fr-FR" sz="2400" b="0" i="0" dirty="0" smtClean="0">
                        <a:ln>
                          <a:solidFill>
                            <a:schemeClr val="accent1"/>
                          </a:solidFill>
                        </a:ln>
                        <a:latin typeface="Cambria Math" panose="02040503050406030204" pitchFamily="18" charset="0"/>
                        <a:ea typeface="Cambria Math" panose="02040503050406030204" pitchFamily="18" charset="0"/>
                      </a:rPr>
                      <m:t>     </m:t>
                    </m:r>
                    <m:r>
                      <a:rPr lang="fr-FR" sz="2400" i="1" dirty="0" smtClean="0">
                        <a:ln>
                          <a:solidFill>
                            <a:schemeClr val="accent1"/>
                          </a:solidFill>
                        </a:ln>
                        <a:latin typeface="Cambria Math" panose="02040503050406030204" pitchFamily="18" charset="0"/>
                        <a:ea typeface="Cambria Math" panose="02040503050406030204" pitchFamily="18" charset="0"/>
                      </a:rPr>
                      <m:t>⇒</m:t>
                    </m:r>
                    <m:r>
                      <a:rPr lang="fr-FR" sz="2400" b="0" i="1" dirty="0" smtClean="0">
                        <a:ln>
                          <a:solidFill>
                            <a:schemeClr val="accent1"/>
                          </a:solidFill>
                        </a:ln>
                        <a:latin typeface="Cambria Math" panose="02040503050406030204" pitchFamily="18" charset="0"/>
                        <a:ea typeface="Cambria Math" panose="02040503050406030204" pitchFamily="18" charset="0"/>
                      </a:rPr>
                      <m:t>        </m:t>
                    </m:r>
                    <m:sSubSup>
                      <m:sSubSupPr>
                        <m:ctrlPr>
                          <a:rPr lang="fr-FR" sz="2400" b="0" i="1" dirty="0" smtClean="0">
                            <a:ln>
                              <a:solidFill>
                                <a:schemeClr val="accent1"/>
                              </a:solidFill>
                            </a:ln>
                            <a:latin typeface="Cambria Math"/>
                            <a:ea typeface="Cambria Math" panose="02040503050406030204" pitchFamily="18" charset="0"/>
                          </a:rPr>
                        </m:ctrlPr>
                      </m:sSubSup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1</m:t>
                        </m:r>
                      </m:sub>
                      <m:sup>
                        <m:r>
                          <a:rPr lang="fr-FR" sz="2400" b="0" i="1" dirty="0" smtClean="0">
                            <a:ln>
                              <a:solidFill>
                                <a:schemeClr val="accent1"/>
                              </a:solidFill>
                            </a:ln>
                            <a:latin typeface="Cambria Math" panose="02040503050406030204" pitchFamily="18" charset="0"/>
                            <a:ea typeface="Cambria Math" panose="02040503050406030204" pitchFamily="18" charset="0"/>
                          </a:rPr>
                          <m:t>′</m:t>
                        </m:r>
                      </m:sup>
                    </m:sSubSup>
                    <m:r>
                      <a:rPr lang="fr-FR" sz="2400" b="0" i="1" dirty="0" smtClean="0">
                        <a:ln>
                          <a:solidFill>
                            <a:schemeClr val="accent1"/>
                          </a:solidFill>
                        </a:ln>
                        <a:latin typeface="Cambria Math" panose="02040503050406030204" pitchFamily="18" charset="0"/>
                        <a:ea typeface="Cambria Math" panose="02040503050406030204" pitchFamily="18" charset="0"/>
                      </a:rPr>
                      <m:t>=</m:t>
                    </m:r>
                    <m:sSubSup>
                      <m:sSubSupPr>
                        <m:ctrlPr>
                          <a:rPr lang="fr-FR" sz="2400" b="0" i="1" dirty="0" smtClean="0">
                            <a:ln>
                              <a:solidFill>
                                <a:schemeClr val="accent1"/>
                              </a:solidFill>
                            </a:ln>
                            <a:latin typeface="Cambria Math"/>
                            <a:ea typeface="Cambria Math" panose="02040503050406030204" pitchFamily="18" charset="0"/>
                          </a:rPr>
                        </m:ctrlPr>
                      </m:sSubSup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2</m:t>
                        </m:r>
                      </m:sub>
                      <m:sup>
                        <m:r>
                          <a:rPr lang="fr-FR" sz="2400" b="0" i="1" dirty="0" smtClean="0">
                            <a:ln>
                              <a:solidFill>
                                <a:schemeClr val="accent1"/>
                              </a:solidFill>
                            </a:ln>
                            <a:latin typeface="Cambria Math" panose="02040503050406030204" pitchFamily="18" charset="0"/>
                            <a:ea typeface="Cambria Math" panose="02040503050406030204" pitchFamily="18" charset="0"/>
                          </a:rPr>
                          <m:t>′</m:t>
                        </m:r>
                      </m:sup>
                    </m:sSubSup>
                    <m:r>
                      <a:rPr lang="fr-FR" sz="2400" b="0" i="1" dirty="0" smtClean="0">
                        <a:ln>
                          <a:solidFill>
                            <a:schemeClr val="accent1"/>
                          </a:solidFill>
                        </a:ln>
                        <a:latin typeface="Cambria Math" panose="02040503050406030204" pitchFamily="18" charset="0"/>
                        <a:ea typeface="Cambria Math" panose="02040503050406030204" pitchFamily="18" charset="0"/>
                      </a:rPr>
                      <m:t>    ⇒    </m:t>
                    </m:r>
                    <m:sSub>
                      <m:sSubPr>
                        <m:ctrlPr>
                          <a:rPr lang="fr-FR" sz="2400" b="0" i="1" smtClean="0">
                            <a:ln>
                              <a:solidFill>
                                <a:schemeClr val="accent1"/>
                              </a:solidFill>
                            </a:ln>
                            <a:latin typeface="Cambria Math"/>
                            <a:ea typeface="Cambria Math" panose="02040503050406030204" pitchFamily="18" charset="0"/>
                          </a:rPr>
                        </m:ctrlPr>
                      </m:sSubPr>
                      <m:e>
                        <m:r>
                          <a:rPr lang="fr-FR" sz="2400" i="1">
                            <a:ln>
                              <a:solidFill>
                                <a:schemeClr val="accent1"/>
                              </a:solidFill>
                            </a:ln>
                            <a:latin typeface="Cambria Math" panose="02040503050406030204" pitchFamily="18" charset="0"/>
                            <a:ea typeface="Cambria Math" panose="02040503050406030204" pitchFamily="18" charset="0"/>
                          </a:rPr>
                          <m:t>𝑡</m:t>
                        </m:r>
                      </m:e>
                      <m:sub>
                        <m:r>
                          <a:rPr lang="fr-FR" sz="2400" b="0" i="1" smtClean="0">
                            <a:ln>
                              <a:solidFill>
                                <a:schemeClr val="accent1"/>
                              </a:solidFill>
                            </a:ln>
                            <a:latin typeface="Cambria Math" panose="02040503050406030204" pitchFamily="18" charset="0"/>
                            <a:ea typeface="Cambria Math" panose="02040503050406030204" pitchFamily="18" charset="0"/>
                          </a:rPr>
                          <m:t>1</m:t>
                        </m:r>
                      </m:sub>
                    </m:sSub>
                    <m:r>
                      <a:rPr lang="fr-FR" sz="2400" i="1">
                        <a:ln>
                          <a:solidFill>
                            <a:schemeClr val="accent1"/>
                          </a:solidFill>
                        </a:ln>
                        <a:latin typeface="Cambria Math" panose="02040503050406030204" pitchFamily="18" charset="0"/>
                        <a:ea typeface="Cambria Math" panose="02040503050406030204" pitchFamily="18" charset="0"/>
                      </a:rPr>
                      <m:t>−</m:t>
                    </m:r>
                    <m:f>
                      <m:fPr>
                        <m:ctrlPr>
                          <a:rPr lang="fr-FR" sz="2400" i="1">
                            <a:ln>
                              <a:solidFill>
                                <a:schemeClr val="accent1"/>
                              </a:solidFill>
                            </a:ln>
                            <a:latin typeface="Cambria Math"/>
                            <a:ea typeface="Cambria Math" panose="02040503050406030204" pitchFamily="18" charset="0"/>
                          </a:rPr>
                        </m:ctrlPr>
                      </m:fPr>
                      <m:num>
                        <m:r>
                          <a:rPr lang="fr-FR" sz="2400" i="1">
                            <a:ln>
                              <a:solidFill>
                                <a:schemeClr val="accent1"/>
                              </a:solidFill>
                            </a:ln>
                            <a:latin typeface="Cambria Math" panose="02040503050406030204" pitchFamily="18" charset="0"/>
                            <a:ea typeface="Cambria Math" panose="02040503050406030204" pitchFamily="18" charset="0"/>
                          </a:rPr>
                          <m:t>𝑣</m:t>
                        </m:r>
                        <m:sSub>
                          <m:sSubPr>
                            <m:ctrlPr>
                              <a:rPr lang="fr-FR" sz="2400" b="0" i="1" smtClean="0">
                                <a:ln>
                                  <a:solidFill>
                                    <a:schemeClr val="accent1"/>
                                  </a:solidFill>
                                </a:ln>
                                <a:latin typeface="Cambria Math"/>
                                <a:ea typeface="Cambria Math" panose="02040503050406030204" pitchFamily="18" charset="0"/>
                              </a:rPr>
                            </m:ctrlPr>
                          </m:sSubPr>
                          <m:e>
                            <m:r>
                              <a:rPr lang="fr-FR" sz="2400" i="1">
                                <a:ln>
                                  <a:solidFill>
                                    <a:schemeClr val="accent1"/>
                                  </a:solidFill>
                                </a:ln>
                                <a:latin typeface="Cambria Math" panose="02040503050406030204" pitchFamily="18" charset="0"/>
                                <a:ea typeface="Cambria Math" panose="02040503050406030204" pitchFamily="18" charset="0"/>
                              </a:rPr>
                              <m:t>𝑥</m:t>
                            </m:r>
                          </m:e>
                          <m:sub>
                            <m:r>
                              <a:rPr lang="fr-FR" sz="2400" b="0" i="1" smtClean="0">
                                <a:ln>
                                  <a:solidFill>
                                    <a:schemeClr val="accent1"/>
                                  </a:solidFill>
                                </a:ln>
                                <a:latin typeface="Cambria Math" panose="02040503050406030204" pitchFamily="18" charset="0"/>
                                <a:ea typeface="Cambria Math" panose="02040503050406030204" pitchFamily="18" charset="0"/>
                              </a:rPr>
                              <m:t>1</m:t>
                            </m:r>
                          </m:sub>
                        </m:sSub>
                      </m:num>
                      <m:den>
                        <m:sSup>
                          <m:sSupPr>
                            <m:ctrlPr>
                              <a:rPr lang="fr-FR" sz="2400" i="1">
                                <a:ln>
                                  <a:solidFill>
                                    <a:schemeClr val="accent1"/>
                                  </a:solidFill>
                                </a:ln>
                                <a:latin typeface="Cambria Math"/>
                                <a:ea typeface="Cambria Math" panose="02040503050406030204" pitchFamily="18" charset="0"/>
                              </a:rPr>
                            </m:ctrlPr>
                          </m:sSupPr>
                          <m:e>
                            <m:r>
                              <a:rPr lang="fr-FR" sz="2400" i="1">
                                <a:ln>
                                  <a:solidFill>
                                    <a:schemeClr val="accent1"/>
                                  </a:solidFill>
                                </a:ln>
                                <a:latin typeface="Cambria Math" panose="02040503050406030204" pitchFamily="18" charset="0"/>
                                <a:ea typeface="Cambria Math" panose="02040503050406030204" pitchFamily="18" charset="0"/>
                              </a:rPr>
                              <m:t>𝑐</m:t>
                            </m:r>
                          </m:e>
                          <m:sup>
                            <m:r>
                              <a:rPr lang="fr-FR" sz="2400" i="1">
                                <a:ln>
                                  <a:solidFill>
                                    <a:schemeClr val="accent1"/>
                                  </a:solidFill>
                                </a:ln>
                                <a:latin typeface="Cambria Math" panose="02040503050406030204" pitchFamily="18" charset="0"/>
                                <a:ea typeface="Cambria Math" panose="02040503050406030204" pitchFamily="18" charset="0"/>
                              </a:rPr>
                              <m:t>2</m:t>
                            </m:r>
                          </m:sup>
                        </m:sSup>
                      </m:den>
                    </m:f>
                    <m:r>
                      <a:rPr lang="fr-FR" sz="2400" b="0" i="1" smtClean="0">
                        <a:ln>
                          <a:solidFill>
                            <a:schemeClr val="accent1"/>
                          </a:solidFill>
                        </a:ln>
                        <a:latin typeface="Cambria Math" panose="02040503050406030204" pitchFamily="18" charset="0"/>
                        <a:ea typeface="Cambria Math" panose="02040503050406030204" pitchFamily="18" charset="0"/>
                      </a:rPr>
                      <m:t>=</m:t>
                    </m:r>
                    <m:sSub>
                      <m:sSubPr>
                        <m:ctrlPr>
                          <a:rPr lang="fr-FR" sz="2400" i="1">
                            <a:ln>
                              <a:solidFill>
                                <a:schemeClr val="accent1"/>
                              </a:solidFill>
                            </a:ln>
                            <a:latin typeface="Cambria Math"/>
                            <a:ea typeface="Cambria Math" panose="02040503050406030204" pitchFamily="18" charset="0"/>
                          </a:rPr>
                        </m:ctrlPr>
                      </m:sSubPr>
                      <m:e>
                        <m:r>
                          <a:rPr lang="fr-FR" sz="2400" i="1">
                            <a:ln>
                              <a:solidFill>
                                <a:schemeClr val="accent1"/>
                              </a:solidFill>
                            </a:ln>
                            <a:latin typeface="Cambria Math" panose="02040503050406030204" pitchFamily="18" charset="0"/>
                            <a:ea typeface="Cambria Math" panose="02040503050406030204" pitchFamily="18" charset="0"/>
                          </a:rPr>
                          <m:t>𝑡</m:t>
                        </m:r>
                      </m:e>
                      <m:sub>
                        <m:r>
                          <a:rPr lang="fr-FR" sz="2400" b="0" i="1" smtClean="0">
                            <a:ln>
                              <a:solidFill>
                                <a:schemeClr val="accent1"/>
                              </a:solidFill>
                            </a:ln>
                            <a:latin typeface="Cambria Math" panose="02040503050406030204" pitchFamily="18" charset="0"/>
                            <a:ea typeface="Cambria Math" panose="02040503050406030204" pitchFamily="18" charset="0"/>
                          </a:rPr>
                          <m:t>2</m:t>
                        </m:r>
                      </m:sub>
                    </m:sSub>
                    <m:r>
                      <a:rPr lang="fr-FR" sz="2400" i="1">
                        <a:ln>
                          <a:solidFill>
                            <a:schemeClr val="accent1"/>
                          </a:solidFill>
                        </a:ln>
                        <a:latin typeface="Cambria Math" panose="02040503050406030204" pitchFamily="18" charset="0"/>
                        <a:ea typeface="Cambria Math" panose="02040503050406030204" pitchFamily="18" charset="0"/>
                      </a:rPr>
                      <m:t>−</m:t>
                    </m:r>
                    <m:f>
                      <m:fPr>
                        <m:ctrlPr>
                          <a:rPr lang="fr-FR" sz="2400" i="1">
                            <a:ln>
                              <a:solidFill>
                                <a:schemeClr val="accent1"/>
                              </a:solidFill>
                            </a:ln>
                            <a:latin typeface="Cambria Math"/>
                            <a:ea typeface="Cambria Math" panose="02040503050406030204" pitchFamily="18" charset="0"/>
                          </a:rPr>
                        </m:ctrlPr>
                      </m:fPr>
                      <m:num>
                        <m:r>
                          <a:rPr lang="fr-FR" sz="2400" i="1">
                            <a:ln>
                              <a:solidFill>
                                <a:schemeClr val="accent1"/>
                              </a:solidFill>
                            </a:ln>
                            <a:latin typeface="Cambria Math" panose="02040503050406030204" pitchFamily="18" charset="0"/>
                            <a:ea typeface="Cambria Math" panose="02040503050406030204" pitchFamily="18" charset="0"/>
                          </a:rPr>
                          <m:t>𝑣</m:t>
                        </m:r>
                        <m:sSub>
                          <m:sSubPr>
                            <m:ctrlPr>
                              <a:rPr lang="fr-FR" sz="2400" b="0" i="1" smtClean="0">
                                <a:ln>
                                  <a:solidFill>
                                    <a:schemeClr val="accent1"/>
                                  </a:solidFill>
                                </a:ln>
                                <a:latin typeface="Cambria Math"/>
                                <a:ea typeface="Cambria Math" panose="02040503050406030204" pitchFamily="18" charset="0"/>
                              </a:rPr>
                            </m:ctrlPr>
                          </m:sSubPr>
                          <m:e>
                            <m:r>
                              <a:rPr lang="fr-FR" sz="2400" i="1">
                                <a:ln>
                                  <a:solidFill>
                                    <a:schemeClr val="accent1"/>
                                  </a:solidFill>
                                </a:ln>
                                <a:latin typeface="Cambria Math" panose="02040503050406030204" pitchFamily="18" charset="0"/>
                                <a:ea typeface="Cambria Math" panose="02040503050406030204" pitchFamily="18" charset="0"/>
                              </a:rPr>
                              <m:t>𝑥</m:t>
                            </m:r>
                          </m:e>
                          <m:sub>
                            <m:r>
                              <a:rPr lang="fr-FR" sz="2400" b="0" i="1" smtClean="0">
                                <a:ln>
                                  <a:solidFill>
                                    <a:schemeClr val="accent1"/>
                                  </a:solidFill>
                                </a:ln>
                                <a:latin typeface="Cambria Math" panose="02040503050406030204" pitchFamily="18" charset="0"/>
                                <a:ea typeface="Cambria Math" panose="02040503050406030204" pitchFamily="18" charset="0"/>
                              </a:rPr>
                              <m:t>2</m:t>
                            </m:r>
                          </m:sub>
                        </m:sSub>
                      </m:num>
                      <m:den>
                        <m:sSup>
                          <m:sSupPr>
                            <m:ctrlPr>
                              <a:rPr lang="fr-FR" sz="2400" i="1">
                                <a:ln>
                                  <a:solidFill>
                                    <a:schemeClr val="accent1"/>
                                  </a:solidFill>
                                </a:ln>
                                <a:latin typeface="Cambria Math"/>
                                <a:ea typeface="Cambria Math" panose="02040503050406030204" pitchFamily="18" charset="0"/>
                              </a:rPr>
                            </m:ctrlPr>
                          </m:sSupPr>
                          <m:e>
                            <m:r>
                              <a:rPr lang="fr-FR" sz="2400" i="1">
                                <a:ln>
                                  <a:solidFill>
                                    <a:schemeClr val="accent1"/>
                                  </a:solidFill>
                                </a:ln>
                                <a:latin typeface="Cambria Math" panose="02040503050406030204" pitchFamily="18" charset="0"/>
                                <a:ea typeface="Cambria Math" panose="02040503050406030204" pitchFamily="18" charset="0"/>
                              </a:rPr>
                              <m:t>𝑐</m:t>
                            </m:r>
                          </m:e>
                          <m:sup>
                            <m:r>
                              <a:rPr lang="fr-FR" sz="2400" i="1">
                                <a:ln>
                                  <a:solidFill>
                                    <a:schemeClr val="accent1"/>
                                  </a:solidFill>
                                </a:ln>
                                <a:latin typeface="Cambria Math" panose="02040503050406030204" pitchFamily="18" charset="0"/>
                                <a:ea typeface="Cambria Math" panose="02040503050406030204" pitchFamily="18" charset="0"/>
                              </a:rPr>
                              <m:t>2</m:t>
                            </m:r>
                          </m:sup>
                        </m:sSup>
                      </m:den>
                    </m:f>
                  </m:oMath>
                </a14:m>
                <a:endParaRPr lang="fr-FR" sz="2400" dirty="0">
                  <a:ln>
                    <a:solidFill>
                      <a:schemeClr val="accent1"/>
                    </a:solidFill>
                  </a:ln>
                  <a:ea typeface="Cambria Math" panose="02040503050406030204" pitchFamily="18" charset="0"/>
                </a:endParaRPr>
              </a:p>
              <a:p>
                <a:pPr algn="just"/>
                <a:endParaRPr lang="fr-FR" dirty="0" smtClean="0">
                  <a:ln>
                    <a:solidFill>
                      <a:schemeClr val="accent1"/>
                    </a:solidFill>
                  </a:ln>
                  <a:ea typeface="Cambria Math" panose="02040503050406030204" pitchFamily="18" charset="0"/>
                </a:endParaRPr>
              </a:p>
              <a:p>
                <a:pPr algn="just"/>
                <a:r>
                  <a:rPr lang="fr-FR" dirty="0" smtClean="0">
                    <a:ln>
                      <a:solidFill>
                        <a:schemeClr val="accent1"/>
                      </a:solidFill>
                    </a:ln>
                    <a:ea typeface="Cambria Math" panose="02040503050406030204" pitchFamily="18" charset="0"/>
                  </a:rPr>
                  <a:t>Ces 2 évènements ne sont pas simultanés dans S     </a:t>
                </a:r>
                <a14:m>
                  <m:oMath xmlns:m="http://schemas.openxmlformats.org/officeDocument/2006/math">
                    <m:r>
                      <a:rPr lang="fr-FR" sz="2400" i="1" dirty="0">
                        <a:ln>
                          <a:solidFill>
                            <a:schemeClr val="accent1"/>
                          </a:solidFill>
                        </a:ln>
                        <a:latin typeface="Cambria Math" panose="02040503050406030204" pitchFamily="18" charset="0"/>
                        <a:ea typeface="Cambria Math" panose="02040503050406030204" pitchFamily="18" charset="0"/>
                      </a:rPr>
                      <m:t>⇒        </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2</m:t>
                        </m:r>
                      </m:sub>
                    </m:sSub>
                    <m:r>
                      <a:rPr lang="fr-FR" sz="2400" b="0" i="1" dirty="0" smtClean="0">
                        <a:ln>
                          <a:solidFill>
                            <a:schemeClr val="accent1"/>
                          </a:solidFill>
                        </a:ln>
                        <a:latin typeface="Cambria Math" panose="02040503050406030204" pitchFamily="18" charset="0"/>
                        <a:ea typeface="Cambria Math" panose="02040503050406030204" pitchFamily="18" charset="0"/>
                      </a:rPr>
                      <m:t>−</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1</m:t>
                        </m:r>
                      </m:sub>
                    </m:sSub>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b="0" i="1" dirty="0" smtClean="0">
                            <a:ln>
                              <a:solidFill>
                                <a:schemeClr val="accent1"/>
                              </a:solidFill>
                            </a:ln>
                            <a:latin typeface="Cambria Math"/>
                            <a:ea typeface="Cambria Math" panose="02040503050406030204" pitchFamily="18" charset="0"/>
                          </a:rPr>
                        </m:ctrlPr>
                      </m:fPr>
                      <m:num>
                        <m:d>
                          <m:dPr>
                            <m:ctrlPr>
                              <a:rPr lang="fr-FR" sz="2400" b="0" i="1" dirty="0" smtClean="0">
                                <a:ln>
                                  <a:solidFill>
                                    <a:schemeClr val="accent1"/>
                                  </a:solidFill>
                                </a:ln>
                                <a:latin typeface="Cambria Math"/>
                                <a:ea typeface="Cambria Math" panose="02040503050406030204" pitchFamily="18" charset="0"/>
                              </a:rPr>
                            </m:ctrlPr>
                          </m:dPr>
                          <m:e>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𝑥</m:t>
                                </m:r>
                              </m:e>
                              <m:sub>
                                <m:r>
                                  <a:rPr lang="fr-FR" sz="2400" b="0" i="1" dirty="0" smtClean="0">
                                    <a:ln>
                                      <a:solidFill>
                                        <a:schemeClr val="accent1"/>
                                      </a:solidFill>
                                    </a:ln>
                                    <a:latin typeface="Cambria Math" panose="02040503050406030204" pitchFamily="18" charset="0"/>
                                    <a:ea typeface="Cambria Math" panose="02040503050406030204" pitchFamily="18" charset="0"/>
                                  </a:rPr>
                                  <m:t>2</m:t>
                                </m:r>
                              </m:sub>
                            </m:sSub>
                            <m:r>
                              <a:rPr lang="fr-FR" sz="2400" b="0" i="1" dirty="0" smtClean="0">
                                <a:ln>
                                  <a:solidFill>
                                    <a:schemeClr val="accent1"/>
                                  </a:solidFill>
                                </a:ln>
                                <a:latin typeface="Cambria Math" panose="02040503050406030204" pitchFamily="18" charset="0"/>
                                <a:ea typeface="Cambria Math" panose="02040503050406030204" pitchFamily="18" charset="0"/>
                              </a:rPr>
                              <m:t>−</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𝑥</m:t>
                                </m:r>
                              </m:e>
                              <m:sub>
                                <m:r>
                                  <a:rPr lang="fr-FR" sz="2400" b="0" i="1" dirty="0" smtClean="0">
                                    <a:ln>
                                      <a:solidFill>
                                        <a:schemeClr val="accent1"/>
                                      </a:solidFill>
                                    </a:ln>
                                    <a:latin typeface="Cambria Math" panose="02040503050406030204" pitchFamily="18" charset="0"/>
                                    <a:ea typeface="Cambria Math" panose="02040503050406030204" pitchFamily="18" charset="0"/>
                                  </a:rPr>
                                  <m:t>1</m:t>
                                </m:r>
                              </m:sub>
                            </m:sSub>
                          </m:e>
                        </m:d>
                        <m:r>
                          <a:rPr lang="fr-FR" sz="2400" b="0" i="1" dirty="0" smtClean="0">
                            <a:ln>
                              <a:solidFill>
                                <a:schemeClr val="accent1"/>
                              </a:solidFill>
                            </a:ln>
                            <a:latin typeface="Cambria Math" panose="02040503050406030204" pitchFamily="18" charset="0"/>
                            <a:ea typeface="Cambria Math" panose="02040503050406030204" pitchFamily="18" charset="0"/>
                          </a:rPr>
                          <m:t>𝑣</m:t>
                        </m:r>
                      </m:num>
                      <m:den>
                        <m:sSup>
                          <m:sSupPr>
                            <m:ctrlPr>
                              <a:rPr lang="fr-FR" sz="2400" b="0" i="1" dirty="0" smtClean="0">
                                <a:ln>
                                  <a:solidFill>
                                    <a:schemeClr val="accent1"/>
                                  </a:solidFill>
                                </a:ln>
                                <a:latin typeface="Cambria Math"/>
                                <a:ea typeface="Cambria Math" panose="02040503050406030204" pitchFamily="18" charset="0"/>
                              </a:rPr>
                            </m:ctrlPr>
                          </m:sSupPr>
                          <m:e>
                            <m:r>
                              <a:rPr lang="fr-FR" sz="2400" b="0" i="1" dirty="0" smtClean="0">
                                <a:ln>
                                  <a:solidFill>
                                    <a:schemeClr val="accent1"/>
                                  </a:solidFill>
                                </a:ln>
                                <a:latin typeface="Cambria Math" panose="02040503050406030204" pitchFamily="18" charset="0"/>
                                <a:ea typeface="Cambria Math" panose="02040503050406030204" pitchFamily="18" charset="0"/>
                              </a:rPr>
                              <m:t>𝑐</m:t>
                            </m:r>
                          </m:e>
                          <m:sup>
                            <m:r>
                              <a:rPr lang="fr-FR" sz="2400" b="0" i="1" dirty="0" smtClean="0">
                                <a:ln>
                                  <a:solidFill>
                                    <a:schemeClr val="accent1"/>
                                  </a:solidFill>
                                </a:ln>
                                <a:latin typeface="Cambria Math" panose="02040503050406030204" pitchFamily="18" charset="0"/>
                                <a:ea typeface="Cambria Math" panose="02040503050406030204" pitchFamily="18" charset="0"/>
                              </a:rPr>
                              <m:t>2</m:t>
                            </m:r>
                          </m:sup>
                        </m:sSup>
                      </m:den>
                    </m:f>
                  </m:oMath>
                </a14:m>
                <a:endParaRPr lang="fr-FR" sz="2400" dirty="0" smtClean="0">
                  <a:ln>
                    <a:solidFill>
                      <a:schemeClr val="accent1"/>
                    </a:solidFill>
                  </a:ln>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3989" y="946293"/>
                <a:ext cx="11584027" cy="5661293"/>
              </a:xfrm>
              <a:prstGeom prst="rect">
                <a:avLst/>
              </a:prstGeo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94297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3990" y="108934"/>
            <a:ext cx="11584027" cy="584775"/>
          </a:xfrm>
          <a:prstGeom prst="rect">
            <a:avLst/>
          </a:prstGeom>
          <a:noFill/>
          <a:ln>
            <a:solidFill>
              <a:schemeClr val="tx1"/>
            </a:solidFill>
          </a:ln>
        </p:spPr>
        <p:txBody>
          <a:bodyPr wrap="square" rtlCol="0">
            <a:spAutoFit/>
          </a:bodyPr>
          <a:lstStyle/>
          <a:p>
            <a:pPr algn="ctr"/>
            <a:r>
              <a:rPr lang="fr-FR" sz="3200" dirty="0" smtClean="0"/>
              <a:t>La dilatation du temps par la gravité (Einstein 1907)</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294322" y="1172342"/>
                <a:ext cx="11497956" cy="461665"/>
              </a:xfrm>
              <a:prstGeom prst="rect">
                <a:avLst/>
              </a:prstGeom>
            </p:spPr>
            <p:txBody>
              <a:bodyPr wrap="none">
                <a:spAutoFit/>
              </a:bodyPr>
              <a:lstStyle/>
              <a:p>
                <a:r>
                  <a:rPr lang="fr-FR" sz="2400" dirty="0" smtClean="0">
                    <a:ln>
                      <a:solidFill>
                        <a:schemeClr val="accent1"/>
                      </a:solidFill>
                    </a:ln>
                    <a:ea typeface="Cambria Math" panose="02040503050406030204" pitchFamily="18" charset="0"/>
                  </a:rPr>
                  <a:t>Si l’évènement (1) correspond à la fin de la période considérée dans S, alors on a : </a:t>
                </a:r>
                <a14:m>
                  <m:oMath xmlns:m="http://schemas.openxmlformats.org/officeDocument/2006/math">
                    <m:r>
                      <a:rPr lang="fr-FR" sz="2400" i="1" dirty="0" smtClean="0">
                        <a:ln>
                          <a:solidFill>
                            <a:schemeClr val="accent1"/>
                          </a:solidFill>
                        </a:ln>
                        <a:latin typeface="Cambria Math" panose="02040503050406030204" pitchFamily="18" charset="0"/>
                        <a:ea typeface="Cambria Math" panose="02040503050406030204" pitchFamily="18" charset="0"/>
                      </a:rPr>
                      <m:t>𝑣</m:t>
                    </m:r>
                    <m:r>
                      <a:rPr lang="fr-FR" sz="2400" i="1" dirty="0" smtClean="0">
                        <a:ln>
                          <a:solidFill>
                            <a:schemeClr val="accent1"/>
                          </a:solidFill>
                        </a:ln>
                        <a:latin typeface="Cambria Math" panose="02040503050406030204" pitchFamily="18" charset="0"/>
                        <a:ea typeface="Cambria Math" panose="02040503050406030204" pitchFamily="18" charset="0"/>
                      </a:rPr>
                      <m:t>=</m:t>
                    </m:r>
                    <m:r>
                      <a:rPr lang="fr-FR" sz="2400" i="1" dirty="0" smtClean="0">
                        <a:ln>
                          <a:solidFill>
                            <a:schemeClr val="accent1"/>
                          </a:solidFill>
                        </a:ln>
                        <a:latin typeface="Cambria Math" panose="02040503050406030204" pitchFamily="18" charset="0"/>
                        <a:ea typeface="Cambria Math" panose="02040503050406030204" pitchFamily="18" charset="0"/>
                      </a:rPr>
                      <m:t>𝑔</m:t>
                    </m:r>
                    <m:sSub>
                      <m:sSubPr>
                        <m:ctrlPr>
                          <a:rPr lang="fr-FR" sz="2400" i="1" dirty="0" smtClean="0">
                            <a:ln>
                              <a:solidFill>
                                <a:schemeClr val="accent1"/>
                              </a:solidFill>
                            </a:ln>
                            <a:latin typeface="Cambria Math"/>
                            <a:ea typeface="Cambria Math" panose="02040503050406030204" pitchFamily="18" charset="0"/>
                          </a:rPr>
                        </m:ctrlPr>
                      </m:sSubPr>
                      <m:e>
                        <m:r>
                          <a:rPr lang="fr-FR" sz="2400" i="1" dirty="0" smtClean="0">
                            <a:ln>
                              <a:solidFill>
                                <a:schemeClr val="accent1"/>
                              </a:solidFill>
                            </a:ln>
                            <a:latin typeface="Cambria Math" panose="02040503050406030204" pitchFamily="18" charset="0"/>
                            <a:ea typeface="Cambria Math" panose="02040503050406030204" pitchFamily="18" charset="0"/>
                          </a:rPr>
                          <m:t>𝑡</m:t>
                        </m:r>
                      </m:e>
                      <m:sub>
                        <m:r>
                          <a:rPr lang="fr-FR" sz="2400" i="1" dirty="0" smtClean="0">
                            <a:ln>
                              <a:solidFill>
                                <a:schemeClr val="accent1"/>
                              </a:solidFill>
                            </a:ln>
                            <a:latin typeface="Cambria Math" panose="02040503050406030204" pitchFamily="18" charset="0"/>
                            <a:ea typeface="Cambria Math" panose="02040503050406030204" pitchFamily="18" charset="0"/>
                          </a:rPr>
                          <m:t>1</m:t>
                        </m:r>
                      </m:sub>
                    </m:sSub>
                  </m:oMath>
                </a14:m>
                <a:r>
                  <a:rPr lang="fr-FR" sz="2400" dirty="0" smtClean="0">
                    <a:ln>
                      <a:solidFill>
                        <a:schemeClr val="accent1"/>
                      </a:solidFill>
                    </a:ln>
                    <a:ea typeface="Cambria Math" panose="02040503050406030204" pitchFamily="18" charset="0"/>
                  </a:rPr>
                  <a:t> </a:t>
                </a:r>
                <a:endParaRPr lang="fr-FR" sz="2400" dirty="0">
                  <a:ln>
                    <a:solidFill>
                      <a:schemeClr val="accent1"/>
                    </a:solidFill>
                  </a:ln>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4322" y="1172342"/>
                <a:ext cx="11497956" cy="461665"/>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96757" y="1772416"/>
                <a:ext cx="6618735" cy="80926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fr-FR" sz="2400" i="1" dirty="0" smtClean="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𝑡</m:t>
                          </m:r>
                        </m:e>
                        <m:sub>
                          <m:r>
                            <a:rPr lang="fr-FR" sz="2400" i="1" dirty="0">
                              <a:ln>
                                <a:solidFill>
                                  <a:schemeClr val="accent1"/>
                                </a:solidFill>
                              </a:ln>
                              <a:latin typeface="Cambria Math" panose="02040503050406030204" pitchFamily="18" charset="0"/>
                              <a:ea typeface="Cambria Math" panose="02040503050406030204" pitchFamily="18" charset="0"/>
                            </a:rPr>
                            <m:t>2</m:t>
                          </m:r>
                        </m:sub>
                      </m:sSub>
                      <m:r>
                        <a:rPr lang="fr-FR" sz="2400" i="1" dirty="0">
                          <a:ln>
                            <a:solidFill>
                              <a:schemeClr val="accent1"/>
                            </a:solidFill>
                          </a:ln>
                          <a:latin typeface="Cambria Math" panose="02040503050406030204" pitchFamily="18" charset="0"/>
                          <a:ea typeface="Cambria Math" panose="02040503050406030204" pitchFamily="18" charset="0"/>
                        </a:rPr>
                        <m:t>−</m:t>
                      </m:r>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𝑡</m:t>
                          </m:r>
                        </m:e>
                        <m:sub>
                          <m:r>
                            <a:rPr lang="fr-FR" sz="2400" i="1" dirty="0">
                              <a:ln>
                                <a:solidFill>
                                  <a:schemeClr val="accent1"/>
                                </a:solidFill>
                              </a:ln>
                              <a:latin typeface="Cambria Math" panose="02040503050406030204" pitchFamily="18" charset="0"/>
                              <a:ea typeface="Cambria Math" panose="02040503050406030204" pitchFamily="18" charset="0"/>
                            </a:rPr>
                            <m:t>1</m:t>
                          </m:r>
                        </m:sub>
                      </m:sSub>
                      <m:r>
                        <a:rPr lang="fr-FR" sz="2400" i="1" dirty="0">
                          <a:ln>
                            <a:solidFill>
                              <a:schemeClr val="accent1"/>
                            </a:solidFill>
                          </a:ln>
                          <a:latin typeface="Cambria Math" panose="02040503050406030204" pitchFamily="18" charset="0"/>
                          <a:ea typeface="Cambria Math" panose="02040503050406030204" pitchFamily="18" charset="0"/>
                        </a:rPr>
                        <m:t>=</m:t>
                      </m:r>
                      <m:f>
                        <m:fPr>
                          <m:ctrlPr>
                            <a:rPr lang="fr-FR" sz="2400" i="1" dirty="0">
                              <a:ln>
                                <a:solidFill>
                                  <a:schemeClr val="accent1"/>
                                </a:solidFill>
                              </a:ln>
                              <a:latin typeface="Cambria Math"/>
                              <a:ea typeface="Cambria Math" panose="02040503050406030204" pitchFamily="18" charset="0"/>
                            </a:rPr>
                          </m:ctrlPr>
                        </m:fPr>
                        <m:num>
                          <m:d>
                            <m:dPr>
                              <m:ctrlPr>
                                <a:rPr lang="fr-FR" sz="2400" i="1" dirty="0">
                                  <a:ln>
                                    <a:solidFill>
                                      <a:schemeClr val="accent1"/>
                                    </a:solidFill>
                                  </a:ln>
                                  <a:latin typeface="Cambria Math"/>
                                  <a:ea typeface="Cambria Math" panose="02040503050406030204" pitchFamily="18" charset="0"/>
                                </a:rPr>
                              </m:ctrlPr>
                            </m:dPr>
                            <m:e>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𝑥</m:t>
                                  </m:r>
                                </m:e>
                                <m:sub>
                                  <m:r>
                                    <a:rPr lang="fr-FR" sz="2400" i="1" dirty="0">
                                      <a:ln>
                                        <a:solidFill>
                                          <a:schemeClr val="accent1"/>
                                        </a:solidFill>
                                      </a:ln>
                                      <a:latin typeface="Cambria Math" panose="02040503050406030204" pitchFamily="18" charset="0"/>
                                      <a:ea typeface="Cambria Math" panose="02040503050406030204" pitchFamily="18" charset="0"/>
                                    </a:rPr>
                                    <m:t>2</m:t>
                                  </m:r>
                                </m:sub>
                              </m:sSub>
                              <m:r>
                                <a:rPr lang="fr-FR" sz="2400" i="1" dirty="0">
                                  <a:ln>
                                    <a:solidFill>
                                      <a:schemeClr val="accent1"/>
                                    </a:solidFill>
                                  </a:ln>
                                  <a:latin typeface="Cambria Math" panose="02040503050406030204" pitchFamily="18" charset="0"/>
                                  <a:ea typeface="Cambria Math" panose="02040503050406030204" pitchFamily="18" charset="0"/>
                                </a:rPr>
                                <m:t>−</m:t>
                              </m:r>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𝑥</m:t>
                                  </m:r>
                                </m:e>
                                <m:sub>
                                  <m:r>
                                    <a:rPr lang="fr-FR" sz="2400" i="1" dirty="0">
                                      <a:ln>
                                        <a:solidFill>
                                          <a:schemeClr val="accent1"/>
                                        </a:solidFill>
                                      </a:ln>
                                      <a:latin typeface="Cambria Math" panose="02040503050406030204" pitchFamily="18" charset="0"/>
                                      <a:ea typeface="Cambria Math" panose="02040503050406030204" pitchFamily="18" charset="0"/>
                                    </a:rPr>
                                    <m:t>1</m:t>
                                  </m:r>
                                </m:sub>
                              </m:sSub>
                            </m:e>
                          </m:d>
                          <m:r>
                            <a:rPr lang="fr-FR" sz="2400" i="1" dirty="0">
                              <a:ln>
                                <a:solidFill>
                                  <a:schemeClr val="accent1"/>
                                </a:solidFill>
                              </a:ln>
                              <a:latin typeface="Cambria Math" panose="02040503050406030204" pitchFamily="18" charset="0"/>
                              <a:ea typeface="Cambria Math" panose="02040503050406030204" pitchFamily="18" charset="0"/>
                            </a:rPr>
                            <m:t>𝑣</m:t>
                          </m:r>
                        </m:num>
                        <m:den>
                          <m:sSup>
                            <m:sSupPr>
                              <m:ctrlPr>
                                <a:rPr lang="fr-FR" sz="2400" i="1" dirty="0">
                                  <a:ln>
                                    <a:solidFill>
                                      <a:schemeClr val="accent1"/>
                                    </a:solidFill>
                                  </a:ln>
                                  <a:latin typeface="Cambria Math"/>
                                  <a:ea typeface="Cambria Math" panose="02040503050406030204" pitchFamily="18" charset="0"/>
                                </a:rPr>
                              </m:ctrlPr>
                            </m:sSupPr>
                            <m:e>
                              <m:r>
                                <a:rPr lang="fr-FR" sz="2400" i="1" dirty="0">
                                  <a:ln>
                                    <a:solidFill>
                                      <a:schemeClr val="accent1"/>
                                    </a:solidFill>
                                  </a:ln>
                                  <a:latin typeface="Cambria Math" panose="02040503050406030204" pitchFamily="18" charset="0"/>
                                  <a:ea typeface="Cambria Math" panose="02040503050406030204" pitchFamily="18" charset="0"/>
                                </a:rPr>
                                <m:t>𝑐</m:t>
                              </m:r>
                            </m:e>
                            <m:sup>
                              <m:r>
                                <a:rPr lang="fr-FR" sz="2400" i="1" dirty="0">
                                  <a:ln>
                                    <a:solidFill>
                                      <a:schemeClr val="accent1"/>
                                    </a:solidFill>
                                  </a:ln>
                                  <a:latin typeface="Cambria Math" panose="02040503050406030204" pitchFamily="18" charset="0"/>
                                  <a:ea typeface="Cambria Math" panose="02040503050406030204" pitchFamily="18" charset="0"/>
                                </a:rPr>
                                <m:t>2</m:t>
                              </m:r>
                            </m:sup>
                          </m:sSup>
                        </m:den>
                      </m:f>
                      <m:r>
                        <a:rPr lang="fr-FR" sz="2400" b="0" i="1" dirty="0" smtClean="0">
                          <a:ln>
                            <a:solidFill>
                              <a:schemeClr val="accent1"/>
                            </a:solidFill>
                          </a:ln>
                          <a:latin typeface="Cambria Math" panose="02040503050406030204" pitchFamily="18" charset="0"/>
                          <a:ea typeface="Cambria Math" panose="02040503050406030204" pitchFamily="18" charset="0"/>
                        </a:rPr>
                        <m:t>=</m:t>
                      </m:r>
                      <m:f>
                        <m:fPr>
                          <m:ctrlPr>
                            <a:rPr lang="fr-FR" sz="2400" i="1" dirty="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h𝑔</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1</m:t>
                              </m:r>
                            </m:sub>
                          </m:sSub>
                        </m:num>
                        <m:den>
                          <m:sSup>
                            <m:sSupPr>
                              <m:ctrlPr>
                                <a:rPr lang="fr-FR" sz="2400" i="1" dirty="0">
                                  <a:ln>
                                    <a:solidFill>
                                      <a:schemeClr val="accent1"/>
                                    </a:solidFill>
                                  </a:ln>
                                  <a:latin typeface="Cambria Math"/>
                                  <a:ea typeface="Cambria Math" panose="02040503050406030204" pitchFamily="18" charset="0"/>
                                </a:rPr>
                              </m:ctrlPr>
                            </m:sSupPr>
                            <m:e>
                              <m:r>
                                <a:rPr lang="fr-FR" sz="2400" i="1" dirty="0">
                                  <a:ln>
                                    <a:solidFill>
                                      <a:schemeClr val="accent1"/>
                                    </a:solidFill>
                                  </a:ln>
                                  <a:latin typeface="Cambria Math" panose="02040503050406030204" pitchFamily="18" charset="0"/>
                                  <a:ea typeface="Cambria Math" panose="02040503050406030204" pitchFamily="18" charset="0"/>
                                </a:rPr>
                                <m:t>𝑐</m:t>
                              </m:r>
                            </m:e>
                            <m:sup>
                              <m:r>
                                <a:rPr lang="fr-FR" sz="2400" i="1" dirty="0">
                                  <a:ln>
                                    <a:solidFill>
                                      <a:schemeClr val="accent1"/>
                                    </a:solidFill>
                                  </a:ln>
                                  <a:latin typeface="Cambria Math" panose="02040503050406030204" pitchFamily="18" charset="0"/>
                                  <a:ea typeface="Cambria Math" panose="02040503050406030204" pitchFamily="18" charset="0"/>
                                </a:rPr>
                                <m:t>2</m:t>
                              </m:r>
                            </m:sup>
                          </m:sSup>
                        </m:den>
                      </m:f>
                      <m:r>
                        <a:rPr lang="fr-FR" sz="2400" b="0" i="1" dirty="0" smtClean="0">
                          <a:ln>
                            <a:solidFill>
                              <a:schemeClr val="accent1"/>
                            </a:solidFill>
                          </a:ln>
                          <a:latin typeface="Cambria Math" panose="02040503050406030204" pitchFamily="18" charset="0"/>
                          <a:ea typeface="Cambria Math" panose="02040503050406030204" pitchFamily="18" charset="0"/>
                        </a:rPr>
                        <m:t>  ⇒  </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 </m:t>
                          </m:r>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2</m:t>
                          </m:r>
                        </m:sub>
                      </m:sSub>
                      <m:r>
                        <a:rPr lang="fr-FR" sz="2400" b="0" i="1" dirty="0" smtClean="0">
                          <a:ln>
                            <a:solidFill>
                              <a:schemeClr val="accent1"/>
                            </a:solidFill>
                          </a:ln>
                          <a:latin typeface="Cambria Math" panose="02040503050406030204" pitchFamily="18" charset="0"/>
                          <a:ea typeface="Cambria Math" panose="02040503050406030204" pitchFamily="18" charset="0"/>
                        </a:rPr>
                        <m:t>=</m:t>
                      </m:r>
                      <m:sSub>
                        <m:sSubPr>
                          <m:ctrlPr>
                            <a:rPr lang="fr-FR" sz="2400" b="0" i="1" dirty="0" smtClean="0">
                              <a:ln>
                                <a:solidFill>
                                  <a:schemeClr val="accent1"/>
                                </a:solidFill>
                              </a:ln>
                              <a:latin typeface="Cambria Math"/>
                              <a:ea typeface="Cambria Math" panose="02040503050406030204" pitchFamily="18" charset="0"/>
                            </a:rPr>
                          </m:ctrlPr>
                        </m:sSubPr>
                        <m:e>
                          <m:r>
                            <a:rPr lang="fr-FR" sz="2400" b="0" i="1" dirty="0" smtClean="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1</m:t>
                          </m:r>
                        </m:sub>
                      </m:sSub>
                      <m:r>
                        <a:rPr lang="fr-FR" sz="2400" b="0" i="1" dirty="0" smtClean="0">
                          <a:ln>
                            <a:solidFill>
                              <a:schemeClr val="accent1"/>
                            </a:solidFill>
                          </a:ln>
                          <a:latin typeface="Cambria Math" panose="02040503050406030204" pitchFamily="18" charset="0"/>
                          <a:ea typeface="Cambria Math" panose="02040503050406030204" pitchFamily="18" charset="0"/>
                        </a:rPr>
                        <m:t>(1+</m:t>
                      </m:r>
                      <m:f>
                        <m:fPr>
                          <m:ctrlPr>
                            <a:rPr lang="fr-FR" sz="2400" b="0" i="1" dirty="0" smtClean="0">
                              <a:ln>
                                <a:solidFill>
                                  <a:schemeClr val="accent1"/>
                                </a:solidFill>
                              </a:ln>
                              <a:latin typeface="Cambria Math"/>
                              <a:ea typeface="Cambria Math" panose="02040503050406030204" pitchFamily="18" charset="0"/>
                            </a:rPr>
                          </m:ctrlPr>
                        </m:fPr>
                        <m:num>
                          <m:r>
                            <a:rPr lang="fr-FR" sz="2400" b="0" i="1" dirty="0" smtClean="0">
                              <a:ln>
                                <a:solidFill>
                                  <a:schemeClr val="accent1"/>
                                </a:solidFill>
                              </a:ln>
                              <a:latin typeface="Cambria Math" panose="02040503050406030204" pitchFamily="18" charset="0"/>
                              <a:ea typeface="Cambria Math" panose="02040503050406030204" pitchFamily="18" charset="0"/>
                            </a:rPr>
                            <m:t>h𝑔</m:t>
                          </m:r>
                        </m:num>
                        <m:den>
                          <m:sSup>
                            <m:sSupPr>
                              <m:ctrlPr>
                                <a:rPr lang="fr-FR" sz="2400" b="0" i="1" dirty="0" smtClean="0">
                                  <a:ln>
                                    <a:solidFill>
                                      <a:schemeClr val="accent1"/>
                                    </a:solidFill>
                                  </a:ln>
                                  <a:latin typeface="Cambria Math"/>
                                  <a:ea typeface="Cambria Math" panose="02040503050406030204" pitchFamily="18" charset="0"/>
                                </a:rPr>
                              </m:ctrlPr>
                            </m:sSupPr>
                            <m:e>
                              <m:r>
                                <a:rPr lang="fr-FR" sz="2400" b="0" i="1" dirty="0" smtClean="0">
                                  <a:ln>
                                    <a:solidFill>
                                      <a:schemeClr val="accent1"/>
                                    </a:solidFill>
                                  </a:ln>
                                  <a:latin typeface="Cambria Math" panose="02040503050406030204" pitchFamily="18" charset="0"/>
                                  <a:ea typeface="Cambria Math" panose="02040503050406030204" pitchFamily="18" charset="0"/>
                                </a:rPr>
                                <m:t>𝑐</m:t>
                              </m:r>
                            </m:e>
                            <m:sup>
                              <m:r>
                                <a:rPr lang="fr-FR" sz="2400" b="0" i="1" dirty="0" smtClean="0">
                                  <a:ln>
                                    <a:solidFill>
                                      <a:schemeClr val="accent1"/>
                                    </a:solidFill>
                                  </a:ln>
                                  <a:latin typeface="Cambria Math" panose="02040503050406030204" pitchFamily="18" charset="0"/>
                                  <a:ea typeface="Cambria Math" panose="02040503050406030204" pitchFamily="18" charset="0"/>
                                </a:rPr>
                                <m:t>2</m:t>
                              </m:r>
                            </m:sup>
                          </m:sSup>
                        </m:den>
                      </m:f>
                      <m:r>
                        <a:rPr lang="fr-FR" sz="2400" b="0" i="1" dirty="0" smtClean="0">
                          <a:ln>
                            <a:solidFill>
                              <a:schemeClr val="accent1"/>
                            </a:solidFill>
                          </a:ln>
                          <a:latin typeface="Cambria Math" panose="02040503050406030204" pitchFamily="18" charset="0"/>
                          <a:ea typeface="Cambria Math" panose="02040503050406030204" pitchFamily="18" charset="0"/>
                        </a:rPr>
                        <m:t>)</m:t>
                      </m:r>
                    </m:oMath>
                  </m:oMathPara>
                </a14:m>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2996757" y="1772416"/>
                <a:ext cx="6618735" cy="809261"/>
              </a:xfrm>
              <a:prstGeom prst="rect">
                <a:avLst/>
              </a:prstGeom>
              <a:blipFill rotWithShape="0">
                <a:blip r:embed="rId3"/>
                <a:stretch>
                  <a:fillRect/>
                </a:stretch>
              </a:blipFill>
            </p:spPr>
            <p:txBody>
              <a:bodyPr/>
              <a:lstStyle/>
              <a:p>
                <a:r>
                  <a:rPr lang="fr-FR">
                    <a:noFill/>
                  </a:rPr>
                  <a:t> </a:t>
                </a:r>
              </a:p>
            </p:txBody>
          </p:sp>
        </mc:Fallback>
      </mc:AlternateContent>
      <p:sp>
        <p:nvSpPr>
          <p:cNvPr id="5" name="Rectangle 4"/>
          <p:cNvSpPr/>
          <p:nvPr/>
        </p:nvSpPr>
        <p:spPr>
          <a:xfrm>
            <a:off x="250923" y="2846877"/>
            <a:ext cx="11690155" cy="1938992"/>
          </a:xfrm>
          <a:prstGeom prst="rect">
            <a:avLst/>
          </a:prstGeom>
        </p:spPr>
        <p:txBody>
          <a:bodyPr wrap="square">
            <a:spAutoFit/>
          </a:bodyPr>
          <a:lstStyle/>
          <a:p>
            <a:r>
              <a:rPr lang="fr-FR" sz="2400" b="1" dirty="0" smtClean="0">
                <a:ln>
                  <a:solidFill>
                    <a:schemeClr val="accent1"/>
                  </a:solidFill>
                </a:ln>
                <a:solidFill>
                  <a:srgbClr val="FF0000"/>
                </a:solidFill>
                <a:ea typeface="Cambria Math" panose="02040503050406030204" pitchFamily="18" charset="0"/>
              </a:rPr>
              <a:t>Durant l’accélération, l’horloge en haut de la fusée avance sur l’horloge en bas de la fusée.</a:t>
            </a:r>
          </a:p>
          <a:p>
            <a:endParaRPr lang="fr-FR" sz="2400" dirty="0" smtClean="0">
              <a:ln>
                <a:solidFill>
                  <a:schemeClr val="accent1"/>
                </a:solidFill>
              </a:ln>
              <a:ea typeface="Cambria Math" panose="02040503050406030204" pitchFamily="18" charset="0"/>
            </a:endParaRPr>
          </a:p>
          <a:p>
            <a:pPr algn="just"/>
            <a:r>
              <a:rPr lang="fr-FR" sz="2400" dirty="0" smtClean="0">
                <a:ln>
                  <a:solidFill>
                    <a:schemeClr val="accent1"/>
                  </a:solidFill>
                </a:ln>
                <a:ea typeface="Cambria Math" panose="02040503050406030204" pitchFamily="18" charset="0"/>
              </a:rPr>
              <a:t>Par application du principe d’équivalence, on en déduit directement que les horloges dans un potentiel gravitationnel retarde régulièrement par rapport aux horloges loin du potentiel gravitationnel.</a:t>
            </a:r>
          </a:p>
        </p:txBody>
      </p:sp>
      <mc:AlternateContent xmlns:mc="http://schemas.openxmlformats.org/markup-compatibility/2006" xmlns:a14="http://schemas.microsoft.com/office/drawing/2010/main">
        <mc:Choice Requires="a14">
          <p:sp>
            <p:nvSpPr>
              <p:cNvPr id="6" name="Rectangle 5"/>
              <p:cNvSpPr/>
              <p:nvPr/>
            </p:nvSpPr>
            <p:spPr>
              <a:xfrm>
                <a:off x="3296069" y="5051069"/>
                <a:ext cx="6020110"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dirty="0" smtClean="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 </m:t>
                          </m:r>
                          <m:r>
                            <a:rPr lang="fr-FR" sz="2400" i="1" dirty="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𝑧</m:t>
                          </m:r>
                          <m:r>
                            <a:rPr lang="fr-FR" sz="2400" b="0" i="1" dirty="0" smtClean="0">
                              <a:ln>
                                <a:solidFill>
                                  <a:schemeClr val="accent1"/>
                                </a:solidFill>
                              </a:ln>
                              <a:latin typeface="Cambria Math" panose="02040503050406030204" pitchFamily="18" charset="0"/>
                              <a:ea typeface="Cambria Math" panose="02040503050406030204" pitchFamily="18" charset="0"/>
                            </a:rPr>
                            <m:t>=</m:t>
                          </m:r>
                          <m:r>
                            <a:rPr lang="fr-FR" sz="2400" b="0" i="1" dirty="0" smtClean="0">
                              <a:ln>
                                <a:solidFill>
                                  <a:schemeClr val="accent1"/>
                                </a:solidFill>
                              </a:ln>
                              <a:latin typeface="Cambria Math" panose="02040503050406030204" pitchFamily="18" charset="0"/>
                              <a:ea typeface="Cambria Math" panose="02040503050406030204" pitchFamily="18" charset="0"/>
                            </a:rPr>
                            <m:t>h</m:t>
                          </m:r>
                        </m:sub>
                      </m:sSub>
                      <m:r>
                        <a:rPr lang="fr-FR" sz="2400" i="1" dirty="0">
                          <a:ln>
                            <a:solidFill>
                              <a:schemeClr val="accent1"/>
                            </a:solidFill>
                          </a:ln>
                          <a:latin typeface="Cambria Math" panose="02040503050406030204" pitchFamily="18" charset="0"/>
                          <a:ea typeface="Cambria Math" panose="02040503050406030204" pitchFamily="18" charset="0"/>
                        </a:rPr>
                        <m:t>=</m:t>
                      </m:r>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𝑧</m:t>
                          </m:r>
                          <m:r>
                            <a:rPr lang="fr-FR" sz="2400" b="0" i="1" dirty="0" smtClean="0">
                              <a:ln>
                                <a:solidFill>
                                  <a:schemeClr val="accent1"/>
                                </a:solidFill>
                              </a:ln>
                              <a:latin typeface="Cambria Math" panose="02040503050406030204" pitchFamily="18" charset="0"/>
                              <a:ea typeface="Cambria Math" panose="02040503050406030204" pitchFamily="18" charset="0"/>
                            </a:rPr>
                            <m:t>=0</m:t>
                          </m:r>
                        </m:sub>
                      </m:sSub>
                      <m:d>
                        <m:dPr>
                          <m:ctrlPr>
                            <a:rPr lang="fr-FR" sz="2400" i="1" dirty="0">
                              <a:ln>
                                <a:solidFill>
                                  <a:schemeClr val="accent1"/>
                                </a:solidFill>
                              </a:ln>
                              <a:latin typeface="Cambria Math"/>
                              <a:ea typeface="Cambria Math" panose="02040503050406030204" pitchFamily="18" charset="0"/>
                            </a:rPr>
                          </m:ctrlPr>
                        </m:dPr>
                        <m:e>
                          <m:r>
                            <a:rPr lang="fr-FR" sz="2400" i="1" dirty="0">
                              <a:ln>
                                <a:solidFill>
                                  <a:schemeClr val="accent1"/>
                                </a:solidFill>
                              </a:ln>
                              <a:latin typeface="Cambria Math" panose="02040503050406030204" pitchFamily="18" charset="0"/>
                              <a:ea typeface="Cambria Math" panose="02040503050406030204" pitchFamily="18" charset="0"/>
                            </a:rPr>
                            <m:t>1+</m:t>
                          </m:r>
                          <m:f>
                            <m:fPr>
                              <m:ctrlPr>
                                <a:rPr lang="fr-FR" sz="2400" i="1" dirty="0">
                                  <a:ln>
                                    <a:solidFill>
                                      <a:schemeClr val="accent1"/>
                                    </a:solidFill>
                                  </a:ln>
                                  <a:latin typeface="Cambria Math"/>
                                  <a:ea typeface="Cambria Math" panose="02040503050406030204" pitchFamily="18" charset="0"/>
                                </a:rPr>
                              </m:ctrlPr>
                            </m:fPr>
                            <m:num>
                              <m:r>
                                <a:rPr lang="fr-FR" sz="2400" i="1" dirty="0">
                                  <a:ln>
                                    <a:solidFill>
                                      <a:schemeClr val="accent1"/>
                                    </a:solidFill>
                                  </a:ln>
                                  <a:latin typeface="Cambria Math" panose="02040503050406030204" pitchFamily="18" charset="0"/>
                                  <a:ea typeface="Cambria Math" panose="02040503050406030204" pitchFamily="18" charset="0"/>
                                </a:rPr>
                                <m:t>h𝑔</m:t>
                              </m:r>
                            </m:num>
                            <m:den>
                              <m:sSup>
                                <m:sSupPr>
                                  <m:ctrlPr>
                                    <a:rPr lang="fr-FR" sz="2400" i="1" dirty="0">
                                      <a:ln>
                                        <a:solidFill>
                                          <a:schemeClr val="accent1"/>
                                        </a:solidFill>
                                      </a:ln>
                                      <a:latin typeface="Cambria Math"/>
                                      <a:ea typeface="Cambria Math" panose="02040503050406030204" pitchFamily="18" charset="0"/>
                                    </a:rPr>
                                  </m:ctrlPr>
                                </m:sSupPr>
                                <m:e>
                                  <m:r>
                                    <a:rPr lang="fr-FR" sz="2400" i="1" dirty="0">
                                      <a:ln>
                                        <a:solidFill>
                                          <a:schemeClr val="accent1"/>
                                        </a:solidFill>
                                      </a:ln>
                                      <a:latin typeface="Cambria Math" panose="02040503050406030204" pitchFamily="18" charset="0"/>
                                      <a:ea typeface="Cambria Math" panose="02040503050406030204" pitchFamily="18" charset="0"/>
                                    </a:rPr>
                                    <m:t>𝑐</m:t>
                                  </m:r>
                                </m:e>
                                <m:sup>
                                  <m:r>
                                    <a:rPr lang="fr-FR" sz="2400" i="1" dirty="0">
                                      <a:ln>
                                        <a:solidFill>
                                          <a:schemeClr val="accent1"/>
                                        </a:solidFill>
                                      </a:ln>
                                      <a:latin typeface="Cambria Math" panose="02040503050406030204" pitchFamily="18" charset="0"/>
                                      <a:ea typeface="Cambria Math" panose="02040503050406030204" pitchFamily="18" charset="0"/>
                                    </a:rPr>
                                    <m:t>2</m:t>
                                  </m:r>
                                </m:sup>
                              </m:sSup>
                            </m:den>
                          </m:f>
                        </m:e>
                      </m:d>
                      <m:r>
                        <a:rPr lang="fr-FR" sz="2400" b="0" i="1" dirty="0" smtClean="0">
                          <a:ln>
                            <a:solidFill>
                              <a:schemeClr val="accent1"/>
                            </a:solidFill>
                          </a:ln>
                          <a:latin typeface="Cambria Math" panose="02040503050406030204" pitchFamily="18" charset="0"/>
                          <a:ea typeface="Cambria Math" panose="02040503050406030204" pitchFamily="18" charset="0"/>
                        </a:rPr>
                        <m:t>=</m:t>
                      </m:r>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𝑡</m:t>
                          </m:r>
                        </m:e>
                        <m:sub>
                          <m:r>
                            <a:rPr lang="fr-FR" sz="2400" b="0" i="1" dirty="0" smtClean="0">
                              <a:ln>
                                <a:solidFill>
                                  <a:schemeClr val="accent1"/>
                                </a:solidFill>
                              </a:ln>
                              <a:latin typeface="Cambria Math" panose="02040503050406030204" pitchFamily="18" charset="0"/>
                              <a:ea typeface="Cambria Math" panose="02040503050406030204" pitchFamily="18" charset="0"/>
                            </a:rPr>
                            <m:t>𝑧</m:t>
                          </m:r>
                          <m:r>
                            <a:rPr lang="fr-FR" sz="2400" b="0" i="1" dirty="0" smtClean="0">
                              <a:ln>
                                <a:solidFill>
                                  <a:schemeClr val="accent1"/>
                                </a:solidFill>
                              </a:ln>
                              <a:latin typeface="Cambria Math" panose="02040503050406030204" pitchFamily="18" charset="0"/>
                              <a:ea typeface="Cambria Math" panose="02040503050406030204" pitchFamily="18" charset="0"/>
                            </a:rPr>
                            <m:t>=0</m:t>
                          </m:r>
                        </m:sub>
                      </m:sSub>
                      <m:d>
                        <m:dPr>
                          <m:ctrlPr>
                            <a:rPr lang="fr-FR" sz="2400" i="1" dirty="0">
                              <a:ln>
                                <a:solidFill>
                                  <a:schemeClr val="accent1"/>
                                </a:solidFill>
                              </a:ln>
                              <a:latin typeface="Cambria Math"/>
                              <a:ea typeface="Cambria Math" panose="02040503050406030204" pitchFamily="18" charset="0"/>
                            </a:rPr>
                          </m:ctrlPr>
                        </m:dPr>
                        <m:e>
                          <m:r>
                            <a:rPr lang="fr-FR" sz="2400" i="1" dirty="0">
                              <a:ln>
                                <a:solidFill>
                                  <a:schemeClr val="accent1"/>
                                </a:solidFill>
                              </a:ln>
                              <a:latin typeface="Cambria Math" panose="02040503050406030204" pitchFamily="18" charset="0"/>
                              <a:ea typeface="Cambria Math" panose="02040503050406030204" pitchFamily="18" charset="0"/>
                            </a:rPr>
                            <m:t>1+</m:t>
                          </m:r>
                          <m:f>
                            <m:fPr>
                              <m:ctrlPr>
                                <a:rPr lang="fr-FR" sz="2400" i="1" dirty="0">
                                  <a:ln>
                                    <a:solidFill>
                                      <a:schemeClr val="accent1"/>
                                    </a:solidFill>
                                  </a:ln>
                                  <a:latin typeface="Cambria Math"/>
                                  <a:ea typeface="Cambria Math" panose="02040503050406030204" pitchFamily="18" charset="0"/>
                                </a:rPr>
                              </m:ctrlPr>
                            </m:fPr>
                            <m:num>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𝜙</m:t>
                                  </m:r>
                                </m:e>
                                <m:sub>
                                  <m:r>
                                    <a:rPr lang="fr-FR" sz="2400" b="0" i="1" dirty="0" smtClean="0">
                                      <a:ln>
                                        <a:solidFill>
                                          <a:schemeClr val="accent1"/>
                                        </a:solidFill>
                                      </a:ln>
                                      <a:latin typeface="Cambria Math" panose="02040503050406030204" pitchFamily="18" charset="0"/>
                                      <a:ea typeface="Cambria Math" panose="02040503050406030204" pitchFamily="18" charset="0"/>
                                    </a:rPr>
                                    <m:t>h</m:t>
                                  </m:r>
                                </m:sub>
                              </m:sSub>
                              <m:r>
                                <a:rPr lang="fr-FR" sz="2400" i="1" dirty="0">
                                  <a:ln>
                                    <a:solidFill>
                                      <a:schemeClr val="accent1"/>
                                    </a:solidFill>
                                  </a:ln>
                                  <a:latin typeface="Cambria Math" panose="02040503050406030204" pitchFamily="18" charset="0"/>
                                  <a:ea typeface="Cambria Math" panose="02040503050406030204" pitchFamily="18" charset="0"/>
                                </a:rPr>
                                <m:t>−</m:t>
                              </m:r>
                              <m:sSub>
                                <m:sSubPr>
                                  <m:ctrlPr>
                                    <a:rPr lang="fr-FR" sz="2400" i="1" dirty="0">
                                      <a:ln>
                                        <a:solidFill>
                                          <a:schemeClr val="accent1"/>
                                        </a:solidFill>
                                      </a:ln>
                                      <a:latin typeface="Cambria Math"/>
                                      <a:ea typeface="Cambria Math" panose="02040503050406030204" pitchFamily="18" charset="0"/>
                                    </a:rPr>
                                  </m:ctrlPr>
                                </m:sSubPr>
                                <m:e>
                                  <m:r>
                                    <a:rPr lang="fr-FR" sz="2400" i="1" dirty="0">
                                      <a:ln>
                                        <a:solidFill>
                                          <a:schemeClr val="accent1"/>
                                        </a:solidFill>
                                      </a:ln>
                                      <a:latin typeface="Cambria Math" panose="02040503050406030204" pitchFamily="18" charset="0"/>
                                      <a:ea typeface="Cambria Math" panose="02040503050406030204" pitchFamily="18" charset="0"/>
                                    </a:rPr>
                                    <m:t>𝜙</m:t>
                                  </m:r>
                                </m:e>
                                <m:sub>
                                  <m:r>
                                    <a:rPr lang="fr-FR" sz="2400" i="1" dirty="0">
                                      <a:ln>
                                        <a:solidFill>
                                          <a:schemeClr val="accent1"/>
                                        </a:solidFill>
                                      </a:ln>
                                      <a:latin typeface="Cambria Math" panose="02040503050406030204" pitchFamily="18" charset="0"/>
                                      <a:ea typeface="Cambria Math" panose="02040503050406030204" pitchFamily="18" charset="0"/>
                                    </a:rPr>
                                    <m:t>𝑜</m:t>
                                  </m:r>
                                </m:sub>
                              </m:sSub>
                            </m:num>
                            <m:den>
                              <m:sSup>
                                <m:sSupPr>
                                  <m:ctrlPr>
                                    <a:rPr lang="fr-FR" sz="2400" i="1" dirty="0">
                                      <a:ln>
                                        <a:solidFill>
                                          <a:schemeClr val="accent1"/>
                                        </a:solidFill>
                                      </a:ln>
                                      <a:latin typeface="Cambria Math"/>
                                      <a:ea typeface="Cambria Math" panose="02040503050406030204" pitchFamily="18" charset="0"/>
                                    </a:rPr>
                                  </m:ctrlPr>
                                </m:sSupPr>
                                <m:e>
                                  <m:r>
                                    <a:rPr lang="fr-FR" sz="2400" i="1" dirty="0">
                                      <a:ln>
                                        <a:solidFill>
                                          <a:schemeClr val="accent1"/>
                                        </a:solidFill>
                                      </a:ln>
                                      <a:latin typeface="Cambria Math" panose="02040503050406030204" pitchFamily="18" charset="0"/>
                                      <a:ea typeface="Cambria Math" panose="02040503050406030204" pitchFamily="18" charset="0"/>
                                    </a:rPr>
                                    <m:t>𝑐</m:t>
                                  </m:r>
                                </m:e>
                                <m:sup>
                                  <m:r>
                                    <a:rPr lang="fr-FR" sz="2400" i="1" dirty="0">
                                      <a:ln>
                                        <a:solidFill>
                                          <a:schemeClr val="accent1"/>
                                        </a:solidFill>
                                      </a:ln>
                                      <a:latin typeface="Cambria Math" panose="02040503050406030204" pitchFamily="18" charset="0"/>
                                      <a:ea typeface="Cambria Math" panose="02040503050406030204" pitchFamily="18" charset="0"/>
                                    </a:rPr>
                                    <m:t>2</m:t>
                                  </m:r>
                                </m:sup>
                              </m:sSup>
                            </m:den>
                          </m:f>
                        </m:e>
                      </m:d>
                    </m:oMath>
                  </m:oMathPara>
                </a14:m>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3296069" y="5051069"/>
                <a:ext cx="6020110" cy="922176"/>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0383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30624" y="108934"/>
            <a:ext cx="7730753" cy="1569660"/>
          </a:xfrm>
          <a:prstGeom prst="rect">
            <a:avLst/>
          </a:prstGeom>
          <a:noFill/>
          <a:ln>
            <a:solidFill>
              <a:schemeClr val="tx1"/>
            </a:solidFill>
          </a:ln>
        </p:spPr>
        <p:txBody>
          <a:bodyPr wrap="square" rtlCol="0">
            <a:spAutoFit/>
          </a:bodyPr>
          <a:lstStyle/>
          <a:p>
            <a:pPr algn="ctr"/>
            <a:r>
              <a:rPr lang="fr-FR" sz="3200" dirty="0">
                <a:solidFill>
                  <a:prstClr val="black"/>
                </a:solidFill>
              </a:rPr>
              <a:t>Le </a:t>
            </a:r>
            <a:r>
              <a:rPr lang="fr-FR" sz="3200" dirty="0" err="1">
                <a:solidFill>
                  <a:prstClr val="black"/>
                </a:solidFill>
              </a:rPr>
              <a:t>redshift</a:t>
            </a:r>
            <a:r>
              <a:rPr lang="fr-FR" sz="3200" dirty="0">
                <a:solidFill>
                  <a:prstClr val="black"/>
                </a:solidFill>
              </a:rPr>
              <a:t> gravitationnel</a:t>
            </a:r>
          </a:p>
          <a:p>
            <a:pPr algn="ctr"/>
            <a:r>
              <a:rPr lang="fr-FR" sz="3200" dirty="0" smtClean="0"/>
              <a:t>=</a:t>
            </a:r>
          </a:p>
          <a:p>
            <a:pPr algn="ctr"/>
            <a:r>
              <a:rPr lang="fr-FR" sz="3200" dirty="0" smtClean="0"/>
              <a:t>La dilatation du temps en relativité générale</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223736" y="1890353"/>
                <a:ext cx="11712102" cy="4465581"/>
              </a:xfrm>
              <a:prstGeom prst="rect">
                <a:avLst/>
              </a:prstGeom>
            </p:spPr>
            <p:txBody>
              <a:bodyPr wrap="square">
                <a:spAutoFit/>
              </a:bodyPr>
              <a:lstStyle/>
              <a:p>
                <a:pPr algn="just"/>
                <a:r>
                  <a:rPr lang="fr-FR" sz="2400" dirty="0">
                    <a:ln>
                      <a:solidFill>
                        <a:schemeClr val="accent1"/>
                      </a:solidFill>
                    </a:ln>
                    <a:ea typeface="Cambria Math" panose="02040503050406030204" pitchFamily="18" charset="0"/>
                  </a:rPr>
                  <a:t>Le décalage en fréquence d’un signal </a:t>
                </a:r>
                <a:r>
                  <a:rPr lang="fr-FR" sz="2400" dirty="0" smtClean="0">
                    <a:ln>
                      <a:solidFill>
                        <a:schemeClr val="accent1"/>
                      </a:solidFill>
                    </a:ln>
                    <a:ea typeface="Cambria Math" panose="02040503050406030204" pitchFamily="18" charset="0"/>
                  </a:rPr>
                  <a:t>doit s’interpréter par </a:t>
                </a:r>
                <a:r>
                  <a:rPr lang="fr-FR" sz="2400" dirty="0">
                    <a:ln>
                      <a:solidFill>
                        <a:schemeClr val="accent1"/>
                      </a:solidFill>
                    </a:ln>
                    <a:ea typeface="Cambria Math" panose="02040503050406030204" pitchFamily="18" charset="0"/>
                  </a:rPr>
                  <a:t>des observateurs au repos dans le référentiel du champ statique et uniforme comme </a:t>
                </a:r>
                <a:r>
                  <a:rPr lang="fr-FR" sz="2400" dirty="0" smtClean="0">
                    <a:ln>
                      <a:solidFill>
                        <a:schemeClr val="accent1"/>
                      </a:solidFill>
                    </a:ln>
                    <a:ea typeface="Cambria Math" panose="02040503050406030204" pitchFamily="18" charset="0"/>
                  </a:rPr>
                  <a:t>résultant d’une dilatation du temps entre </a:t>
                </a:r>
                <a:r>
                  <a:rPr lang="fr-FR" sz="2400" dirty="0">
                    <a:ln>
                      <a:solidFill>
                        <a:schemeClr val="accent1"/>
                      </a:solidFill>
                    </a:ln>
                    <a:ea typeface="Cambria Math" panose="02040503050406030204" pitchFamily="18" charset="0"/>
                  </a:rPr>
                  <a:t>z=0 et z=H</a:t>
                </a:r>
                <a:r>
                  <a:rPr lang="fr-FR" sz="2400" dirty="0" smtClean="0">
                    <a:ln>
                      <a:solidFill>
                        <a:schemeClr val="accent1"/>
                      </a:solidFill>
                    </a:ln>
                    <a:ea typeface="Cambria Math" panose="02040503050406030204" pitchFamily="18" charset="0"/>
                  </a:rPr>
                  <a:t>.</a:t>
                </a:r>
              </a:p>
              <a:p>
                <a:pPr algn="just"/>
                <a:endParaRPr lang="fr-FR" sz="2400" dirty="0" smtClean="0">
                  <a:ln>
                    <a:solidFill>
                      <a:schemeClr val="accent1"/>
                    </a:solidFill>
                  </a:ln>
                  <a:ea typeface="Cambria Math" panose="02040503050406030204" pitchFamily="18" charset="0"/>
                </a:endParaRPr>
              </a:p>
              <a:p>
                <a:pPr algn="just"/>
                <a:endParaRPr lang="fr-FR" sz="2400" dirty="0">
                  <a:ln>
                    <a:solidFill>
                      <a:schemeClr val="accent1"/>
                    </a:solidFill>
                  </a:ln>
                  <a:ea typeface="Cambria Math" panose="02040503050406030204" pitchFamily="18" charset="0"/>
                </a:endParaRPr>
              </a:p>
              <a:p>
                <a:pPr algn="just"/>
                <a:endParaRPr lang="fr-FR" sz="2400" dirty="0" smtClean="0">
                  <a:ln>
                    <a:solidFill>
                      <a:schemeClr val="accent1"/>
                    </a:solidFill>
                  </a:ln>
                  <a:ea typeface="Cambria Math" panose="02040503050406030204" pitchFamily="18" charset="0"/>
                </a:endParaRPr>
              </a:p>
              <a:p>
                <a:pPr algn="just"/>
                <a:endParaRPr lang="fr-FR" sz="2400" dirty="0">
                  <a:ln>
                    <a:solidFill>
                      <a:schemeClr val="accent1"/>
                    </a:solidFill>
                  </a:ln>
                  <a:ea typeface="Cambria Math" panose="02040503050406030204" pitchFamily="18" charset="0"/>
                </a:endParaRPr>
              </a:p>
              <a:p>
                <a:pPr algn="just"/>
                <a:r>
                  <a:rPr lang="fr-FR" sz="2400" dirty="0" smtClean="0">
                    <a:ln>
                      <a:solidFill>
                        <a:schemeClr val="accent1"/>
                      </a:solidFill>
                    </a:ln>
                    <a:ea typeface="Cambria Math" panose="02040503050406030204" pitchFamily="18" charset="0"/>
                  </a:rPr>
                  <a:t>On </a:t>
                </a:r>
                <a:r>
                  <a:rPr lang="fr-FR" sz="2400" dirty="0">
                    <a:ln>
                      <a:solidFill>
                        <a:schemeClr val="accent1"/>
                      </a:solidFill>
                    </a:ln>
                    <a:ea typeface="Cambria Math" panose="02040503050406030204" pitchFamily="18" charset="0"/>
                  </a:rPr>
                  <a:t>peut voir que la dilatation du temps entre 2 horloges </a:t>
                </a:r>
                <a:r>
                  <a:rPr lang="fr-FR" sz="2400" dirty="0" smtClean="0">
                    <a:ln>
                      <a:solidFill>
                        <a:schemeClr val="accent1"/>
                      </a:solidFill>
                    </a:ln>
                    <a:ea typeface="Cambria Math" panose="02040503050406030204" pitchFamily="18" charset="0"/>
                  </a:rPr>
                  <a:t>dépend de la variation du </a:t>
                </a:r>
                <a:r>
                  <a:rPr lang="fr-FR" sz="2400" dirty="0">
                    <a:ln>
                      <a:solidFill>
                        <a:schemeClr val="accent1"/>
                      </a:solidFill>
                    </a:ln>
                    <a:ea typeface="Cambria Math" panose="02040503050406030204" pitchFamily="18" charset="0"/>
                  </a:rPr>
                  <a:t>potentiel gravitationnel newtonien </a:t>
                </a:r>
                <a:r>
                  <a:rPr lang="fr-FR" sz="2400" dirty="0" smtClean="0">
                    <a:ln>
                      <a:solidFill>
                        <a:schemeClr val="accent1"/>
                      </a:solidFill>
                    </a:ln>
                    <a:ea typeface="Cambria Math" panose="02040503050406030204" pitchFamily="18" charset="0"/>
                  </a:rPr>
                  <a:t>(</a:t>
                </a:r>
                <a14:m>
                  <m:oMath xmlns:m="http://schemas.openxmlformats.org/officeDocument/2006/math">
                    <m:r>
                      <m:rPr>
                        <m:sty m:val="p"/>
                      </m:rPr>
                      <a:rPr lang="el-GR" sz="2400" dirty="0">
                        <a:ln>
                          <a:solidFill>
                            <a:schemeClr val="accent1"/>
                          </a:solidFill>
                        </a:ln>
                        <a:latin typeface="Cambria Math" panose="02040503050406030204" pitchFamily="18" charset="0"/>
                        <a:ea typeface="Cambria Math" panose="02040503050406030204" pitchFamily="18" charset="0"/>
                      </a:rPr>
                      <m:t>ϕ</m:t>
                    </m:r>
                    <m:r>
                      <a:rPr lang="fr-FR" sz="2400" dirty="0">
                        <a:ln>
                          <a:solidFill>
                            <a:schemeClr val="accent1"/>
                          </a:solidFill>
                        </a:ln>
                        <a:latin typeface="Cambria Math" panose="02040503050406030204" pitchFamily="18" charset="0"/>
                        <a:ea typeface="Cambria Math" panose="02040503050406030204" pitchFamily="18" charset="0"/>
                      </a:rPr>
                      <m:t>= –</m:t>
                    </m:r>
                    <m:f>
                      <m:fPr>
                        <m:ctrlPr>
                          <a:rPr lang="fr-FR" sz="2400" i="1" dirty="0">
                            <a:ln>
                              <a:solidFill>
                                <a:schemeClr val="accent1"/>
                              </a:solidFill>
                            </a:ln>
                            <a:latin typeface="Cambria Math"/>
                            <a:ea typeface="Cambria Math" panose="02040503050406030204" pitchFamily="18" charset="0"/>
                          </a:rPr>
                        </m:ctrlPr>
                      </m:fPr>
                      <m:num>
                        <m:r>
                          <a:rPr lang="fr-FR" sz="2400" dirty="0">
                            <a:ln>
                              <a:solidFill>
                                <a:schemeClr val="accent1"/>
                              </a:solidFill>
                            </a:ln>
                            <a:latin typeface="Cambria Math" panose="02040503050406030204" pitchFamily="18" charset="0"/>
                            <a:ea typeface="Cambria Math" panose="02040503050406030204" pitchFamily="18" charset="0"/>
                          </a:rPr>
                          <m:t>𝐺𝑀</m:t>
                        </m:r>
                      </m:num>
                      <m:den>
                        <m:r>
                          <a:rPr lang="fr-FR" sz="2400" dirty="0">
                            <a:ln>
                              <a:solidFill>
                                <a:schemeClr val="accent1"/>
                              </a:solidFill>
                            </a:ln>
                            <a:latin typeface="Cambria Math" panose="02040503050406030204" pitchFamily="18" charset="0"/>
                            <a:ea typeface="Cambria Math" panose="02040503050406030204" pitchFamily="18" charset="0"/>
                          </a:rPr>
                          <m:t>𝑟</m:t>
                        </m:r>
                      </m:den>
                    </m:f>
                  </m:oMath>
                </a14:m>
                <a:r>
                  <a:rPr lang="fr-FR" sz="2400" dirty="0" smtClean="0">
                    <a:ln>
                      <a:solidFill>
                        <a:schemeClr val="accent1"/>
                      </a:solidFill>
                    </a:ln>
                    <a:ea typeface="Cambria Math" panose="02040503050406030204" pitchFamily="18" charset="0"/>
                  </a:rPr>
                  <a:t>) et </a:t>
                </a:r>
                <a:r>
                  <a:rPr lang="fr-FR" sz="2400" dirty="0">
                    <a:ln>
                      <a:solidFill>
                        <a:schemeClr val="accent1"/>
                      </a:solidFill>
                    </a:ln>
                    <a:ea typeface="Cambria Math" panose="02040503050406030204" pitchFamily="18" charset="0"/>
                  </a:rPr>
                  <a:t>non pas </a:t>
                </a:r>
                <a:r>
                  <a:rPr lang="fr-FR" sz="2400" dirty="0" smtClean="0">
                    <a:ln>
                      <a:solidFill>
                        <a:schemeClr val="accent1"/>
                      </a:solidFill>
                    </a:ln>
                    <a:ea typeface="Cambria Math" panose="02040503050406030204" pitchFamily="18" charset="0"/>
                  </a:rPr>
                  <a:t>d’une variation du </a:t>
                </a:r>
                <a:r>
                  <a:rPr lang="fr-FR" sz="2400" dirty="0">
                    <a:ln>
                      <a:solidFill>
                        <a:schemeClr val="accent1"/>
                      </a:solidFill>
                    </a:ln>
                    <a:ea typeface="Cambria Math" panose="02040503050406030204" pitchFamily="18" charset="0"/>
                  </a:rPr>
                  <a:t>champ gravitationnel newtonien </a:t>
                </a:r>
                <a:r>
                  <a:rPr lang="fr-FR" sz="2400" dirty="0" smtClean="0">
                    <a:ln>
                      <a:solidFill>
                        <a:schemeClr val="accent1"/>
                      </a:solidFill>
                    </a:ln>
                    <a:ea typeface="Cambria Math" panose="02040503050406030204" pitchFamily="18" charset="0"/>
                  </a:rPr>
                  <a:t>(</a:t>
                </a:r>
                <a14:m>
                  <m:oMath xmlns:m="http://schemas.openxmlformats.org/officeDocument/2006/math">
                    <m:acc>
                      <m:accPr>
                        <m:chr m:val="⃗"/>
                        <m:ctrlPr>
                          <a:rPr lang="fr-FR" sz="2400" i="1" dirty="0">
                            <a:ln>
                              <a:solidFill>
                                <a:schemeClr val="accent1"/>
                              </a:solidFill>
                            </a:ln>
                            <a:latin typeface="Cambria Math"/>
                            <a:ea typeface="Cambria Math" panose="02040503050406030204" pitchFamily="18" charset="0"/>
                          </a:rPr>
                        </m:ctrlPr>
                      </m:accPr>
                      <m:e>
                        <m:r>
                          <a:rPr lang="fr-FR" sz="2400" dirty="0">
                            <a:ln>
                              <a:solidFill>
                                <a:schemeClr val="accent1"/>
                              </a:solidFill>
                            </a:ln>
                            <a:latin typeface="Cambria Math" panose="02040503050406030204" pitchFamily="18" charset="0"/>
                            <a:ea typeface="Cambria Math" panose="02040503050406030204" pitchFamily="18" charset="0"/>
                          </a:rPr>
                          <m:t>𝑔</m:t>
                        </m:r>
                      </m:e>
                    </m:acc>
                    <m:r>
                      <a:rPr lang="fr-FR" sz="2400" dirty="0">
                        <a:ln>
                          <a:solidFill>
                            <a:schemeClr val="accent1"/>
                          </a:solidFill>
                        </a:ln>
                        <a:latin typeface="Cambria Math" panose="02040503050406030204" pitchFamily="18" charset="0"/>
                        <a:ea typeface="Cambria Math" panose="02040503050406030204" pitchFamily="18" charset="0"/>
                      </a:rPr>
                      <m:t>=−</m:t>
                    </m:r>
                    <m:f>
                      <m:fPr>
                        <m:ctrlPr>
                          <a:rPr lang="fr-FR" sz="2400" i="1" dirty="0">
                            <a:ln>
                              <a:solidFill>
                                <a:schemeClr val="accent1"/>
                              </a:solidFill>
                            </a:ln>
                            <a:latin typeface="Cambria Math"/>
                            <a:ea typeface="Cambria Math" panose="02040503050406030204" pitchFamily="18" charset="0"/>
                          </a:rPr>
                        </m:ctrlPr>
                      </m:fPr>
                      <m:num>
                        <m:r>
                          <a:rPr lang="fr-FR" sz="2400" dirty="0">
                            <a:ln>
                              <a:solidFill>
                                <a:schemeClr val="accent1"/>
                              </a:solidFill>
                            </a:ln>
                            <a:latin typeface="Cambria Math" panose="02040503050406030204" pitchFamily="18" charset="0"/>
                            <a:ea typeface="Cambria Math" panose="02040503050406030204" pitchFamily="18" charset="0"/>
                          </a:rPr>
                          <m:t>𝐺𝑀</m:t>
                        </m:r>
                      </m:num>
                      <m:den>
                        <m:sSup>
                          <m:sSupPr>
                            <m:ctrlPr>
                              <a:rPr lang="fr-FR" sz="2400" i="1" dirty="0">
                                <a:ln>
                                  <a:solidFill>
                                    <a:schemeClr val="accent1"/>
                                  </a:solidFill>
                                </a:ln>
                                <a:latin typeface="Cambria Math"/>
                                <a:ea typeface="Cambria Math" panose="02040503050406030204" pitchFamily="18" charset="0"/>
                              </a:rPr>
                            </m:ctrlPr>
                          </m:sSupPr>
                          <m:e>
                            <m:r>
                              <a:rPr lang="fr-FR" sz="2400" dirty="0">
                                <a:ln>
                                  <a:solidFill>
                                    <a:schemeClr val="accent1"/>
                                  </a:solidFill>
                                </a:ln>
                                <a:latin typeface="Cambria Math" panose="02040503050406030204" pitchFamily="18" charset="0"/>
                                <a:ea typeface="Cambria Math" panose="02040503050406030204" pitchFamily="18" charset="0"/>
                              </a:rPr>
                              <m:t>𝑟</m:t>
                            </m:r>
                          </m:e>
                          <m:sup>
                            <m:r>
                              <a:rPr lang="fr-FR" sz="2400" dirty="0">
                                <a:ln>
                                  <a:solidFill>
                                    <a:schemeClr val="accent1"/>
                                  </a:solidFill>
                                </a:ln>
                                <a:latin typeface="Cambria Math" panose="02040503050406030204" pitchFamily="18" charset="0"/>
                                <a:ea typeface="Cambria Math" panose="02040503050406030204" pitchFamily="18" charset="0"/>
                              </a:rPr>
                              <m:t>2</m:t>
                            </m:r>
                          </m:sup>
                        </m:sSup>
                      </m:den>
                    </m:f>
                    <m:acc>
                      <m:accPr>
                        <m:chr m:val="⃗"/>
                        <m:ctrlPr>
                          <a:rPr lang="fr-FR" sz="2400" i="1" dirty="0">
                            <a:ln>
                              <a:solidFill>
                                <a:schemeClr val="accent1"/>
                              </a:solidFill>
                            </a:ln>
                            <a:latin typeface="Cambria Math"/>
                            <a:ea typeface="Cambria Math" panose="02040503050406030204" pitchFamily="18" charset="0"/>
                          </a:rPr>
                        </m:ctrlPr>
                      </m:accPr>
                      <m:e>
                        <m:sSub>
                          <m:sSubPr>
                            <m:ctrlPr>
                              <a:rPr lang="fr-FR" sz="2400" i="1" dirty="0">
                                <a:ln>
                                  <a:solidFill>
                                    <a:schemeClr val="accent1"/>
                                  </a:solidFill>
                                </a:ln>
                                <a:latin typeface="Cambria Math"/>
                                <a:ea typeface="Cambria Math" panose="02040503050406030204" pitchFamily="18" charset="0"/>
                              </a:rPr>
                            </m:ctrlPr>
                          </m:sSubPr>
                          <m:e>
                            <m:r>
                              <a:rPr lang="fr-FR" sz="2400" dirty="0">
                                <a:ln>
                                  <a:solidFill>
                                    <a:schemeClr val="accent1"/>
                                  </a:solidFill>
                                </a:ln>
                                <a:latin typeface="Cambria Math" panose="02040503050406030204" pitchFamily="18" charset="0"/>
                                <a:ea typeface="Cambria Math" panose="02040503050406030204" pitchFamily="18" charset="0"/>
                              </a:rPr>
                              <m:t>𝑒</m:t>
                            </m:r>
                          </m:e>
                          <m:sub>
                            <m:r>
                              <a:rPr lang="fr-FR" sz="2400" dirty="0">
                                <a:ln>
                                  <a:solidFill>
                                    <a:schemeClr val="accent1"/>
                                  </a:solidFill>
                                </a:ln>
                                <a:latin typeface="Cambria Math" panose="02040503050406030204" pitchFamily="18" charset="0"/>
                                <a:ea typeface="Cambria Math" panose="02040503050406030204" pitchFamily="18" charset="0"/>
                              </a:rPr>
                              <m:t>𝑟</m:t>
                            </m:r>
                          </m:sub>
                        </m:sSub>
                      </m:e>
                    </m:acc>
                  </m:oMath>
                </a14:m>
                <a:r>
                  <a:rPr lang="fr-FR" sz="2400" dirty="0" smtClean="0">
                    <a:ln>
                      <a:solidFill>
                        <a:schemeClr val="accent1"/>
                      </a:solidFill>
                    </a:ln>
                    <a:ea typeface="Cambria Math" panose="02040503050406030204" pitchFamily="18" charset="0"/>
                  </a:rPr>
                  <a:t>). Cet effet relativiste entre 2 observateurs est présent même s’ils subissent le même champ gravitationnel.</a:t>
                </a:r>
                <a:endParaRPr lang="fr-FR" sz="2400" dirty="0">
                  <a:ln>
                    <a:solidFill>
                      <a:schemeClr val="accent1"/>
                    </a:solidFill>
                  </a:ln>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3736" y="1890353"/>
                <a:ext cx="11712102" cy="4465581"/>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33348" y="3321899"/>
                <a:ext cx="6334747" cy="956737"/>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fr-FR" sz="2500" i="1" dirty="0" smtClean="0">
                              <a:ln>
                                <a:solidFill>
                                  <a:schemeClr val="accent1"/>
                                </a:solidFill>
                              </a:ln>
                              <a:latin typeface="Cambria Math"/>
                              <a:ea typeface="Cambria Math" panose="02040503050406030204" pitchFamily="18" charset="0"/>
                            </a:rPr>
                          </m:ctrlPr>
                        </m:sSubPr>
                        <m:e>
                          <m:r>
                            <m:rPr>
                              <m:sty m:val="p"/>
                            </m:rPr>
                            <a:rPr lang="el-GR" sz="2500" i="1" dirty="0" smtClean="0">
                              <a:ln>
                                <a:solidFill>
                                  <a:schemeClr val="accent1"/>
                                </a:solidFill>
                              </a:ln>
                              <a:latin typeface="Cambria Math" panose="02040503050406030204" pitchFamily="18" charset="0"/>
                              <a:ea typeface="Cambria Math" panose="02040503050406030204" pitchFamily="18" charset="0"/>
                            </a:rPr>
                            <m:t>Δ</m:t>
                          </m:r>
                          <m:r>
                            <a:rPr lang="el-GR" sz="2500" i="1" dirty="0" smtClean="0">
                              <a:ln>
                                <a:solidFill>
                                  <a:schemeClr val="accent1"/>
                                </a:solidFill>
                              </a:ln>
                              <a:latin typeface="Cambria Math" panose="02040503050406030204" pitchFamily="18" charset="0"/>
                              <a:ea typeface="Cambria Math" panose="02040503050406030204" pitchFamily="18" charset="0"/>
                            </a:rPr>
                            <m:t>𝜏</m:t>
                          </m:r>
                        </m:e>
                        <m:sub>
                          <m:r>
                            <a:rPr lang="fr-FR" sz="2500" b="0" i="1" dirty="0" smtClean="0">
                              <a:ln>
                                <a:solidFill>
                                  <a:schemeClr val="accent1"/>
                                </a:solidFill>
                              </a:ln>
                              <a:latin typeface="Cambria Math" panose="02040503050406030204" pitchFamily="18" charset="0"/>
                              <a:ea typeface="Cambria Math" panose="02040503050406030204" pitchFamily="18" charset="0"/>
                            </a:rPr>
                            <m:t>𝐻</m:t>
                          </m:r>
                        </m:sub>
                      </m:sSub>
                      <m:r>
                        <a:rPr lang="fr-FR" sz="2500" i="1" dirty="0">
                          <a:ln>
                            <a:solidFill>
                              <a:schemeClr val="accent1"/>
                            </a:solidFill>
                          </a:ln>
                          <a:latin typeface="Cambria Math" panose="02040503050406030204" pitchFamily="18" charset="0"/>
                          <a:ea typeface="Cambria Math" panose="02040503050406030204" pitchFamily="18" charset="0"/>
                        </a:rPr>
                        <m:t>=</m:t>
                      </m:r>
                      <m:sSub>
                        <m:sSubPr>
                          <m:ctrlPr>
                            <a:rPr lang="fr-FR" sz="2500" i="1" dirty="0">
                              <a:ln>
                                <a:solidFill>
                                  <a:schemeClr val="accent1"/>
                                </a:solidFill>
                              </a:ln>
                              <a:latin typeface="Cambria Math"/>
                              <a:ea typeface="Cambria Math" panose="02040503050406030204" pitchFamily="18" charset="0"/>
                            </a:rPr>
                          </m:ctrlPr>
                        </m:sSubPr>
                        <m:e>
                          <m:r>
                            <m:rPr>
                              <m:sty m:val="p"/>
                            </m:rPr>
                            <a:rPr lang="el-GR" sz="2500" i="1" dirty="0">
                              <a:ln>
                                <a:solidFill>
                                  <a:schemeClr val="accent1"/>
                                </a:solidFill>
                              </a:ln>
                              <a:latin typeface="Cambria Math" panose="02040503050406030204" pitchFamily="18" charset="0"/>
                              <a:ea typeface="Cambria Math" panose="02040503050406030204" pitchFamily="18" charset="0"/>
                            </a:rPr>
                            <m:t>Δ</m:t>
                          </m:r>
                          <m:r>
                            <a:rPr lang="el-GR" sz="2500" i="1" dirty="0">
                              <a:ln>
                                <a:solidFill>
                                  <a:schemeClr val="accent1"/>
                                </a:solidFill>
                              </a:ln>
                              <a:latin typeface="Cambria Math" panose="02040503050406030204" pitchFamily="18" charset="0"/>
                              <a:ea typeface="Cambria Math" panose="02040503050406030204" pitchFamily="18" charset="0"/>
                            </a:rPr>
                            <m:t>𝜏</m:t>
                          </m:r>
                        </m:e>
                        <m:sub>
                          <m:r>
                            <a:rPr lang="fr-FR" sz="2500" b="0" i="1" dirty="0" smtClean="0">
                              <a:ln>
                                <a:solidFill>
                                  <a:schemeClr val="accent1"/>
                                </a:solidFill>
                              </a:ln>
                              <a:latin typeface="Cambria Math" panose="02040503050406030204" pitchFamily="18" charset="0"/>
                              <a:ea typeface="Cambria Math" panose="02040503050406030204" pitchFamily="18" charset="0"/>
                            </a:rPr>
                            <m:t>𝑜</m:t>
                          </m:r>
                        </m:sub>
                      </m:sSub>
                      <m:d>
                        <m:dPr>
                          <m:ctrlPr>
                            <a:rPr lang="fr-FR" sz="2500" i="1" dirty="0">
                              <a:ln>
                                <a:solidFill>
                                  <a:schemeClr val="accent1"/>
                                </a:solidFill>
                              </a:ln>
                              <a:latin typeface="Cambria Math"/>
                            </a:rPr>
                          </m:ctrlPr>
                        </m:dPr>
                        <m:e>
                          <m:r>
                            <a:rPr lang="fr-FR" sz="2500" i="1" dirty="0">
                              <a:ln>
                                <a:solidFill>
                                  <a:schemeClr val="accent1"/>
                                </a:solidFill>
                              </a:ln>
                              <a:latin typeface="Cambria Math" panose="02040503050406030204" pitchFamily="18" charset="0"/>
                            </a:rPr>
                            <m:t>1+</m:t>
                          </m:r>
                          <m:f>
                            <m:fPr>
                              <m:ctrlPr>
                                <a:rPr lang="fr-FR" sz="2500" i="1" dirty="0">
                                  <a:ln>
                                    <a:solidFill>
                                      <a:schemeClr val="accent1"/>
                                    </a:solidFill>
                                  </a:ln>
                                  <a:latin typeface="Cambria Math"/>
                                </a:rPr>
                              </m:ctrlPr>
                            </m:fPr>
                            <m:num>
                              <m:r>
                                <a:rPr lang="fr-FR" sz="2500" i="1" dirty="0">
                                  <a:ln>
                                    <a:solidFill>
                                      <a:schemeClr val="accent1"/>
                                    </a:solidFill>
                                  </a:ln>
                                  <a:latin typeface="Cambria Math" panose="02040503050406030204" pitchFamily="18" charset="0"/>
                                </a:rPr>
                                <m:t>𝑔𝐻</m:t>
                              </m:r>
                            </m:num>
                            <m:den>
                              <m:sSup>
                                <m:sSupPr>
                                  <m:ctrlPr>
                                    <a:rPr lang="fr-FR" sz="2500" i="1" dirty="0">
                                      <a:ln>
                                        <a:solidFill>
                                          <a:schemeClr val="accent1"/>
                                        </a:solidFill>
                                      </a:ln>
                                      <a:latin typeface="Cambria Math"/>
                                    </a:rPr>
                                  </m:ctrlPr>
                                </m:sSupPr>
                                <m:e>
                                  <m:r>
                                    <a:rPr lang="fr-FR" sz="2500" i="1" dirty="0">
                                      <a:ln>
                                        <a:solidFill>
                                          <a:schemeClr val="accent1"/>
                                        </a:solidFill>
                                      </a:ln>
                                      <a:latin typeface="Cambria Math" panose="02040503050406030204" pitchFamily="18" charset="0"/>
                                    </a:rPr>
                                    <m:t>𝑐</m:t>
                                  </m:r>
                                </m:e>
                                <m:sup>
                                  <m:r>
                                    <a:rPr lang="fr-FR" sz="2500" i="1" dirty="0">
                                      <a:ln>
                                        <a:solidFill>
                                          <a:schemeClr val="accent1"/>
                                        </a:solidFill>
                                      </a:ln>
                                      <a:latin typeface="Cambria Math" panose="02040503050406030204" pitchFamily="18" charset="0"/>
                                    </a:rPr>
                                    <m:t>2</m:t>
                                  </m:r>
                                </m:sup>
                              </m:sSup>
                            </m:den>
                          </m:f>
                        </m:e>
                      </m:d>
                      <m:r>
                        <a:rPr lang="fr-FR" sz="2500" b="0" i="1" dirty="0" smtClean="0">
                          <a:ln>
                            <a:solidFill>
                              <a:schemeClr val="accent1"/>
                            </a:solidFill>
                          </a:ln>
                          <a:latin typeface="Cambria Math" panose="02040503050406030204" pitchFamily="18" charset="0"/>
                        </a:rPr>
                        <m:t>=</m:t>
                      </m:r>
                      <m:sSub>
                        <m:sSubPr>
                          <m:ctrlPr>
                            <a:rPr lang="fr-FR" sz="2500" i="1" dirty="0">
                              <a:ln>
                                <a:solidFill>
                                  <a:schemeClr val="accent1"/>
                                </a:solidFill>
                              </a:ln>
                              <a:latin typeface="Cambria Math"/>
                              <a:ea typeface="Cambria Math" panose="02040503050406030204" pitchFamily="18" charset="0"/>
                            </a:rPr>
                          </m:ctrlPr>
                        </m:sSubPr>
                        <m:e>
                          <m:r>
                            <m:rPr>
                              <m:sty m:val="p"/>
                            </m:rPr>
                            <a:rPr lang="el-GR" sz="2500" i="1" dirty="0">
                              <a:ln>
                                <a:solidFill>
                                  <a:schemeClr val="accent1"/>
                                </a:solidFill>
                              </a:ln>
                              <a:latin typeface="Cambria Math" panose="02040503050406030204" pitchFamily="18" charset="0"/>
                              <a:ea typeface="Cambria Math" panose="02040503050406030204" pitchFamily="18" charset="0"/>
                            </a:rPr>
                            <m:t>Δ</m:t>
                          </m:r>
                          <m:r>
                            <a:rPr lang="el-GR" sz="2500" i="1" dirty="0">
                              <a:ln>
                                <a:solidFill>
                                  <a:schemeClr val="accent1"/>
                                </a:solidFill>
                              </a:ln>
                              <a:latin typeface="Cambria Math" panose="02040503050406030204" pitchFamily="18" charset="0"/>
                              <a:ea typeface="Cambria Math" panose="02040503050406030204" pitchFamily="18" charset="0"/>
                            </a:rPr>
                            <m:t>𝜏</m:t>
                          </m:r>
                        </m:e>
                        <m:sub>
                          <m:r>
                            <a:rPr lang="fr-FR" sz="2500" i="1" dirty="0">
                              <a:ln>
                                <a:solidFill>
                                  <a:schemeClr val="accent1"/>
                                </a:solidFill>
                              </a:ln>
                              <a:latin typeface="Cambria Math" panose="02040503050406030204" pitchFamily="18" charset="0"/>
                              <a:ea typeface="Cambria Math" panose="02040503050406030204" pitchFamily="18" charset="0"/>
                            </a:rPr>
                            <m:t>𝑜</m:t>
                          </m:r>
                        </m:sub>
                      </m:sSub>
                      <m:d>
                        <m:dPr>
                          <m:ctrlPr>
                            <a:rPr lang="fr-FR" sz="2500" i="1" dirty="0">
                              <a:ln>
                                <a:solidFill>
                                  <a:schemeClr val="accent1"/>
                                </a:solidFill>
                              </a:ln>
                              <a:latin typeface="Cambria Math"/>
                            </a:rPr>
                          </m:ctrlPr>
                        </m:dPr>
                        <m:e>
                          <m:r>
                            <a:rPr lang="fr-FR" sz="2500" i="1" dirty="0">
                              <a:ln>
                                <a:solidFill>
                                  <a:schemeClr val="accent1"/>
                                </a:solidFill>
                              </a:ln>
                              <a:latin typeface="Cambria Math" panose="02040503050406030204" pitchFamily="18" charset="0"/>
                            </a:rPr>
                            <m:t>1+</m:t>
                          </m:r>
                          <m:f>
                            <m:fPr>
                              <m:ctrlPr>
                                <a:rPr lang="fr-FR" sz="2500" i="1" dirty="0">
                                  <a:ln>
                                    <a:solidFill>
                                      <a:schemeClr val="accent1"/>
                                    </a:solidFill>
                                  </a:ln>
                                  <a:latin typeface="Cambria Math"/>
                                </a:rPr>
                              </m:ctrlPr>
                            </m:fPr>
                            <m:num>
                              <m:sSub>
                                <m:sSubPr>
                                  <m:ctrlPr>
                                    <a:rPr lang="fr-FR" sz="2500" b="0" i="1" dirty="0" smtClean="0">
                                      <a:ln>
                                        <a:solidFill>
                                          <a:schemeClr val="accent1"/>
                                        </a:solidFill>
                                      </a:ln>
                                      <a:latin typeface="Cambria Math"/>
                                      <a:ea typeface="Cambria Math" panose="02040503050406030204" pitchFamily="18" charset="0"/>
                                    </a:rPr>
                                  </m:ctrlPr>
                                </m:sSubPr>
                                <m:e>
                                  <m:r>
                                    <a:rPr lang="fr-FR" sz="2500" i="1" dirty="0" smtClean="0">
                                      <a:ln>
                                        <a:solidFill>
                                          <a:schemeClr val="accent1"/>
                                        </a:solidFill>
                                      </a:ln>
                                      <a:latin typeface="Cambria Math" panose="02040503050406030204" pitchFamily="18" charset="0"/>
                                      <a:ea typeface="Cambria Math" panose="02040503050406030204" pitchFamily="18" charset="0"/>
                                    </a:rPr>
                                    <m:t>𝜙</m:t>
                                  </m:r>
                                </m:e>
                                <m:sub>
                                  <m:r>
                                    <a:rPr lang="fr-FR" sz="2500" b="0" i="1" dirty="0" smtClean="0">
                                      <a:ln>
                                        <a:solidFill>
                                          <a:schemeClr val="accent1"/>
                                        </a:solidFill>
                                      </a:ln>
                                      <a:latin typeface="Cambria Math" panose="02040503050406030204" pitchFamily="18" charset="0"/>
                                      <a:ea typeface="Cambria Math" panose="02040503050406030204" pitchFamily="18" charset="0"/>
                                    </a:rPr>
                                    <m:t>𝐻</m:t>
                                  </m:r>
                                </m:sub>
                              </m:sSub>
                              <m:r>
                                <a:rPr lang="fr-FR" sz="2500" b="0" i="1" dirty="0" smtClean="0">
                                  <a:ln>
                                    <a:solidFill>
                                      <a:schemeClr val="accent1"/>
                                    </a:solidFill>
                                  </a:ln>
                                  <a:latin typeface="Cambria Math" panose="02040503050406030204" pitchFamily="18" charset="0"/>
                                  <a:ea typeface="Cambria Math" panose="02040503050406030204" pitchFamily="18" charset="0"/>
                                </a:rPr>
                                <m:t>−</m:t>
                              </m:r>
                              <m:sSub>
                                <m:sSubPr>
                                  <m:ctrlPr>
                                    <a:rPr lang="fr-FR" sz="2500" b="0" i="1" dirty="0" smtClean="0">
                                      <a:ln>
                                        <a:solidFill>
                                          <a:schemeClr val="accent1"/>
                                        </a:solidFill>
                                      </a:ln>
                                      <a:latin typeface="Cambria Math"/>
                                      <a:ea typeface="Cambria Math" panose="02040503050406030204" pitchFamily="18" charset="0"/>
                                    </a:rPr>
                                  </m:ctrlPr>
                                </m:sSubPr>
                                <m:e>
                                  <m:r>
                                    <a:rPr lang="fr-FR" sz="2500" i="1" dirty="0">
                                      <a:ln>
                                        <a:solidFill>
                                          <a:schemeClr val="accent1"/>
                                        </a:solidFill>
                                      </a:ln>
                                      <a:latin typeface="Cambria Math" panose="02040503050406030204" pitchFamily="18" charset="0"/>
                                      <a:ea typeface="Cambria Math" panose="02040503050406030204" pitchFamily="18" charset="0"/>
                                    </a:rPr>
                                    <m:t>𝜙</m:t>
                                  </m:r>
                                </m:e>
                                <m:sub>
                                  <m:r>
                                    <a:rPr lang="fr-FR" sz="2500" b="0" i="1" dirty="0" smtClean="0">
                                      <a:ln>
                                        <a:solidFill>
                                          <a:schemeClr val="accent1"/>
                                        </a:solidFill>
                                      </a:ln>
                                      <a:latin typeface="Cambria Math" panose="02040503050406030204" pitchFamily="18" charset="0"/>
                                      <a:ea typeface="Cambria Math" panose="02040503050406030204" pitchFamily="18" charset="0"/>
                                    </a:rPr>
                                    <m:t>𝑜</m:t>
                                  </m:r>
                                </m:sub>
                              </m:sSub>
                            </m:num>
                            <m:den>
                              <m:sSup>
                                <m:sSupPr>
                                  <m:ctrlPr>
                                    <a:rPr lang="fr-FR" sz="2500" i="1" dirty="0">
                                      <a:ln>
                                        <a:solidFill>
                                          <a:schemeClr val="accent1"/>
                                        </a:solidFill>
                                      </a:ln>
                                      <a:latin typeface="Cambria Math"/>
                                    </a:rPr>
                                  </m:ctrlPr>
                                </m:sSupPr>
                                <m:e>
                                  <m:r>
                                    <a:rPr lang="fr-FR" sz="2500" i="1" dirty="0">
                                      <a:ln>
                                        <a:solidFill>
                                          <a:schemeClr val="accent1"/>
                                        </a:solidFill>
                                      </a:ln>
                                      <a:latin typeface="Cambria Math" panose="02040503050406030204" pitchFamily="18" charset="0"/>
                                    </a:rPr>
                                    <m:t>𝑐</m:t>
                                  </m:r>
                                </m:e>
                                <m:sup>
                                  <m:r>
                                    <a:rPr lang="fr-FR" sz="2500" i="1" dirty="0">
                                      <a:ln>
                                        <a:solidFill>
                                          <a:schemeClr val="accent1"/>
                                        </a:solidFill>
                                      </a:ln>
                                      <a:latin typeface="Cambria Math" panose="02040503050406030204" pitchFamily="18" charset="0"/>
                                    </a:rPr>
                                    <m:t>2</m:t>
                                  </m:r>
                                </m:sup>
                              </m:sSup>
                            </m:den>
                          </m:f>
                        </m:e>
                      </m:d>
                    </m:oMath>
                  </m:oMathPara>
                </a14:m>
                <a:endParaRPr lang="fr-FR" sz="2500" dirty="0"/>
              </a:p>
            </p:txBody>
          </p:sp>
        </mc:Choice>
        <mc:Fallback xmlns="">
          <p:sp>
            <p:nvSpPr>
              <p:cNvPr id="5" name="Rectangle 4"/>
              <p:cNvSpPr>
                <a:spLocks noRot="1" noChangeAspect="1" noMove="1" noResize="1" noEditPoints="1" noAdjustHandles="1" noChangeArrowheads="1" noChangeShapeType="1" noTextEdit="1"/>
              </p:cNvSpPr>
              <p:nvPr/>
            </p:nvSpPr>
            <p:spPr>
              <a:xfrm>
                <a:off x="3433348" y="3321899"/>
                <a:ext cx="6334747" cy="956737"/>
              </a:xfrm>
              <a:prstGeom prst="rect">
                <a:avLst/>
              </a:prstGeom>
              <a:blipFill rotWithShape="0">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194754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7805" y="108934"/>
            <a:ext cx="7996390" cy="1077218"/>
          </a:xfrm>
          <a:prstGeom prst="rect">
            <a:avLst/>
          </a:prstGeom>
          <a:noFill/>
          <a:ln>
            <a:solidFill>
              <a:schemeClr val="tx1"/>
            </a:solidFill>
          </a:ln>
        </p:spPr>
        <p:txBody>
          <a:bodyPr wrap="square" rtlCol="0">
            <a:spAutoFit/>
          </a:bodyPr>
          <a:lstStyle/>
          <a:p>
            <a:pPr algn="ctr"/>
            <a:r>
              <a:rPr lang="fr-FR" sz="3200" dirty="0" smtClean="0"/>
              <a:t>La dilatation du temps = </a:t>
            </a:r>
            <a:r>
              <a:rPr lang="fr-FR" sz="3200" dirty="0"/>
              <a:t>Espace-temps </a:t>
            </a:r>
            <a:r>
              <a:rPr lang="fr-FR" sz="3200" dirty="0" smtClean="0"/>
              <a:t>courbé</a:t>
            </a:r>
          </a:p>
          <a:p>
            <a:pPr algn="ctr"/>
            <a:r>
              <a:rPr lang="fr-FR" sz="3200" dirty="0"/>
              <a:t>Alfred Schild (</a:t>
            </a:r>
            <a:r>
              <a:rPr lang="fr-FR" sz="3200" dirty="0" smtClean="0"/>
              <a:t>1960)</a:t>
            </a:r>
            <a:endParaRPr lang="fr-FR" sz="3200" dirty="0"/>
          </a:p>
        </p:txBody>
      </p:sp>
      <p:sp>
        <p:nvSpPr>
          <p:cNvPr id="4" name="Rectangle 3"/>
          <p:cNvSpPr/>
          <p:nvPr/>
        </p:nvSpPr>
        <p:spPr>
          <a:xfrm>
            <a:off x="298314" y="1676345"/>
            <a:ext cx="11595371" cy="4493538"/>
          </a:xfrm>
          <a:prstGeom prst="rect">
            <a:avLst/>
          </a:prstGeom>
        </p:spPr>
        <p:txBody>
          <a:bodyPr wrap="square">
            <a:spAutoFit/>
          </a:bodyPr>
          <a:lstStyle/>
          <a:p>
            <a:pPr algn="just"/>
            <a:r>
              <a:rPr lang="fr-FR" sz="2600" dirty="0">
                <a:ln>
                  <a:solidFill>
                    <a:schemeClr val="accent1"/>
                  </a:solidFill>
                </a:ln>
                <a:solidFill>
                  <a:srgbClr val="FF0000"/>
                </a:solidFill>
                <a:ea typeface="Cambria Math" panose="02040503050406030204" pitchFamily="18" charset="0"/>
              </a:rPr>
              <a:t>Pourquoi la géométrie de l’espace-temps doit être courbée en présence de gravité ?</a:t>
            </a:r>
          </a:p>
          <a:p>
            <a:pPr algn="just"/>
            <a:endParaRPr lang="fr-FR" sz="2600" dirty="0">
              <a:ln>
                <a:solidFill>
                  <a:schemeClr val="accent1"/>
                </a:solidFill>
              </a:ln>
              <a:ea typeface="Cambria Math" panose="02040503050406030204" pitchFamily="18" charset="0"/>
            </a:endParaRPr>
          </a:p>
          <a:p>
            <a:pPr algn="just"/>
            <a:r>
              <a:rPr lang="fr-FR" sz="2600" dirty="0" smtClean="0">
                <a:ln>
                  <a:solidFill>
                    <a:schemeClr val="accent1"/>
                  </a:solidFill>
                </a:ln>
                <a:ea typeface="Cambria Math" panose="02040503050406030204" pitchFamily="18" charset="0"/>
              </a:rPr>
              <a:t>De nombreux physiciens ont </a:t>
            </a:r>
            <a:r>
              <a:rPr lang="fr-FR" sz="2600" dirty="0">
                <a:ln>
                  <a:solidFill>
                    <a:schemeClr val="accent1"/>
                  </a:solidFill>
                </a:ln>
                <a:ea typeface="Cambria Math" panose="02040503050406030204" pitchFamily="18" charset="0"/>
              </a:rPr>
              <a:t>essayé d’expliquer la gravitation comme un champ de force </a:t>
            </a:r>
            <a:r>
              <a:rPr lang="fr-FR" sz="2600" dirty="0" smtClean="0">
                <a:ln>
                  <a:solidFill>
                    <a:schemeClr val="accent1"/>
                  </a:solidFill>
                </a:ln>
                <a:ea typeface="Cambria Math" panose="02040503050406030204" pitchFamily="18" charset="0"/>
              </a:rPr>
              <a:t>au même titre que l’interaction électromagnétique en </a:t>
            </a:r>
            <a:r>
              <a:rPr lang="fr-FR" sz="2600" dirty="0">
                <a:ln>
                  <a:solidFill>
                    <a:schemeClr val="accent1"/>
                  </a:solidFill>
                </a:ln>
                <a:ea typeface="Cambria Math" panose="02040503050406030204" pitchFamily="18" charset="0"/>
              </a:rPr>
              <a:t>conservant l’espace-temps plat de la relativité restreinte de 1905 (l’espace-temps de Minkowski</a:t>
            </a:r>
            <a:r>
              <a:rPr lang="fr-FR" sz="2600" dirty="0" smtClean="0">
                <a:ln>
                  <a:solidFill>
                    <a:schemeClr val="accent1"/>
                  </a:solidFill>
                </a:ln>
                <a:ea typeface="Cambria Math" panose="02040503050406030204" pitchFamily="18" charset="0"/>
              </a:rPr>
              <a:t>) même après la parution de la relativité générale en 1915.</a:t>
            </a:r>
            <a:endParaRPr lang="fr-FR" sz="2600" dirty="0">
              <a:ln>
                <a:solidFill>
                  <a:schemeClr val="accent1"/>
                </a:solidFill>
              </a:ln>
              <a:ea typeface="Cambria Math" panose="02040503050406030204" pitchFamily="18" charset="0"/>
            </a:endParaRPr>
          </a:p>
          <a:p>
            <a:pPr algn="just"/>
            <a:endParaRPr lang="fr-FR" sz="2600" dirty="0">
              <a:ln>
                <a:solidFill>
                  <a:schemeClr val="accent1"/>
                </a:solidFill>
              </a:ln>
              <a:ea typeface="Cambria Math" panose="02040503050406030204" pitchFamily="18" charset="0"/>
            </a:endParaRPr>
          </a:p>
          <a:p>
            <a:pPr algn="just"/>
            <a:r>
              <a:rPr lang="fr-FR" sz="2600" dirty="0">
                <a:ln>
                  <a:solidFill>
                    <a:schemeClr val="accent1"/>
                  </a:solidFill>
                </a:ln>
                <a:ea typeface="Cambria Math" panose="02040503050406030204" pitchFamily="18" charset="0"/>
              </a:rPr>
              <a:t>Dans les années 60 lors de la période de renouveau de la relativité générale, Alfred Schild a montré par une expérience de pensée simple </a:t>
            </a:r>
            <a:r>
              <a:rPr lang="fr-FR" sz="2600" dirty="0" smtClean="0">
                <a:ln>
                  <a:solidFill>
                    <a:schemeClr val="accent1"/>
                  </a:solidFill>
                </a:ln>
                <a:ea typeface="Cambria Math" panose="02040503050406030204" pitchFamily="18" charset="0"/>
              </a:rPr>
              <a:t>que </a:t>
            </a:r>
            <a:r>
              <a:rPr lang="fr-FR" sz="2600" dirty="0">
                <a:ln>
                  <a:solidFill>
                    <a:schemeClr val="accent1"/>
                  </a:solidFill>
                </a:ln>
                <a:ea typeface="Cambria Math" panose="02040503050406030204" pitchFamily="18" charset="0"/>
              </a:rPr>
              <a:t>la dilatation du temps implique mathématiquement </a:t>
            </a:r>
            <a:r>
              <a:rPr lang="fr-FR" sz="2600" dirty="0" smtClean="0">
                <a:ln>
                  <a:solidFill>
                    <a:schemeClr val="accent1"/>
                  </a:solidFill>
                </a:ln>
                <a:ea typeface="Cambria Math" panose="02040503050406030204" pitchFamily="18" charset="0"/>
              </a:rPr>
              <a:t>(géométriquement) un </a:t>
            </a:r>
            <a:r>
              <a:rPr lang="fr-FR" sz="2600" dirty="0">
                <a:ln>
                  <a:solidFill>
                    <a:schemeClr val="accent1"/>
                  </a:solidFill>
                </a:ln>
                <a:ea typeface="Cambria Math" panose="02040503050406030204" pitchFamily="18" charset="0"/>
              </a:rPr>
              <a:t>espace-temps courbe</a:t>
            </a:r>
            <a:r>
              <a:rPr lang="fr-FR" sz="2600" dirty="0" smtClean="0">
                <a:ln>
                  <a:solidFill>
                    <a:schemeClr val="accent1"/>
                  </a:solidFill>
                </a:ln>
                <a:ea typeface="Cambria Math" panose="02040503050406030204" pitchFamily="18" charset="0"/>
              </a:rPr>
              <a:t>. L’espace temps de Minkowski doit être abandonné en présence de gravité.</a:t>
            </a:r>
            <a:endParaRPr lang="fr-FR" sz="2600" dirty="0">
              <a:ln>
                <a:solidFill>
                  <a:schemeClr val="accent1"/>
                </a:solidFill>
              </a:ln>
              <a:ea typeface="Cambria Math" panose="02040503050406030204" pitchFamily="18" charset="0"/>
            </a:endParaRPr>
          </a:p>
        </p:txBody>
      </p:sp>
    </p:spTree>
    <p:extLst>
      <p:ext uri="{BB962C8B-B14F-4D97-AF65-F5344CB8AC3E}">
        <p14:creationId xmlns:p14="http://schemas.microsoft.com/office/powerpoint/2010/main" val="86091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7805" y="108934"/>
            <a:ext cx="7996390" cy="1077218"/>
          </a:xfrm>
          <a:prstGeom prst="rect">
            <a:avLst/>
          </a:prstGeom>
          <a:noFill/>
          <a:ln>
            <a:solidFill>
              <a:schemeClr val="tx1"/>
            </a:solidFill>
          </a:ln>
        </p:spPr>
        <p:txBody>
          <a:bodyPr wrap="square" rtlCol="0">
            <a:spAutoFit/>
          </a:bodyPr>
          <a:lstStyle/>
          <a:p>
            <a:pPr algn="ctr"/>
            <a:r>
              <a:rPr lang="fr-FR" sz="3200" dirty="0" smtClean="0"/>
              <a:t>La dilatation du temps = </a:t>
            </a:r>
            <a:r>
              <a:rPr lang="fr-FR" sz="3200" dirty="0"/>
              <a:t>Espace-temps </a:t>
            </a:r>
            <a:r>
              <a:rPr lang="fr-FR" sz="3200" dirty="0" smtClean="0"/>
              <a:t>courbé</a:t>
            </a:r>
          </a:p>
          <a:p>
            <a:pPr algn="ctr"/>
            <a:r>
              <a:rPr lang="fr-FR" sz="3200" dirty="0"/>
              <a:t>Alfred Schild (</a:t>
            </a:r>
            <a:r>
              <a:rPr lang="fr-FR" sz="3200" dirty="0" smtClean="0"/>
              <a:t>1960)</a:t>
            </a:r>
            <a:endParaRPr lang="fr-FR" sz="3200" dirty="0"/>
          </a:p>
        </p:txBody>
      </p:sp>
      <p:pic>
        <p:nvPicPr>
          <p:cNvPr id="3" name="Image 2"/>
          <p:cNvPicPr>
            <a:picLocks noChangeAspect="1"/>
          </p:cNvPicPr>
          <p:nvPr/>
        </p:nvPicPr>
        <p:blipFill>
          <a:blip r:embed="rId2"/>
          <a:stretch>
            <a:fillRect/>
          </a:stretch>
        </p:blipFill>
        <p:spPr>
          <a:xfrm>
            <a:off x="189440" y="2222159"/>
            <a:ext cx="2480781" cy="2358918"/>
          </a:xfrm>
          <a:prstGeom prst="rect">
            <a:avLst/>
          </a:prstGeom>
        </p:spPr>
      </p:pic>
      <p:grpSp>
        <p:nvGrpSpPr>
          <p:cNvPr id="7" name="Groupe 6"/>
          <p:cNvGrpSpPr/>
          <p:nvPr/>
        </p:nvGrpSpPr>
        <p:grpSpPr>
          <a:xfrm>
            <a:off x="189440" y="4977233"/>
            <a:ext cx="2583937" cy="1091830"/>
            <a:chOff x="477422" y="5261006"/>
            <a:chExt cx="2583937" cy="1091830"/>
          </a:xfrm>
        </p:grpSpPr>
        <p:pic>
          <p:nvPicPr>
            <p:cNvPr id="4" name="Image 3"/>
            <p:cNvPicPr>
              <a:picLocks noChangeAspect="1"/>
            </p:cNvPicPr>
            <p:nvPr/>
          </p:nvPicPr>
          <p:blipFill>
            <a:blip r:embed="rId3"/>
            <a:stretch>
              <a:fillRect/>
            </a:stretch>
          </p:blipFill>
          <p:spPr>
            <a:xfrm>
              <a:off x="513056" y="5261006"/>
              <a:ext cx="2548303" cy="363206"/>
            </a:xfrm>
            <a:prstGeom prst="rect">
              <a:avLst/>
            </a:prstGeom>
          </p:spPr>
        </p:pic>
        <p:pic>
          <p:nvPicPr>
            <p:cNvPr id="5" name="Image 4"/>
            <p:cNvPicPr>
              <a:picLocks noChangeAspect="1"/>
            </p:cNvPicPr>
            <p:nvPr/>
          </p:nvPicPr>
          <p:blipFill>
            <a:blip r:embed="rId4"/>
            <a:stretch>
              <a:fillRect/>
            </a:stretch>
          </p:blipFill>
          <p:spPr>
            <a:xfrm>
              <a:off x="477422" y="5764846"/>
              <a:ext cx="2552754" cy="193757"/>
            </a:xfrm>
            <a:prstGeom prst="rect">
              <a:avLst/>
            </a:prstGeom>
          </p:spPr>
        </p:pic>
        <p:pic>
          <p:nvPicPr>
            <p:cNvPr id="6" name="Image 5"/>
            <p:cNvPicPr>
              <a:picLocks noChangeAspect="1"/>
            </p:cNvPicPr>
            <p:nvPr/>
          </p:nvPicPr>
          <p:blipFill>
            <a:blip r:embed="rId5"/>
            <a:stretch>
              <a:fillRect/>
            </a:stretch>
          </p:blipFill>
          <p:spPr>
            <a:xfrm>
              <a:off x="1351752" y="6130015"/>
              <a:ext cx="804093" cy="222821"/>
            </a:xfrm>
            <a:prstGeom prst="rect">
              <a:avLst/>
            </a:prstGeom>
          </p:spPr>
        </p:pic>
      </p:grpSp>
      <mc:AlternateContent xmlns:mc="http://schemas.openxmlformats.org/markup-compatibility/2006" xmlns:a14="http://schemas.microsoft.com/office/drawing/2010/main">
        <mc:Choice Requires="a14">
          <p:sp>
            <p:nvSpPr>
              <p:cNvPr id="8" name="Rectangle 7"/>
              <p:cNvSpPr/>
              <p:nvPr/>
            </p:nvSpPr>
            <p:spPr>
              <a:xfrm>
                <a:off x="2773377" y="1280639"/>
                <a:ext cx="9288019" cy="5429756"/>
              </a:xfrm>
              <a:prstGeom prst="rect">
                <a:avLst/>
              </a:prstGeom>
            </p:spPr>
            <p:txBody>
              <a:bodyPr wrap="square">
                <a:spAutoFit/>
              </a:bodyPr>
              <a:lstStyle/>
              <a:p>
                <a:pPr algn="just"/>
                <a:r>
                  <a:rPr lang="fr-FR" sz="1900" dirty="0" smtClean="0">
                    <a:ln>
                      <a:solidFill>
                        <a:schemeClr val="accent1"/>
                      </a:solidFill>
                    </a:ln>
                    <a:ea typeface="Cambria Math" panose="02040503050406030204" pitchFamily="18" charset="0"/>
                  </a:rPr>
                  <a:t>Deux </a:t>
                </a:r>
                <a:r>
                  <a:rPr lang="fr-FR" sz="1900" dirty="0">
                    <a:ln>
                      <a:solidFill>
                        <a:schemeClr val="accent1"/>
                      </a:solidFill>
                    </a:ln>
                    <a:ea typeface="Cambria Math" panose="02040503050406030204" pitchFamily="18" charset="0"/>
                  </a:rPr>
                  <a:t>observateurs situés en z = 0 et z = H </a:t>
                </a:r>
                <a:r>
                  <a:rPr lang="fr-FR" sz="1900" dirty="0" smtClean="0">
                    <a:ln>
                      <a:solidFill>
                        <a:schemeClr val="accent1"/>
                      </a:solidFill>
                    </a:ln>
                    <a:ea typeface="Cambria Math" panose="02040503050406030204" pitchFamily="18" charset="0"/>
                  </a:rPr>
                  <a:t>sont au repos </a:t>
                </a:r>
                <a:r>
                  <a:rPr lang="fr-FR" sz="1900" dirty="0">
                    <a:ln>
                      <a:solidFill>
                        <a:schemeClr val="accent1"/>
                      </a:solidFill>
                    </a:ln>
                    <a:ea typeface="Cambria Math" panose="02040503050406030204" pitchFamily="18" charset="0"/>
                  </a:rPr>
                  <a:t>dans </a:t>
                </a:r>
                <a:r>
                  <a:rPr lang="fr-FR" sz="1900" dirty="0" smtClean="0">
                    <a:ln>
                      <a:solidFill>
                        <a:schemeClr val="accent1"/>
                      </a:solidFill>
                    </a:ln>
                    <a:ea typeface="Cambria Math" panose="02040503050406030204" pitchFamily="18" charset="0"/>
                  </a:rPr>
                  <a:t>le repère </a:t>
                </a:r>
                <a:r>
                  <a:rPr lang="fr-FR" sz="1900" dirty="0">
                    <a:ln>
                      <a:solidFill>
                        <a:schemeClr val="accent1"/>
                      </a:solidFill>
                    </a:ln>
                    <a:ea typeface="Cambria Math" panose="02040503050406030204" pitchFamily="18" charset="0"/>
                  </a:rPr>
                  <a:t>associé </a:t>
                </a:r>
                <a:r>
                  <a:rPr lang="fr-FR" sz="1900" dirty="0" smtClean="0">
                    <a:ln>
                      <a:solidFill>
                        <a:schemeClr val="accent1"/>
                      </a:solidFill>
                    </a:ln>
                    <a:ea typeface="Cambria Math" panose="02040503050406030204" pitchFamily="18" charset="0"/>
                  </a:rPr>
                  <a:t>à un champ gravitationnel </a:t>
                </a:r>
                <a:r>
                  <a:rPr lang="fr-FR" sz="1900" dirty="0">
                    <a:ln>
                      <a:solidFill>
                        <a:schemeClr val="accent1"/>
                      </a:solidFill>
                    </a:ln>
                    <a:ea typeface="Cambria Math" panose="02040503050406030204" pitchFamily="18" charset="0"/>
                  </a:rPr>
                  <a:t>statique et </a:t>
                </a:r>
                <a:r>
                  <a:rPr lang="fr-FR" sz="1900" dirty="0" smtClean="0">
                    <a:ln>
                      <a:solidFill>
                        <a:schemeClr val="accent1"/>
                      </a:solidFill>
                    </a:ln>
                    <a:ea typeface="Cambria Math" panose="02040503050406030204" pitchFamily="18" charset="0"/>
                  </a:rPr>
                  <a:t>uniforme</a:t>
                </a:r>
                <a:r>
                  <a:rPr lang="fr-FR" sz="1900" dirty="0">
                    <a:ln>
                      <a:solidFill>
                        <a:schemeClr val="accent1"/>
                      </a:solidFill>
                    </a:ln>
                    <a:ea typeface="Cambria Math" panose="02040503050406030204" pitchFamily="18" charset="0"/>
                  </a:rPr>
                  <a:t> </a:t>
                </a:r>
                <a:r>
                  <a:rPr lang="fr-FR" sz="1900" dirty="0" smtClean="0">
                    <a:ln>
                      <a:solidFill>
                        <a:schemeClr val="accent1"/>
                      </a:solidFill>
                    </a:ln>
                    <a:ea typeface="Cambria Math" panose="02040503050406030204" pitchFamily="18" charset="0"/>
                  </a:rPr>
                  <a:t>et ils </a:t>
                </a:r>
                <a:r>
                  <a:rPr lang="fr-FR" sz="1900" dirty="0">
                    <a:ln>
                      <a:solidFill>
                        <a:schemeClr val="accent1"/>
                      </a:solidFill>
                    </a:ln>
                    <a:ea typeface="Cambria Math" panose="02040503050406030204" pitchFamily="18" charset="0"/>
                  </a:rPr>
                  <a:t>échangent consécutivement deux photons envoyés par l’observateur au repos en z = 0 avec un décalage temporel de </a:t>
                </a:r>
                <a14:m>
                  <m:oMath xmlns:m="http://schemas.openxmlformats.org/officeDocument/2006/math">
                    <m:sSub>
                      <m:sSubPr>
                        <m:ctrlPr>
                          <a:rPr lang="fr-FR" sz="1900" i="1" dirty="0">
                            <a:ln>
                              <a:solidFill>
                                <a:schemeClr val="accent1"/>
                              </a:solidFill>
                            </a:ln>
                            <a:latin typeface="Cambria Math"/>
                            <a:ea typeface="Cambria Math" panose="02040503050406030204" pitchFamily="18" charset="0"/>
                          </a:rPr>
                        </m:ctrlPr>
                      </m:sSubPr>
                      <m:e>
                        <m:sSub>
                          <m:sSubPr>
                            <m:ctrlPr>
                              <a:rPr lang="fr-FR" sz="1900" i="1" dirty="0">
                                <a:ln>
                                  <a:solidFill>
                                    <a:schemeClr val="accent1"/>
                                  </a:solidFill>
                                </a:ln>
                                <a:latin typeface="Cambria Math"/>
                                <a:ea typeface="Cambria Math" panose="02040503050406030204" pitchFamily="18" charset="0"/>
                              </a:rPr>
                            </m:ctrlPr>
                          </m:sSubPr>
                          <m:e>
                            <m:r>
                              <m:rPr>
                                <m:sty m:val="p"/>
                              </m:rPr>
                              <a:rPr lang="el-GR" sz="1900" i="1" dirty="0">
                                <a:ln>
                                  <a:solidFill>
                                    <a:schemeClr val="accent1"/>
                                  </a:solidFill>
                                </a:ln>
                                <a:latin typeface="Cambria Math" panose="02040503050406030204" pitchFamily="18" charset="0"/>
                                <a:ea typeface="Cambria Math" panose="02040503050406030204" pitchFamily="18" charset="0"/>
                              </a:rPr>
                              <m:t>Δ</m:t>
                            </m:r>
                          </m:e>
                          <m:sub>
                            <m:r>
                              <a:rPr lang="fr-FR" sz="1900" i="1" dirty="0">
                                <a:ln>
                                  <a:solidFill>
                                    <a:schemeClr val="accent1"/>
                                  </a:solidFill>
                                </a:ln>
                                <a:latin typeface="Cambria Math" panose="02040503050406030204" pitchFamily="18" charset="0"/>
                                <a:ea typeface="Cambria Math" panose="02040503050406030204" pitchFamily="18" charset="0"/>
                              </a:rPr>
                              <m:t>𝜏</m:t>
                            </m:r>
                          </m:sub>
                        </m:sSub>
                      </m:e>
                      <m:sub>
                        <m:r>
                          <a:rPr lang="fr-FR" sz="1900" i="1" dirty="0">
                            <a:ln>
                              <a:solidFill>
                                <a:schemeClr val="accent1"/>
                              </a:solidFill>
                            </a:ln>
                            <a:latin typeface="Cambria Math" panose="02040503050406030204" pitchFamily="18" charset="0"/>
                            <a:ea typeface="Cambria Math" panose="02040503050406030204" pitchFamily="18" charset="0"/>
                          </a:rPr>
                          <m:t>0</m:t>
                        </m:r>
                      </m:sub>
                    </m:sSub>
                  </m:oMath>
                </a14:m>
                <a:r>
                  <a:rPr lang="fr-FR" sz="1900" dirty="0">
                    <a:ln>
                      <a:solidFill>
                        <a:schemeClr val="accent1"/>
                      </a:solidFill>
                    </a:ln>
                    <a:ea typeface="Cambria Math" panose="02040503050406030204" pitchFamily="18" charset="0"/>
                  </a:rPr>
                  <a:t>. </a:t>
                </a:r>
                <a:endParaRPr lang="fr-FR" sz="1900" dirty="0" smtClean="0">
                  <a:ln>
                    <a:solidFill>
                      <a:schemeClr val="accent1"/>
                    </a:solidFill>
                  </a:ln>
                  <a:ea typeface="Cambria Math" panose="02040503050406030204" pitchFamily="18" charset="0"/>
                </a:endParaRPr>
              </a:p>
              <a:p>
                <a:pPr algn="just"/>
                <a:endParaRPr lang="fr-FR" sz="1900" dirty="0" smtClean="0">
                  <a:ln>
                    <a:solidFill>
                      <a:schemeClr val="accent1"/>
                    </a:solidFill>
                  </a:ln>
                  <a:ea typeface="Cambria Math" panose="02040503050406030204" pitchFamily="18" charset="0"/>
                </a:endParaRPr>
              </a:p>
              <a:p>
                <a:pPr algn="just"/>
                <a:r>
                  <a:rPr lang="fr-FR" sz="1900" dirty="0" smtClean="0">
                    <a:ln>
                      <a:solidFill>
                        <a:schemeClr val="accent1"/>
                      </a:solidFill>
                    </a:ln>
                    <a:ea typeface="Cambria Math" panose="02040503050406030204" pitchFamily="18" charset="0"/>
                  </a:rPr>
                  <a:t>Ils </a:t>
                </a:r>
                <a:r>
                  <a:rPr lang="fr-FR" sz="1900" dirty="0">
                    <a:ln>
                      <a:solidFill>
                        <a:schemeClr val="accent1"/>
                      </a:solidFill>
                    </a:ln>
                    <a:ea typeface="Cambria Math" panose="02040503050406030204" pitchFamily="18" charset="0"/>
                  </a:rPr>
                  <a:t>sont </a:t>
                </a:r>
                <a:r>
                  <a:rPr lang="fr-FR" sz="1900" dirty="0" smtClean="0">
                    <a:ln>
                      <a:solidFill>
                        <a:schemeClr val="accent1"/>
                      </a:solidFill>
                    </a:ln>
                    <a:ea typeface="Cambria Math" panose="02040503050406030204" pitchFamily="18" charset="0"/>
                  </a:rPr>
                  <a:t>reçus par </a:t>
                </a:r>
                <a:r>
                  <a:rPr lang="fr-FR" sz="1900" dirty="0">
                    <a:ln>
                      <a:solidFill>
                        <a:schemeClr val="accent1"/>
                      </a:solidFill>
                    </a:ln>
                    <a:ea typeface="Cambria Math" panose="02040503050406030204" pitchFamily="18" charset="0"/>
                  </a:rPr>
                  <a:t>son homologue en z = H en deux instants successifs séparés </a:t>
                </a:r>
                <a:r>
                  <a:rPr lang="fr-FR" sz="1900" dirty="0" smtClean="0">
                    <a:ln>
                      <a:solidFill>
                        <a:schemeClr val="accent1"/>
                      </a:solidFill>
                    </a:ln>
                    <a:ea typeface="Cambria Math" panose="02040503050406030204" pitchFamily="18" charset="0"/>
                  </a:rPr>
                  <a:t>de </a:t>
                </a:r>
                <a14:m>
                  <m:oMath xmlns:m="http://schemas.openxmlformats.org/officeDocument/2006/math">
                    <m:sSub>
                      <m:sSubPr>
                        <m:ctrlPr>
                          <a:rPr lang="fr-FR" sz="1900" i="1" dirty="0">
                            <a:ln>
                              <a:solidFill>
                                <a:schemeClr val="accent1"/>
                              </a:solidFill>
                            </a:ln>
                            <a:latin typeface="Cambria Math"/>
                            <a:ea typeface="Cambria Math" panose="02040503050406030204" pitchFamily="18" charset="0"/>
                          </a:rPr>
                        </m:ctrlPr>
                      </m:sSubPr>
                      <m:e>
                        <m:sSub>
                          <m:sSubPr>
                            <m:ctrlPr>
                              <a:rPr lang="fr-FR" sz="1900" i="1" dirty="0">
                                <a:ln>
                                  <a:solidFill>
                                    <a:schemeClr val="accent1"/>
                                  </a:solidFill>
                                </a:ln>
                                <a:latin typeface="Cambria Math"/>
                                <a:ea typeface="Cambria Math" panose="02040503050406030204" pitchFamily="18" charset="0"/>
                              </a:rPr>
                            </m:ctrlPr>
                          </m:sSubPr>
                          <m:e>
                            <m:r>
                              <m:rPr>
                                <m:sty m:val="p"/>
                              </m:rPr>
                              <a:rPr lang="el-GR" sz="1900" i="1" dirty="0">
                                <a:ln>
                                  <a:solidFill>
                                    <a:schemeClr val="accent1"/>
                                  </a:solidFill>
                                </a:ln>
                                <a:latin typeface="Cambria Math" panose="02040503050406030204" pitchFamily="18" charset="0"/>
                                <a:ea typeface="Cambria Math" panose="02040503050406030204" pitchFamily="18" charset="0"/>
                              </a:rPr>
                              <m:t>Δ</m:t>
                            </m:r>
                          </m:e>
                          <m:sub>
                            <m:r>
                              <a:rPr lang="fr-FR" sz="1900" i="1" dirty="0">
                                <a:ln>
                                  <a:solidFill>
                                    <a:schemeClr val="accent1"/>
                                  </a:solidFill>
                                </a:ln>
                                <a:latin typeface="Cambria Math" panose="02040503050406030204" pitchFamily="18" charset="0"/>
                                <a:ea typeface="Cambria Math" panose="02040503050406030204" pitchFamily="18" charset="0"/>
                              </a:rPr>
                              <m:t>𝜏</m:t>
                            </m:r>
                          </m:sub>
                        </m:sSub>
                      </m:e>
                      <m:sub>
                        <m:r>
                          <a:rPr lang="fr-FR" sz="1900" b="0" i="1" dirty="0" smtClean="0">
                            <a:ln>
                              <a:solidFill>
                                <a:schemeClr val="accent1"/>
                              </a:solidFill>
                            </a:ln>
                            <a:latin typeface="Cambria Math" panose="02040503050406030204" pitchFamily="18" charset="0"/>
                            <a:ea typeface="Cambria Math" panose="02040503050406030204" pitchFamily="18" charset="0"/>
                          </a:rPr>
                          <m:t>𝐻</m:t>
                        </m:r>
                      </m:sub>
                    </m:sSub>
                  </m:oMath>
                </a14:m>
                <a:r>
                  <a:rPr lang="fr-FR" sz="1900" dirty="0" smtClean="0">
                    <a:ln>
                      <a:solidFill>
                        <a:schemeClr val="accent1"/>
                      </a:solidFill>
                    </a:ln>
                    <a:ea typeface="Cambria Math" panose="02040503050406030204" pitchFamily="18" charset="0"/>
                  </a:rPr>
                  <a:t>.</a:t>
                </a:r>
              </a:p>
              <a:p>
                <a:pPr algn="just"/>
                <a:endParaRPr lang="fr-FR" sz="1900" dirty="0" smtClean="0">
                  <a:ln>
                    <a:solidFill>
                      <a:schemeClr val="accent1"/>
                    </a:solidFill>
                  </a:ln>
                  <a:ea typeface="Cambria Math" panose="02040503050406030204" pitchFamily="18" charset="0"/>
                </a:endParaRPr>
              </a:p>
              <a:p>
                <a:pPr algn="just"/>
                <a:r>
                  <a:rPr lang="fr-FR" sz="1900" dirty="0" smtClean="0">
                    <a:ln>
                      <a:solidFill>
                        <a:schemeClr val="accent1"/>
                      </a:solidFill>
                    </a:ln>
                    <a:ea typeface="Cambria Math" panose="02040503050406030204" pitchFamily="18" charset="0"/>
                  </a:rPr>
                  <a:t>Les 2 observateurs n’ont pas de vitesse relative entre eux, ils appartiennent donc </a:t>
                </a:r>
                <a:r>
                  <a:rPr lang="fr-FR" sz="1900" u="sng" dirty="0" smtClean="0">
                    <a:ln>
                      <a:solidFill>
                        <a:schemeClr val="accent1"/>
                      </a:solidFill>
                    </a:ln>
                    <a:ea typeface="Cambria Math" panose="02040503050406030204" pitchFamily="18" charset="0"/>
                  </a:rPr>
                  <a:t>au même référentiel galiléen</a:t>
                </a:r>
                <a:r>
                  <a:rPr lang="fr-FR" sz="1900" dirty="0" smtClean="0">
                    <a:ln>
                      <a:solidFill>
                        <a:schemeClr val="accent1"/>
                      </a:solidFill>
                    </a:ln>
                    <a:ea typeface="Cambria Math" panose="02040503050406030204" pitchFamily="18" charset="0"/>
                  </a:rPr>
                  <a:t> sous </a:t>
                </a:r>
                <a:r>
                  <a:rPr lang="fr-FR" sz="1900" dirty="0">
                    <a:ln>
                      <a:solidFill>
                        <a:schemeClr val="accent1"/>
                      </a:solidFill>
                    </a:ln>
                    <a:ea typeface="Cambria Math" panose="02040503050406030204" pitchFamily="18" charset="0"/>
                  </a:rPr>
                  <a:t>l’hypothèse que l’espace-temps est </a:t>
                </a:r>
                <a:r>
                  <a:rPr lang="fr-FR" sz="1900" dirty="0" smtClean="0">
                    <a:ln>
                      <a:solidFill>
                        <a:schemeClr val="accent1"/>
                      </a:solidFill>
                    </a:ln>
                    <a:ea typeface="Cambria Math" panose="02040503050406030204" pitchFamily="18" charset="0"/>
                  </a:rPr>
                  <a:t>celui de Minkowski en relativité restreinte. La </a:t>
                </a:r>
                <a:r>
                  <a:rPr lang="fr-FR" sz="1900" dirty="0">
                    <a:ln>
                      <a:solidFill>
                        <a:schemeClr val="accent1"/>
                      </a:solidFill>
                    </a:ln>
                    <a:ea typeface="Cambria Math" panose="02040503050406030204" pitchFamily="18" charset="0"/>
                  </a:rPr>
                  <a:t>lumière se propage </a:t>
                </a:r>
                <a:r>
                  <a:rPr lang="fr-FR" sz="1900" dirty="0" smtClean="0">
                    <a:ln>
                      <a:solidFill>
                        <a:schemeClr val="accent1"/>
                      </a:solidFill>
                    </a:ln>
                    <a:ea typeface="Cambria Math" panose="02040503050406030204" pitchFamily="18" charset="0"/>
                  </a:rPr>
                  <a:t>à la vitesse </a:t>
                </a:r>
                <a:r>
                  <a:rPr lang="fr-FR" sz="1900" dirty="0">
                    <a:ln>
                      <a:solidFill>
                        <a:schemeClr val="accent1"/>
                      </a:solidFill>
                    </a:ln>
                    <a:ea typeface="Cambria Math" panose="02040503050406030204" pitchFamily="18" charset="0"/>
                  </a:rPr>
                  <a:t>c donc à 45° dans un diagramme </a:t>
                </a:r>
                <a:r>
                  <a:rPr lang="fr-FR" sz="1900" dirty="0" smtClean="0">
                    <a:ln>
                      <a:solidFill>
                        <a:schemeClr val="accent1"/>
                      </a:solidFill>
                    </a:ln>
                    <a:ea typeface="Cambria Math" panose="02040503050406030204" pitchFamily="18" charset="0"/>
                  </a:rPr>
                  <a:t>d’espace-temps de </a:t>
                </a:r>
                <a:r>
                  <a:rPr lang="fr-FR" sz="1900" dirty="0">
                    <a:ln>
                      <a:solidFill>
                        <a:schemeClr val="accent1"/>
                      </a:solidFill>
                    </a:ln>
                    <a:ea typeface="Cambria Math" panose="02040503050406030204" pitchFamily="18" charset="0"/>
                  </a:rPr>
                  <a:t>Minkowski</a:t>
                </a:r>
                <a:r>
                  <a:rPr lang="fr-FR" sz="1900" dirty="0" smtClean="0">
                    <a:ln>
                      <a:solidFill>
                        <a:schemeClr val="accent1"/>
                      </a:solidFill>
                    </a:ln>
                    <a:ea typeface="Cambria Math" panose="02040503050406030204" pitchFamily="18" charset="0"/>
                  </a:rPr>
                  <a:t>.</a:t>
                </a:r>
              </a:p>
              <a:p>
                <a:pPr algn="just"/>
                <a:endParaRPr lang="fr-FR" sz="1000" dirty="0" smtClean="0">
                  <a:ln>
                    <a:solidFill>
                      <a:schemeClr val="accent1"/>
                    </a:solidFill>
                  </a:ln>
                  <a:ea typeface="Cambria Math" panose="02040503050406030204" pitchFamily="18" charset="0"/>
                </a:endParaRPr>
              </a:p>
              <a:p>
                <a:pPr algn="just"/>
                <a:r>
                  <a:rPr lang="fr-FR" sz="1900" dirty="0" smtClean="0">
                    <a:ln>
                      <a:solidFill>
                        <a:schemeClr val="accent1"/>
                      </a:solidFill>
                    </a:ln>
                    <a:ea typeface="Cambria Math" panose="02040503050406030204" pitchFamily="18" charset="0"/>
                  </a:rPr>
                  <a:t>- Les </a:t>
                </a:r>
                <a:r>
                  <a:rPr lang="fr-FR" sz="1900" dirty="0">
                    <a:ln>
                      <a:solidFill>
                        <a:schemeClr val="accent1"/>
                      </a:solidFill>
                    </a:ln>
                    <a:ea typeface="Cambria Math" panose="02040503050406030204" pitchFamily="18" charset="0"/>
                  </a:rPr>
                  <a:t>lignes d’univers </a:t>
                </a:r>
                <a:r>
                  <a:rPr lang="fr-FR" sz="1900" dirty="0" smtClean="0">
                    <a:ln>
                      <a:solidFill>
                        <a:schemeClr val="accent1"/>
                      </a:solidFill>
                    </a:ln>
                    <a:ea typeface="Cambria Math" panose="02040503050406030204" pitchFamily="18" charset="0"/>
                  </a:rPr>
                  <a:t>des deux </a:t>
                </a:r>
                <a:r>
                  <a:rPr lang="fr-FR" sz="1900" dirty="0">
                    <a:ln>
                      <a:solidFill>
                        <a:schemeClr val="accent1"/>
                      </a:solidFill>
                    </a:ln>
                    <a:ea typeface="Cambria Math" panose="02040503050406030204" pitchFamily="18" charset="0"/>
                  </a:rPr>
                  <a:t>rayons </a:t>
                </a:r>
                <a:r>
                  <a:rPr lang="fr-FR" sz="1900" dirty="0" smtClean="0">
                    <a:ln>
                      <a:solidFill>
                        <a:schemeClr val="accent1"/>
                      </a:solidFill>
                    </a:ln>
                    <a:ea typeface="Cambria Math" panose="02040503050406030204" pitchFamily="18" charset="0"/>
                  </a:rPr>
                  <a:t>lumineux doivent être parallèles.</a:t>
                </a:r>
              </a:p>
              <a:p>
                <a:pPr algn="just"/>
                <a:r>
                  <a:rPr lang="fr-FR" sz="1900" dirty="0" smtClean="0">
                    <a:ln>
                      <a:solidFill>
                        <a:schemeClr val="accent1"/>
                      </a:solidFill>
                    </a:ln>
                    <a:ea typeface="Cambria Math" panose="02040503050406030204" pitchFamily="18" charset="0"/>
                  </a:rPr>
                  <a:t>- Les </a:t>
                </a:r>
                <a:r>
                  <a:rPr lang="fr-FR" sz="1900" dirty="0">
                    <a:ln>
                      <a:solidFill>
                        <a:schemeClr val="accent1"/>
                      </a:solidFill>
                    </a:ln>
                    <a:ea typeface="Cambria Math" panose="02040503050406030204" pitchFamily="18" charset="0"/>
                  </a:rPr>
                  <a:t>lignes d’univers </a:t>
                </a:r>
                <a:r>
                  <a:rPr lang="fr-FR" sz="1900" dirty="0" smtClean="0">
                    <a:ln>
                      <a:solidFill>
                        <a:schemeClr val="accent1"/>
                      </a:solidFill>
                    </a:ln>
                    <a:ea typeface="Cambria Math" panose="02040503050406030204" pitchFamily="18" charset="0"/>
                  </a:rPr>
                  <a:t>des deux observateurs </a:t>
                </a:r>
                <a:r>
                  <a:rPr lang="fr-FR" sz="1900" dirty="0">
                    <a:ln>
                      <a:solidFill>
                        <a:schemeClr val="accent1"/>
                      </a:solidFill>
                    </a:ln>
                    <a:ea typeface="Cambria Math" panose="02040503050406030204" pitchFamily="18" charset="0"/>
                  </a:rPr>
                  <a:t>doivent </a:t>
                </a:r>
                <a:r>
                  <a:rPr lang="fr-FR" sz="1900" dirty="0" smtClean="0">
                    <a:ln>
                      <a:solidFill>
                        <a:schemeClr val="accent1"/>
                      </a:solidFill>
                    </a:ln>
                    <a:ea typeface="Cambria Math" panose="02040503050406030204" pitchFamily="18" charset="0"/>
                  </a:rPr>
                  <a:t>être parallèles.</a:t>
                </a:r>
              </a:p>
              <a:p>
                <a:pPr algn="just"/>
                <a:endParaRPr lang="fr-FR" sz="1000" dirty="0" smtClean="0">
                  <a:ln>
                    <a:solidFill>
                      <a:schemeClr val="accent1"/>
                    </a:solidFill>
                  </a:ln>
                  <a:ea typeface="Cambria Math" panose="02040503050406030204" pitchFamily="18" charset="0"/>
                </a:endParaRPr>
              </a:p>
              <a:p>
                <a:pPr algn="just"/>
                <a:r>
                  <a:rPr lang="fr-FR" sz="1900" dirty="0" smtClean="0">
                    <a:ln>
                      <a:solidFill>
                        <a:schemeClr val="accent1"/>
                      </a:solidFill>
                    </a:ln>
                    <a:ea typeface="Cambria Math" panose="02040503050406030204" pitchFamily="18" charset="0"/>
                  </a:rPr>
                  <a:t>Ces 2 paires de lignes parallèles doivent former un parallélogramme.</a:t>
                </a:r>
              </a:p>
              <a:p>
                <a:pPr algn="just"/>
                <a:r>
                  <a:rPr lang="fr-FR" sz="1900" dirty="0" smtClean="0">
                    <a:ln>
                      <a:solidFill>
                        <a:schemeClr val="accent1"/>
                      </a:solidFill>
                    </a:ln>
                    <a:ea typeface="Cambria Math" panose="02040503050406030204" pitchFamily="18" charset="0"/>
                  </a:rPr>
                  <a:t>Mais, c’est impossible car </a:t>
                </a:r>
                <a14:m>
                  <m:oMath xmlns:m="http://schemas.openxmlformats.org/officeDocument/2006/math">
                    <m:sSub>
                      <m:sSubPr>
                        <m:ctrlPr>
                          <a:rPr lang="fr-FR" sz="1900" i="1" dirty="0">
                            <a:ln>
                              <a:solidFill>
                                <a:schemeClr val="accent1"/>
                              </a:solidFill>
                            </a:ln>
                            <a:latin typeface="Cambria Math"/>
                            <a:ea typeface="Cambria Math" panose="02040503050406030204" pitchFamily="18" charset="0"/>
                          </a:rPr>
                        </m:ctrlPr>
                      </m:sSubPr>
                      <m:e>
                        <m:r>
                          <m:rPr>
                            <m:sty m:val="p"/>
                          </m:rPr>
                          <a:rPr lang="el-GR" sz="1900" i="1" dirty="0">
                            <a:ln>
                              <a:solidFill>
                                <a:schemeClr val="accent1"/>
                              </a:solidFill>
                            </a:ln>
                            <a:latin typeface="Cambria Math" panose="02040503050406030204" pitchFamily="18" charset="0"/>
                            <a:ea typeface="Cambria Math" panose="02040503050406030204" pitchFamily="18" charset="0"/>
                          </a:rPr>
                          <m:t>Δ</m:t>
                        </m:r>
                        <m:r>
                          <a:rPr lang="el-GR" sz="1900" i="1" dirty="0">
                            <a:ln>
                              <a:solidFill>
                                <a:schemeClr val="accent1"/>
                              </a:solidFill>
                            </a:ln>
                            <a:latin typeface="Cambria Math" panose="02040503050406030204" pitchFamily="18" charset="0"/>
                            <a:ea typeface="Cambria Math" panose="02040503050406030204" pitchFamily="18" charset="0"/>
                          </a:rPr>
                          <m:t>𝜏</m:t>
                        </m:r>
                      </m:e>
                      <m:sub>
                        <m:r>
                          <a:rPr lang="fr-FR" sz="1900" i="1" dirty="0">
                            <a:ln>
                              <a:solidFill>
                                <a:schemeClr val="accent1"/>
                              </a:solidFill>
                            </a:ln>
                            <a:latin typeface="Cambria Math" panose="02040503050406030204" pitchFamily="18" charset="0"/>
                            <a:ea typeface="Cambria Math" panose="02040503050406030204" pitchFamily="18" charset="0"/>
                          </a:rPr>
                          <m:t>𝐻</m:t>
                        </m:r>
                      </m:sub>
                    </m:sSub>
                    <m:r>
                      <a:rPr lang="fr-FR" sz="1900" i="1" dirty="0" smtClean="0">
                        <a:ln>
                          <a:solidFill>
                            <a:schemeClr val="accent1"/>
                          </a:solidFill>
                        </a:ln>
                        <a:latin typeface="Cambria Math" panose="02040503050406030204" pitchFamily="18" charset="0"/>
                        <a:ea typeface="Cambria Math" panose="02040503050406030204" pitchFamily="18" charset="0"/>
                      </a:rPr>
                      <m:t>≠</m:t>
                    </m:r>
                    <m:sSub>
                      <m:sSubPr>
                        <m:ctrlPr>
                          <a:rPr lang="fr-FR" sz="1900" i="1" dirty="0">
                            <a:ln>
                              <a:solidFill>
                                <a:schemeClr val="accent1"/>
                              </a:solidFill>
                            </a:ln>
                            <a:latin typeface="Cambria Math"/>
                            <a:ea typeface="Cambria Math" panose="02040503050406030204" pitchFamily="18" charset="0"/>
                          </a:rPr>
                        </m:ctrlPr>
                      </m:sSubPr>
                      <m:e>
                        <m:r>
                          <m:rPr>
                            <m:sty m:val="p"/>
                          </m:rPr>
                          <a:rPr lang="el-GR" sz="1900" i="1" dirty="0">
                            <a:ln>
                              <a:solidFill>
                                <a:schemeClr val="accent1"/>
                              </a:solidFill>
                            </a:ln>
                            <a:latin typeface="Cambria Math" panose="02040503050406030204" pitchFamily="18" charset="0"/>
                            <a:ea typeface="Cambria Math" panose="02040503050406030204" pitchFamily="18" charset="0"/>
                          </a:rPr>
                          <m:t>Δ</m:t>
                        </m:r>
                        <m:r>
                          <a:rPr lang="el-GR" sz="1900" i="1" dirty="0">
                            <a:ln>
                              <a:solidFill>
                                <a:schemeClr val="accent1"/>
                              </a:solidFill>
                            </a:ln>
                            <a:latin typeface="Cambria Math" panose="02040503050406030204" pitchFamily="18" charset="0"/>
                            <a:ea typeface="Cambria Math" panose="02040503050406030204" pitchFamily="18" charset="0"/>
                          </a:rPr>
                          <m:t>𝜏</m:t>
                        </m:r>
                      </m:e>
                      <m:sub>
                        <m:r>
                          <a:rPr lang="fr-FR" sz="1900" i="1" dirty="0">
                            <a:ln>
                              <a:solidFill>
                                <a:schemeClr val="accent1"/>
                              </a:solidFill>
                            </a:ln>
                            <a:latin typeface="Cambria Math" panose="02040503050406030204" pitchFamily="18" charset="0"/>
                            <a:ea typeface="Cambria Math" panose="02040503050406030204" pitchFamily="18" charset="0"/>
                          </a:rPr>
                          <m:t>𝑜</m:t>
                        </m:r>
                      </m:sub>
                    </m:sSub>
                  </m:oMath>
                </a14:m>
                <a:r>
                  <a:rPr lang="fr-FR" sz="1900" dirty="0" smtClean="0">
                    <a:ln>
                      <a:solidFill>
                        <a:schemeClr val="accent1"/>
                      </a:solidFill>
                    </a:ln>
                    <a:ea typeface="Cambria Math" panose="02040503050406030204" pitchFamily="18" charset="0"/>
                  </a:rPr>
                  <a:t>. L’hypothèse d’un espace-temps plat de Minkowski </a:t>
                </a:r>
                <a:r>
                  <a:rPr lang="fr-FR" sz="1900" dirty="0">
                    <a:ln>
                      <a:solidFill>
                        <a:schemeClr val="accent1"/>
                      </a:solidFill>
                    </a:ln>
                    <a:ea typeface="Cambria Math" panose="02040503050406030204" pitchFamily="18" charset="0"/>
                  </a:rPr>
                  <a:t>v</a:t>
                </a:r>
                <a:r>
                  <a:rPr lang="fr-FR" sz="1900" dirty="0" smtClean="0">
                    <a:ln>
                      <a:solidFill>
                        <a:schemeClr val="accent1"/>
                      </a:solidFill>
                    </a:ln>
                    <a:ea typeface="Cambria Math" panose="02040503050406030204" pitchFamily="18" charset="0"/>
                  </a:rPr>
                  <a:t>éhiculant un champ gravitationnel ne peux être retenue.</a:t>
                </a:r>
              </a:p>
              <a:p>
                <a:pPr algn="just"/>
                <a:endParaRPr lang="fr-FR" sz="1900" dirty="0" smtClean="0">
                  <a:ln>
                    <a:solidFill>
                      <a:schemeClr val="accent1"/>
                    </a:solidFill>
                  </a:ln>
                  <a:ea typeface="Cambria Math" panose="02040503050406030204" pitchFamily="18" charset="0"/>
                </a:endParaRPr>
              </a:p>
              <a:p>
                <a:pPr algn="just"/>
                <a:r>
                  <a:rPr lang="fr-FR" sz="1900" b="1" dirty="0" smtClean="0">
                    <a:ln>
                      <a:solidFill>
                        <a:schemeClr val="accent1"/>
                      </a:solidFill>
                    </a:ln>
                    <a:solidFill>
                      <a:srgbClr val="FF0000"/>
                    </a:solidFill>
                    <a:ea typeface="Cambria Math" panose="02040503050406030204" pitchFamily="18" charset="0"/>
                  </a:rPr>
                  <a:t>L’espace-temps doit être courbé pour permettre la dilatation du temps par la gravitation.</a:t>
                </a:r>
                <a:endParaRPr lang="fr-FR" sz="1900" b="1" dirty="0">
                  <a:ln>
                    <a:solidFill>
                      <a:schemeClr val="accent1"/>
                    </a:solidFill>
                  </a:ln>
                  <a:solidFill>
                    <a:srgbClr val="FF0000"/>
                  </a:solidFill>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773377" y="1280639"/>
                <a:ext cx="9288019" cy="5429756"/>
              </a:xfrm>
              <a:prstGeom prst="rect">
                <a:avLst/>
              </a:prstGeom>
              <a:blipFill rotWithShape="0">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4347" y="1468661"/>
                <a:ext cx="230293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dirty="0">
                              <a:ln>
                                <a:solidFill>
                                  <a:schemeClr val="accent1"/>
                                </a:solidFill>
                              </a:ln>
                              <a:latin typeface="Cambria Math"/>
                              <a:ea typeface="Cambria Math" panose="02040503050406030204" pitchFamily="18" charset="0"/>
                            </a:rPr>
                          </m:ctrlPr>
                        </m:sSubPr>
                        <m:e>
                          <m:r>
                            <m:rPr>
                              <m:sty m:val="p"/>
                            </m:rPr>
                            <a:rPr lang="el-GR" i="1" dirty="0">
                              <a:ln>
                                <a:solidFill>
                                  <a:schemeClr val="accent1"/>
                                </a:solidFill>
                              </a:ln>
                              <a:latin typeface="Cambria Math" panose="02040503050406030204" pitchFamily="18" charset="0"/>
                              <a:ea typeface="Cambria Math" panose="02040503050406030204" pitchFamily="18" charset="0"/>
                            </a:rPr>
                            <m:t>Δ</m:t>
                          </m:r>
                          <m:r>
                            <a:rPr lang="el-GR" i="1" dirty="0">
                              <a:ln>
                                <a:solidFill>
                                  <a:schemeClr val="accent1"/>
                                </a:solidFill>
                              </a:ln>
                              <a:latin typeface="Cambria Math" panose="02040503050406030204" pitchFamily="18" charset="0"/>
                              <a:ea typeface="Cambria Math" panose="02040503050406030204" pitchFamily="18" charset="0"/>
                            </a:rPr>
                            <m:t>𝜏</m:t>
                          </m:r>
                        </m:e>
                        <m:sub>
                          <m:r>
                            <a:rPr lang="fr-FR" i="1" dirty="0">
                              <a:ln>
                                <a:solidFill>
                                  <a:schemeClr val="accent1"/>
                                </a:solidFill>
                              </a:ln>
                              <a:latin typeface="Cambria Math" panose="02040503050406030204" pitchFamily="18" charset="0"/>
                              <a:ea typeface="Cambria Math" panose="02040503050406030204" pitchFamily="18" charset="0"/>
                            </a:rPr>
                            <m:t>𝐻</m:t>
                          </m:r>
                        </m:sub>
                      </m:sSub>
                      <m:r>
                        <a:rPr lang="fr-FR" i="1" dirty="0">
                          <a:ln>
                            <a:solidFill>
                              <a:schemeClr val="accent1"/>
                            </a:solidFill>
                          </a:ln>
                          <a:latin typeface="Cambria Math" panose="02040503050406030204" pitchFamily="18" charset="0"/>
                          <a:ea typeface="Cambria Math" panose="02040503050406030204" pitchFamily="18" charset="0"/>
                        </a:rPr>
                        <m:t>=</m:t>
                      </m:r>
                      <m:sSub>
                        <m:sSubPr>
                          <m:ctrlPr>
                            <a:rPr lang="fr-FR" i="1" dirty="0">
                              <a:ln>
                                <a:solidFill>
                                  <a:schemeClr val="accent1"/>
                                </a:solidFill>
                              </a:ln>
                              <a:latin typeface="Cambria Math"/>
                              <a:ea typeface="Cambria Math" panose="02040503050406030204" pitchFamily="18" charset="0"/>
                            </a:rPr>
                          </m:ctrlPr>
                        </m:sSubPr>
                        <m:e>
                          <m:r>
                            <m:rPr>
                              <m:sty m:val="p"/>
                            </m:rPr>
                            <a:rPr lang="el-GR" i="1" dirty="0">
                              <a:ln>
                                <a:solidFill>
                                  <a:schemeClr val="accent1"/>
                                </a:solidFill>
                              </a:ln>
                              <a:latin typeface="Cambria Math" panose="02040503050406030204" pitchFamily="18" charset="0"/>
                              <a:ea typeface="Cambria Math" panose="02040503050406030204" pitchFamily="18" charset="0"/>
                            </a:rPr>
                            <m:t>Δ</m:t>
                          </m:r>
                          <m:r>
                            <a:rPr lang="el-GR" i="1" dirty="0">
                              <a:ln>
                                <a:solidFill>
                                  <a:schemeClr val="accent1"/>
                                </a:solidFill>
                              </a:ln>
                              <a:latin typeface="Cambria Math" panose="02040503050406030204" pitchFamily="18" charset="0"/>
                              <a:ea typeface="Cambria Math" panose="02040503050406030204" pitchFamily="18" charset="0"/>
                            </a:rPr>
                            <m:t>𝜏</m:t>
                          </m:r>
                        </m:e>
                        <m:sub>
                          <m:r>
                            <a:rPr lang="fr-FR" i="1" dirty="0">
                              <a:ln>
                                <a:solidFill>
                                  <a:schemeClr val="accent1"/>
                                </a:solidFill>
                              </a:ln>
                              <a:latin typeface="Cambria Math" panose="02040503050406030204" pitchFamily="18" charset="0"/>
                              <a:ea typeface="Cambria Math" panose="02040503050406030204" pitchFamily="18" charset="0"/>
                            </a:rPr>
                            <m:t>𝑜</m:t>
                          </m:r>
                        </m:sub>
                      </m:sSub>
                      <m:d>
                        <m:dPr>
                          <m:ctrlPr>
                            <a:rPr lang="fr-FR" i="1" dirty="0">
                              <a:ln>
                                <a:solidFill>
                                  <a:schemeClr val="accent1"/>
                                </a:solidFill>
                              </a:ln>
                              <a:latin typeface="Cambria Math"/>
                            </a:rPr>
                          </m:ctrlPr>
                        </m:dPr>
                        <m:e>
                          <m:r>
                            <a:rPr lang="fr-FR" i="1" dirty="0">
                              <a:ln>
                                <a:solidFill>
                                  <a:schemeClr val="accent1"/>
                                </a:solidFill>
                              </a:ln>
                              <a:latin typeface="Cambria Math" panose="02040503050406030204" pitchFamily="18" charset="0"/>
                            </a:rPr>
                            <m:t>1+</m:t>
                          </m:r>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rPr>
                                <m:t>𝑔𝐻</m:t>
                              </m:r>
                            </m:num>
                            <m:den>
                              <m:sSup>
                                <m:sSupPr>
                                  <m:ctrlPr>
                                    <a:rPr lang="fr-FR" i="1" dirty="0">
                                      <a:ln>
                                        <a:solidFill>
                                          <a:schemeClr val="accent1"/>
                                        </a:solidFill>
                                      </a:ln>
                                      <a:latin typeface="Cambria Math"/>
                                    </a:rPr>
                                  </m:ctrlPr>
                                </m:sSupPr>
                                <m:e>
                                  <m:r>
                                    <a:rPr lang="fr-FR" i="1" dirty="0">
                                      <a:ln>
                                        <a:solidFill>
                                          <a:schemeClr val="accent1"/>
                                        </a:solidFill>
                                      </a:ln>
                                      <a:latin typeface="Cambria Math" panose="02040503050406030204" pitchFamily="18" charset="0"/>
                                    </a:rPr>
                                    <m:t>𝑐</m:t>
                                  </m:r>
                                </m:e>
                                <m:sup>
                                  <m:r>
                                    <a:rPr lang="fr-FR" i="1" dirty="0">
                                      <a:ln>
                                        <a:solidFill>
                                          <a:schemeClr val="accent1"/>
                                        </a:solidFill>
                                      </a:ln>
                                      <a:latin typeface="Cambria Math" panose="02040503050406030204" pitchFamily="18" charset="0"/>
                                    </a:rPr>
                                    <m:t>2</m:t>
                                  </m:r>
                                </m:sup>
                              </m:sSup>
                            </m:den>
                          </m:f>
                        </m:e>
                      </m:d>
                    </m:oMath>
                  </m:oMathPara>
                </a14:m>
                <a:endParaRPr lang="fr-FR" dirty="0"/>
              </a:p>
            </p:txBody>
          </p:sp>
        </mc:Choice>
        <mc:Fallback xmlns="">
          <p:sp>
            <p:nvSpPr>
              <p:cNvPr id="9" name="Rectangle 8"/>
              <p:cNvSpPr>
                <a:spLocks noRot="1" noChangeAspect="1" noMove="1" noResize="1" noEditPoints="1" noAdjustHandles="1" noChangeArrowheads="1" noChangeShapeType="1" noTextEdit="1"/>
              </p:cNvSpPr>
              <p:nvPr/>
            </p:nvSpPr>
            <p:spPr>
              <a:xfrm>
                <a:off x="314347" y="1468661"/>
                <a:ext cx="2302938" cy="714683"/>
              </a:xfrm>
              <a:prstGeom prst="rect">
                <a:avLst/>
              </a:prstGeom>
              <a:blipFill rotWithShape="0">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29830" y="2897027"/>
                <a:ext cx="6219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dirty="0">
                              <a:ln>
                                <a:solidFill>
                                  <a:schemeClr val="accent1"/>
                                </a:solidFill>
                              </a:ln>
                              <a:latin typeface="Cambria Math"/>
                              <a:ea typeface="Cambria Math" panose="02040503050406030204" pitchFamily="18" charset="0"/>
                            </a:rPr>
                          </m:ctrlPr>
                        </m:sSubPr>
                        <m:e>
                          <m:r>
                            <m:rPr>
                              <m:sty m:val="p"/>
                            </m:rPr>
                            <a:rPr lang="el-GR" i="1" dirty="0">
                              <a:ln>
                                <a:solidFill>
                                  <a:schemeClr val="accent1"/>
                                </a:solidFill>
                              </a:ln>
                              <a:latin typeface="Cambria Math" panose="02040503050406030204" pitchFamily="18" charset="0"/>
                              <a:ea typeface="Cambria Math" panose="02040503050406030204" pitchFamily="18" charset="0"/>
                            </a:rPr>
                            <m:t>Δ</m:t>
                          </m:r>
                          <m:r>
                            <a:rPr lang="el-GR" i="1" dirty="0">
                              <a:ln>
                                <a:solidFill>
                                  <a:schemeClr val="accent1"/>
                                </a:solidFill>
                              </a:ln>
                              <a:latin typeface="Cambria Math" panose="02040503050406030204" pitchFamily="18" charset="0"/>
                              <a:ea typeface="Cambria Math" panose="02040503050406030204" pitchFamily="18" charset="0"/>
                            </a:rPr>
                            <m:t>𝜏</m:t>
                          </m:r>
                        </m:e>
                        <m:sub>
                          <m:r>
                            <a:rPr lang="fr-FR" i="1" dirty="0">
                              <a:ln>
                                <a:solidFill>
                                  <a:schemeClr val="accent1"/>
                                </a:solidFill>
                              </a:ln>
                              <a:latin typeface="Cambria Math" panose="02040503050406030204" pitchFamily="18" charset="0"/>
                              <a:ea typeface="Cambria Math" panose="02040503050406030204" pitchFamily="18" charset="0"/>
                            </a:rPr>
                            <m:t>𝐻</m:t>
                          </m:r>
                        </m:sub>
                      </m:sSub>
                    </m:oMath>
                  </m:oMathPara>
                </a14:m>
                <a:endParaRPr lang="fr-FR" dirty="0"/>
              </a:p>
            </p:txBody>
          </p:sp>
        </mc:Choice>
        <mc:Fallback xmlns="">
          <p:sp>
            <p:nvSpPr>
              <p:cNvPr id="10" name="Rectangle 9"/>
              <p:cNvSpPr>
                <a:spLocks noRot="1" noChangeAspect="1" noMove="1" noResize="1" noEditPoints="1" noAdjustHandles="1" noChangeArrowheads="1" noChangeShapeType="1" noTextEdit="1"/>
              </p:cNvSpPr>
              <p:nvPr/>
            </p:nvSpPr>
            <p:spPr>
              <a:xfrm>
                <a:off x="1429830" y="2897027"/>
                <a:ext cx="621901" cy="369332"/>
              </a:xfrm>
              <a:prstGeom prst="rect">
                <a:avLst/>
              </a:prstGeom>
              <a:blipFill rotWithShape="0">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6284" y="3709071"/>
                <a:ext cx="59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dirty="0">
                              <a:ln>
                                <a:solidFill>
                                  <a:schemeClr val="accent1"/>
                                </a:solidFill>
                              </a:ln>
                              <a:latin typeface="Cambria Math"/>
                              <a:ea typeface="Cambria Math" panose="02040503050406030204" pitchFamily="18" charset="0"/>
                            </a:rPr>
                          </m:ctrlPr>
                        </m:sSubPr>
                        <m:e>
                          <m:r>
                            <m:rPr>
                              <m:sty m:val="p"/>
                            </m:rPr>
                            <a:rPr lang="el-GR" i="1" dirty="0">
                              <a:ln>
                                <a:solidFill>
                                  <a:schemeClr val="accent1"/>
                                </a:solidFill>
                              </a:ln>
                              <a:latin typeface="Cambria Math" panose="02040503050406030204" pitchFamily="18" charset="0"/>
                              <a:ea typeface="Cambria Math" panose="02040503050406030204" pitchFamily="18" charset="0"/>
                            </a:rPr>
                            <m:t>Δ</m:t>
                          </m:r>
                          <m:r>
                            <a:rPr lang="el-GR" i="1" dirty="0">
                              <a:ln>
                                <a:solidFill>
                                  <a:schemeClr val="accent1"/>
                                </a:solidFill>
                              </a:ln>
                              <a:latin typeface="Cambria Math" panose="02040503050406030204" pitchFamily="18" charset="0"/>
                              <a:ea typeface="Cambria Math" panose="02040503050406030204" pitchFamily="18" charset="0"/>
                            </a:rPr>
                            <m:t>𝜏</m:t>
                          </m:r>
                        </m:e>
                        <m:sub>
                          <m:r>
                            <a:rPr lang="fr-FR" i="1" dirty="0">
                              <a:ln>
                                <a:solidFill>
                                  <a:schemeClr val="accent1"/>
                                </a:solidFill>
                              </a:ln>
                              <a:latin typeface="Cambria Math" panose="02040503050406030204" pitchFamily="18" charset="0"/>
                              <a:ea typeface="Cambria Math" panose="02040503050406030204" pitchFamily="18" charset="0"/>
                            </a:rPr>
                            <m:t>𝑜</m:t>
                          </m:r>
                        </m:sub>
                      </m:sSub>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86284" y="3709071"/>
                <a:ext cx="593881" cy="369332"/>
              </a:xfrm>
              <a:prstGeom prst="rect">
                <a:avLst/>
              </a:prstGeom>
              <a:blipFill rotWithShape="0">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0939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625" y="158354"/>
            <a:ext cx="6096000" cy="1077218"/>
          </a:xfrm>
          <a:prstGeom prst="rect">
            <a:avLst/>
          </a:prstGeom>
          <a:noFill/>
          <a:ln>
            <a:solidFill>
              <a:schemeClr val="tx1"/>
            </a:solidFill>
          </a:ln>
        </p:spPr>
        <p:txBody>
          <a:bodyPr wrap="square" rtlCol="0">
            <a:spAutoFit/>
          </a:bodyPr>
          <a:lstStyle/>
          <a:p>
            <a:pPr algn="ctr"/>
            <a:r>
              <a:rPr lang="fr-FR" sz="3200" dirty="0"/>
              <a:t>Les effets de la gravitation</a:t>
            </a:r>
          </a:p>
          <a:p>
            <a:pPr algn="ctr"/>
            <a:r>
              <a:rPr lang="fr-FR" sz="3200" dirty="0"/>
              <a:t>sur le temps</a:t>
            </a:r>
          </a:p>
        </p:txBody>
      </p:sp>
      <p:sp>
        <p:nvSpPr>
          <p:cNvPr id="3" name="Rectangle 2"/>
          <p:cNvSpPr/>
          <p:nvPr/>
        </p:nvSpPr>
        <p:spPr>
          <a:xfrm>
            <a:off x="340468" y="1425262"/>
            <a:ext cx="11517549" cy="5262979"/>
          </a:xfrm>
          <a:prstGeom prst="rect">
            <a:avLst/>
          </a:prstGeom>
        </p:spPr>
        <p:txBody>
          <a:bodyPr wrap="square">
            <a:spAutoFit/>
          </a:bodyPr>
          <a:lstStyle/>
          <a:p>
            <a:pPr marL="457200" indent="-457200">
              <a:buFont typeface="+mj-lt"/>
              <a:buAutoNum type="arabicPeriod"/>
            </a:pPr>
            <a:r>
              <a:rPr lang="fr-FR" sz="2400" b="1" dirty="0" smtClean="0">
                <a:ln>
                  <a:solidFill>
                    <a:schemeClr val="accent1"/>
                  </a:solidFill>
                </a:ln>
                <a:ea typeface="Cambria Math" panose="02040503050406030204" pitchFamily="18" charset="0"/>
              </a:rPr>
              <a:t>Les postulats de la relativité restreinte et générale</a:t>
            </a:r>
          </a:p>
          <a:p>
            <a:pPr marL="457200" indent="-457200">
              <a:buFont typeface="+mj-lt"/>
              <a:buAutoNum type="arabicPeriod"/>
            </a:pPr>
            <a:endParaRPr lang="fr-FR" sz="2400" b="1" dirty="0">
              <a:ln>
                <a:solidFill>
                  <a:schemeClr val="accent1"/>
                </a:solidFill>
              </a:ln>
              <a:ea typeface="Cambria Math" panose="02040503050406030204" pitchFamily="18" charset="0"/>
            </a:endParaRPr>
          </a:p>
          <a:p>
            <a:pPr marL="457200" indent="-457200">
              <a:buFont typeface="+mj-lt"/>
              <a:buAutoNum type="arabicPeriod"/>
            </a:pPr>
            <a:r>
              <a:rPr lang="fr-FR" sz="2400" b="1" dirty="0" smtClean="0">
                <a:ln>
                  <a:solidFill>
                    <a:schemeClr val="accent1"/>
                  </a:solidFill>
                </a:ln>
                <a:ea typeface="Cambria Math" panose="02040503050406030204" pitchFamily="18" charset="0"/>
              </a:rPr>
              <a:t>La dilatation du temps en relativité restreinte</a:t>
            </a:r>
          </a:p>
          <a:p>
            <a:pPr marL="457200" indent="-457200">
              <a:buFont typeface="+mj-lt"/>
              <a:buAutoNum type="arabicPeriod"/>
            </a:pPr>
            <a:endParaRPr lang="fr-FR" sz="2400" b="1" dirty="0">
              <a:ln>
                <a:solidFill>
                  <a:schemeClr val="accent1"/>
                </a:solidFill>
              </a:ln>
              <a:ea typeface="Cambria Math" panose="02040503050406030204" pitchFamily="18" charset="0"/>
            </a:endParaRPr>
          </a:p>
          <a:p>
            <a:pPr marL="457200" indent="-457200">
              <a:buFont typeface="+mj-lt"/>
              <a:buAutoNum type="arabicPeriod"/>
            </a:pPr>
            <a:r>
              <a:rPr lang="fr-FR" sz="2400" b="1" dirty="0" smtClean="0">
                <a:ln>
                  <a:solidFill>
                    <a:schemeClr val="accent1"/>
                  </a:solidFill>
                </a:ln>
                <a:ea typeface="Cambria Math" panose="02040503050406030204" pitchFamily="18" charset="0"/>
              </a:rPr>
              <a:t>Le </a:t>
            </a:r>
            <a:r>
              <a:rPr lang="fr-FR" sz="2400" b="1" dirty="0" err="1" smtClean="0">
                <a:ln>
                  <a:solidFill>
                    <a:schemeClr val="accent1"/>
                  </a:solidFill>
                </a:ln>
                <a:ea typeface="Cambria Math" panose="02040503050406030204" pitchFamily="18" charset="0"/>
              </a:rPr>
              <a:t>redshift</a:t>
            </a:r>
            <a:r>
              <a:rPr lang="fr-FR" sz="2400" b="1" dirty="0" smtClean="0">
                <a:ln>
                  <a:solidFill>
                    <a:schemeClr val="accent1"/>
                  </a:solidFill>
                </a:ln>
                <a:ea typeface="Cambria Math" panose="02040503050406030204" pitchFamily="18" charset="0"/>
              </a:rPr>
              <a:t> gravitationnel</a:t>
            </a:r>
          </a:p>
          <a:p>
            <a:pPr marL="457200" indent="-457200">
              <a:buFont typeface="+mj-lt"/>
              <a:buAutoNum type="arabicPeriod"/>
            </a:pPr>
            <a:endParaRPr lang="fr-FR" sz="2400" b="1" dirty="0">
              <a:ln>
                <a:solidFill>
                  <a:schemeClr val="accent1"/>
                </a:solidFill>
              </a:ln>
              <a:ea typeface="Cambria Math" panose="02040503050406030204" pitchFamily="18" charset="0"/>
            </a:endParaRPr>
          </a:p>
          <a:p>
            <a:pPr marL="457200" indent="-457200">
              <a:buFont typeface="+mj-lt"/>
              <a:buAutoNum type="arabicPeriod"/>
            </a:pPr>
            <a:r>
              <a:rPr lang="fr-FR" sz="2400" b="1" dirty="0" smtClean="0">
                <a:ln>
                  <a:solidFill>
                    <a:schemeClr val="accent1"/>
                  </a:solidFill>
                </a:ln>
                <a:ea typeface="Cambria Math" panose="02040503050406030204" pitchFamily="18" charset="0"/>
              </a:rPr>
              <a:t>Le </a:t>
            </a:r>
            <a:r>
              <a:rPr lang="fr-FR" sz="2400" b="1" dirty="0" err="1" smtClean="0">
                <a:ln>
                  <a:solidFill>
                    <a:schemeClr val="accent1"/>
                  </a:solidFill>
                </a:ln>
                <a:ea typeface="Cambria Math" panose="02040503050406030204" pitchFamily="18" charset="0"/>
              </a:rPr>
              <a:t>redshift</a:t>
            </a:r>
            <a:r>
              <a:rPr lang="fr-FR" sz="2400" b="1" dirty="0" smtClean="0">
                <a:ln>
                  <a:solidFill>
                    <a:schemeClr val="accent1"/>
                  </a:solidFill>
                </a:ln>
                <a:ea typeface="Cambria Math" panose="02040503050406030204" pitchFamily="18" charset="0"/>
              </a:rPr>
              <a:t> dans un référentiel accéléré</a:t>
            </a:r>
          </a:p>
          <a:p>
            <a:pPr marL="457200" indent="-457200">
              <a:buFont typeface="+mj-lt"/>
              <a:buAutoNum type="arabicPeriod"/>
            </a:pPr>
            <a:endParaRPr lang="fr-FR" sz="2400" b="1" dirty="0">
              <a:ln>
                <a:solidFill>
                  <a:schemeClr val="accent1"/>
                </a:solidFill>
              </a:ln>
              <a:ea typeface="Cambria Math" panose="02040503050406030204" pitchFamily="18" charset="0"/>
            </a:endParaRPr>
          </a:p>
          <a:p>
            <a:pPr marL="457200" indent="-457200">
              <a:buFont typeface="+mj-lt"/>
              <a:buAutoNum type="arabicPeriod"/>
            </a:pPr>
            <a:r>
              <a:rPr lang="fr-FR" sz="2400" b="1" dirty="0">
                <a:ln>
                  <a:solidFill>
                    <a:schemeClr val="accent1"/>
                  </a:solidFill>
                </a:ln>
                <a:ea typeface="Cambria Math" panose="02040503050406030204" pitchFamily="18" charset="0"/>
              </a:rPr>
              <a:t>La dilatation du temps par la gravité</a:t>
            </a:r>
          </a:p>
          <a:p>
            <a:pPr marL="457200" indent="-457200">
              <a:buFont typeface="+mj-lt"/>
              <a:buAutoNum type="arabicPeriod"/>
            </a:pPr>
            <a:endParaRPr lang="fr-FR" sz="2400" dirty="0" smtClean="0"/>
          </a:p>
          <a:p>
            <a:pPr marL="457200" indent="-457200">
              <a:buFont typeface="+mj-lt"/>
              <a:buAutoNum type="arabicPeriod"/>
            </a:pPr>
            <a:r>
              <a:rPr lang="fr-FR" sz="2400" b="1" dirty="0">
                <a:ln>
                  <a:solidFill>
                    <a:schemeClr val="accent1"/>
                  </a:solidFill>
                </a:ln>
                <a:ea typeface="Cambria Math" panose="02040503050406030204" pitchFamily="18" charset="0"/>
              </a:rPr>
              <a:t>La dilatation du temps par la </a:t>
            </a:r>
            <a:r>
              <a:rPr lang="fr-FR" sz="2400" b="1" dirty="0" smtClean="0">
                <a:ln>
                  <a:solidFill>
                    <a:schemeClr val="accent1"/>
                  </a:solidFill>
                </a:ln>
                <a:ea typeface="Cambria Math" panose="02040503050406030204" pitchFamily="18" charset="0"/>
              </a:rPr>
              <a:t>gravité a comme conséquence </a:t>
            </a:r>
            <a:r>
              <a:rPr lang="fr-FR" sz="2400" b="1" dirty="0">
                <a:ln>
                  <a:solidFill>
                    <a:schemeClr val="accent1"/>
                  </a:solidFill>
                </a:ln>
                <a:ea typeface="Cambria Math" panose="02040503050406030204" pitchFamily="18" charset="0"/>
              </a:rPr>
              <a:t>un espace-temps </a:t>
            </a:r>
            <a:r>
              <a:rPr lang="fr-FR" sz="2400" b="1" dirty="0" smtClean="0">
                <a:ln>
                  <a:solidFill>
                    <a:schemeClr val="accent1"/>
                  </a:solidFill>
                </a:ln>
                <a:ea typeface="Cambria Math" panose="02040503050406030204" pitchFamily="18" charset="0"/>
              </a:rPr>
              <a:t>courbé par la gravité</a:t>
            </a:r>
          </a:p>
          <a:p>
            <a:pPr marL="457200" indent="-457200">
              <a:buFont typeface="+mj-lt"/>
              <a:buAutoNum type="arabicPeriod"/>
            </a:pPr>
            <a:endParaRPr lang="fr-FR" sz="2400" b="1" dirty="0">
              <a:ln>
                <a:solidFill>
                  <a:schemeClr val="accent1"/>
                </a:solidFill>
              </a:ln>
              <a:ea typeface="Cambria Math" panose="02040503050406030204" pitchFamily="18" charset="0"/>
            </a:endParaRPr>
          </a:p>
          <a:p>
            <a:pPr marL="457200" indent="-457200">
              <a:buFont typeface="+mj-lt"/>
              <a:buAutoNum type="arabicPeriod"/>
            </a:pPr>
            <a:r>
              <a:rPr lang="fr-FR" sz="2400" b="1" dirty="0" smtClean="0">
                <a:ln>
                  <a:solidFill>
                    <a:schemeClr val="accent1"/>
                  </a:solidFill>
                </a:ln>
                <a:ea typeface="Cambria Math" panose="02040503050406030204" pitchFamily="18" charset="0"/>
              </a:rPr>
              <a:t>Les effets relativistes du temps près de la Terre et du Soleil</a:t>
            </a:r>
            <a:endParaRPr lang="fr-FR" sz="2400" b="1" dirty="0">
              <a:ln>
                <a:solidFill>
                  <a:schemeClr val="accent1"/>
                </a:solidFill>
              </a:ln>
              <a:ea typeface="Cambria Math" panose="02040503050406030204" pitchFamily="18" charset="0"/>
            </a:endParaRPr>
          </a:p>
        </p:txBody>
      </p:sp>
    </p:spTree>
    <p:extLst>
      <p:ext uri="{BB962C8B-B14F-4D97-AF65-F5344CB8AC3E}">
        <p14:creationId xmlns:p14="http://schemas.microsoft.com/office/powerpoint/2010/main" val="3195259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30624" y="108934"/>
            <a:ext cx="7730753" cy="1077218"/>
          </a:xfrm>
          <a:prstGeom prst="rect">
            <a:avLst/>
          </a:prstGeom>
          <a:noFill/>
          <a:ln>
            <a:solidFill>
              <a:schemeClr val="tx1"/>
            </a:solidFill>
          </a:ln>
        </p:spPr>
        <p:txBody>
          <a:bodyPr wrap="square" rtlCol="0">
            <a:spAutoFit/>
          </a:bodyPr>
          <a:lstStyle/>
          <a:p>
            <a:pPr algn="ctr"/>
            <a:r>
              <a:rPr lang="fr-FR" sz="3200" dirty="0" smtClean="0"/>
              <a:t>La dilatation du temps en relativité générale</a:t>
            </a:r>
          </a:p>
          <a:p>
            <a:pPr algn="ctr"/>
            <a:r>
              <a:rPr lang="fr-FR" sz="3200" dirty="0"/>
              <a:t>p</a:t>
            </a:r>
            <a:r>
              <a:rPr lang="fr-FR" sz="3200" dirty="0" smtClean="0"/>
              <a:t>rès d’une source gravitationnelle sphérique</a:t>
            </a:r>
          </a:p>
        </p:txBody>
      </p:sp>
      <p:sp>
        <p:nvSpPr>
          <p:cNvPr id="3" name="Rectangle 2"/>
          <p:cNvSpPr/>
          <p:nvPr/>
        </p:nvSpPr>
        <p:spPr>
          <a:xfrm>
            <a:off x="239949" y="1332342"/>
            <a:ext cx="11712102" cy="1569660"/>
          </a:xfrm>
          <a:prstGeom prst="rect">
            <a:avLst/>
          </a:prstGeom>
        </p:spPr>
        <p:txBody>
          <a:bodyPr wrap="square">
            <a:spAutoFit/>
          </a:bodyPr>
          <a:lstStyle/>
          <a:p>
            <a:pPr algn="just"/>
            <a:r>
              <a:rPr lang="fr-FR" sz="2400" dirty="0">
                <a:ln>
                  <a:solidFill>
                    <a:schemeClr val="accent1"/>
                  </a:solidFill>
                </a:ln>
                <a:ea typeface="Cambria Math" panose="02040503050406030204" pitchFamily="18" charset="0"/>
              </a:rPr>
              <a:t>En relativité générale, la courbure de l'espace-temps (c'est-à-dire la gravitation) ralentit le temps par rapport à celui mesuré hors champ de gravitation : si deux horloges sont identiques et que l'une a fait un séjour dans un champ de gravitation, alors elle retarde par rapport à l'autre, et ce d'autant plus que la gravitation a été forte.</a:t>
            </a:r>
          </a:p>
        </p:txBody>
      </p:sp>
      <p:pic>
        <p:nvPicPr>
          <p:cNvPr id="4" name="Image 3"/>
          <p:cNvPicPr>
            <a:picLocks noChangeAspect="1"/>
          </p:cNvPicPr>
          <p:nvPr/>
        </p:nvPicPr>
        <p:blipFill>
          <a:blip r:embed="rId2"/>
          <a:stretch>
            <a:fillRect/>
          </a:stretch>
        </p:blipFill>
        <p:spPr>
          <a:xfrm>
            <a:off x="686204" y="3745149"/>
            <a:ext cx="3590719" cy="1496133"/>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a:xfrm>
                <a:off x="5145931" y="3449979"/>
                <a:ext cx="6342434" cy="2677656"/>
              </a:xfrm>
              <a:prstGeom prst="rect">
                <a:avLst/>
              </a:prstGeom>
              <a:noFill/>
            </p:spPr>
            <p:txBody>
              <a:bodyPr wrap="square" rtlCol="0">
                <a:spAutoFit/>
              </a:bodyPr>
              <a:lstStyle/>
              <a:p>
                <a:pPr algn="just"/>
                <a14:m>
                  <m:oMath xmlns:m="http://schemas.openxmlformats.org/officeDocument/2006/math">
                    <m:sSub>
                      <m:sSubPr>
                        <m:ctrlPr>
                          <a:rPr lang="fr-FR" sz="2400" i="1" dirty="0">
                            <a:ln>
                              <a:solidFill>
                                <a:schemeClr val="accent1"/>
                              </a:solidFill>
                            </a:ln>
                            <a:latin typeface="Cambria Math"/>
                            <a:ea typeface="Cambria Math" panose="02040503050406030204" pitchFamily="18" charset="0"/>
                          </a:rPr>
                        </m:ctrlPr>
                      </m:sSubPr>
                      <m:e>
                        <m:r>
                          <a:rPr lang="fr-FR" sz="2400" dirty="0">
                            <a:ln>
                              <a:solidFill>
                                <a:schemeClr val="accent1"/>
                              </a:solidFill>
                            </a:ln>
                            <a:latin typeface="Cambria Math" panose="02040503050406030204" pitchFamily="18" charset="0"/>
                            <a:ea typeface="Cambria Math" panose="02040503050406030204" pitchFamily="18" charset="0"/>
                          </a:rPr>
                          <m:t>𝑇</m:t>
                        </m:r>
                      </m:e>
                      <m:sub>
                        <m:r>
                          <a:rPr lang="fr-FR" sz="2400" dirty="0">
                            <a:ln>
                              <a:solidFill>
                                <a:schemeClr val="accent1"/>
                              </a:solidFill>
                            </a:ln>
                            <a:latin typeface="Cambria Math" panose="02040503050406030204" pitchFamily="18" charset="0"/>
                            <a:ea typeface="Cambria Math" panose="02040503050406030204" pitchFamily="18" charset="0"/>
                          </a:rPr>
                          <m:t>𝑜</m:t>
                        </m:r>
                      </m:sub>
                    </m:sSub>
                    <m:r>
                      <a:rPr lang="fr-FR" sz="2400" dirty="0">
                        <a:ln>
                          <a:solidFill>
                            <a:schemeClr val="accent1"/>
                          </a:solidFill>
                        </a:ln>
                        <a:latin typeface="Cambria Math" panose="02040503050406030204" pitchFamily="18" charset="0"/>
                        <a:ea typeface="Cambria Math" panose="02040503050406030204" pitchFamily="18" charset="0"/>
                      </a:rPr>
                      <m:t>:</m:t>
                    </m:r>
                  </m:oMath>
                </a14:m>
                <a:r>
                  <a:rPr lang="fr-FR" sz="2400" dirty="0">
                    <a:ln>
                      <a:solidFill>
                        <a:schemeClr val="accent1"/>
                      </a:solidFill>
                    </a:ln>
                    <a:ea typeface="Cambria Math" panose="02040503050406030204" pitchFamily="18" charset="0"/>
                  </a:rPr>
                  <a:t> Temps propre entre 2 évènements localisés dans un potentiel gravitationnel </a:t>
                </a:r>
                <a:r>
                  <a:rPr lang="fr-FR" sz="2400" dirty="0" smtClean="0">
                    <a:ln>
                      <a:solidFill>
                        <a:schemeClr val="accent1"/>
                      </a:solidFill>
                    </a:ln>
                    <a:ea typeface="Cambria Math" panose="02040503050406030204" pitchFamily="18" charset="0"/>
                  </a:rPr>
                  <a:t>produit </a:t>
                </a:r>
                <a:r>
                  <a:rPr lang="fr-FR" sz="2400" dirty="0">
                    <a:ln>
                      <a:solidFill>
                        <a:schemeClr val="accent1"/>
                      </a:solidFill>
                    </a:ln>
                    <a:ea typeface="Cambria Math" panose="02040503050406030204" pitchFamily="18" charset="0"/>
                  </a:rPr>
                  <a:t>par un objet sphérique de masse M à un distance R de son centre.</a:t>
                </a:r>
              </a:p>
              <a:p>
                <a:pPr algn="just"/>
                <a:endParaRPr lang="fr-FR" sz="2400" dirty="0">
                  <a:ln>
                    <a:solidFill>
                      <a:schemeClr val="accent1"/>
                    </a:solidFill>
                  </a:ln>
                  <a:ea typeface="Cambria Math" panose="02040503050406030204" pitchFamily="18" charset="0"/>
                </a:endParaRPr>
              </a:p>
              <a:p>
                <a:pPr algn="just"/>
                <a14:m>
                  <m:oMath xmlns:m="http://schemas.openxmlformats.org/officeDocument/2006/math">
                    <m:r>
                      <a:rPr lang="fr-FR" sz="2400" dirty="0">
                        <a:ln>
                          <a:solidFill>
                            <a:schemeClr val="accent1"/>
                          </a:solidFill>
                        </a:ln>
                        <a:latin typeface="Cambria Math" panose="02040503050406030204" pitchFamily="18" charset="0"/>
                        <a:ea typeface="Cambria Math" panose="02040503050406030204" pitchFamily="18" charset="0"/>
                      </a:rPr>
                      <m:t>𝑇</m:t>
                    </m:r>
                    <m:r>
                      <a:rPr lang="fr-FR" sz="2400" dirty="0">
                        <a:ln>
                          <a:solidFill>
                            <a:schemeClr val="accent1"/>
                          </a:solidFill>
                        </a:ln>
                        <a:latin typeface="Cambria Math" panose="02040503050406030204" pitchFamily="18" charset="0"/>
                        <a:ea typeface="Cambria Math" panose="02040503050406030204" pitchFamily="18" charset="0"/>
                      </a:rPr>
                      <m:t>:</m:t>
                    </m:r>
                  </m:oMath>
                </a14:m>
                <a:r>
                  <a:rPr lang="fr-FR" sz="2400" dirty="0">
                    <a:ln>
                      <a:solidFill>
                        <a:schemeClr val="accent1"/>
                      </a:solidFill>
                    </a:ln>
                    <a:ea typeface="Cambria Math" panose="02040503050406030204" pitchFamily="18" charset="0"/>
                  </a:rPr>
                  <a:t> Temps entre les 2 mêmes évènements observés loin de la source gravitationnelle.</a:t>
                </a:r>
              </a:p>
            </p:txBody>
          </p:sp>
        </mc:Choice>
        <mc:Fallback xmlns="">
          <p:sp>
            <p:nvSpPr>
              <p:cNvPr id="5" name="ZoneTexte 4"/>
              <p:cNvSpPr txBox="1">
                <a:spLocks noRot="1" noChangeAspect="1" noMove="1" noResize="1" noEditPoints="1" noAdjustHandles="1" noChangeArrowheads="1" noChangeShapeType="1" noTextEdit="1"/>
              </p:cNvSpPr>
              <p:nvPr/>
            </p:nvSpPr>
            <p:spPr>
              <a:xfrm>
                <a:off x="5145931" y="3449979"/>
                <a:ext cx="6342434" cy="2677656"/>
              </a:xfrm>
              <a:prstGeom prst="rect">
                <a:avLst/>
              </a:prstGeom>
              <a:blipFill rotWithShape="0">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896598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6/Orbit_times.svg/543px-Orbit_ti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091" y="174650"/>
            <a:ext cx="6159500" cy="6488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64539" y="2246361"/>
                <a:ext cx="4503095" cy="885050"/>
              </a:xfrm>
              <a:prstGeom prst="rect">
                <a:avLst/>
              </a:prstGeom>
            </p:spPr>
            <p:txBody>
              <a:bodyPr wrap="square">
                <a:spAutoFit/>
              </a:bodyPr>
              <a:lstStyle/>
              <a:p>
                <a14:m>
                  <m:oMath xmlns:m="http://schemas.openxmlformats.org/officeDocument/2006/math">
                    <m:r>
                      <a:rPr lang="el-GR" sz="1600" b="1" i="1" dirty="0" smtClean="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ea typeface="Cambria Math" panose="02040503050406030204" pitchFamily="18" charset="0"/>
                          </a:rPr>
                          <m:t>𝒕</m:t>
                        </m:r>
                      </m:e>
                      <m:sub>
                        <m:r>
                          <a:rPr lang="fr-FR" sz="1600" b="1" i="1" dirty="0">
                            <a:solidFill>
                              <a:srgbClr val="0070C0"/>
                            </a:solidFill>
                            <a:latin typeface="Cambria Math" panose="02040503050406030204" pitchFamily="18" charset="0"/>
                            <a:ea typeface="Cambria Math" panose="02040503050406030204" pitchFamily="18" charset="0"/>
                          </a:rPr>
                          <m:t>𝒐𝒓𝒃𝒊𝒕𝒆</m:t>
                        </m:r>
                      </m:sub>
                    </m:sSub>
                    <m:r>
                      <a:rPr lang="fr-FR" sz="1600" b="1" i="1" dirty="0">
                        <a:solidFill>
                          <a:srgbClr val="0070C0"/>
                        </a:solidFill>
                        <a:latin typeface="Cambria Math" panose="02040503050406030204" pitchFamily="18" charset="0"/>
                        <a:ea typeface="Cambria Math" panose="02040503050406030204" pitchFamily="18" charset="0"/>
                      </a:rPr>
                      <m:t>−</m:t>
                    </m:r>
                    <m:r>
                      <a:rPr lang="el-GR" sz="1600" b="1" i="1" dirty="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rPr>
                          <m:t>𝒕</m:t>
                        </m:r>
                      </m:e>
                      <m:sub>
                        <m:r>
                          <a:rPr lang="fr-FR" sz="1600" b="1" i="1" dirty="0">
                            <a:solidFill>
                              <a:srgbClr val="0070C0"/>
                            </a:solidFill>
                            <a:latin typeface="Cambria Math" panose="02040503050406030204" pitchFamily="18" charset="0"/>
                          </a:rPr>
                          <m:t>𝒕𝒆𝒓𝒓𝒆</m:t>
                        </m:r>
                      </m:sub>
                    </m:sSub>
                    <m:r>
                      <a:rPr lang="fr-FR" sz="1600" b="1" i="1" dirty="0" smtClean="0">
                        <a:solidFill>
                          <a:srgbClr val="0070C0"/>
                        </a:solidFill>
                        <a:latin typeface="Cambria Math" panose="02040503050406030204" pitchFamily="18" charset="0"/>
                        <a:ea typeface="Cambria Math" panose="02040503050406030204" pitchFamily="18" charset="0"/>
                      </a:rPr>
                      <m:t>=</m:t>
                    </m:r>
                    <m:d>
                      <m:dPr>
                        <m:ctrlPr>
                          <a:rPr lang="fr-FR" sz="1600" b="1" i="1" dirty="0" smtClean="0">
                            <a:solidFill>
                              <a:srgbClr val="0070C0"/>
                            </a:solidFill>
                            <a:latin typeface="Cambria Math"/>
                            <a:ea typeface="Cambria Math" panose="02040503050406030204" pitchFamily="18" charset="0"/>
                          </a:rPr>
                        </m:ctrlPr>
                      </m:dPr>
                      <m:e>
                        <m:rad>
                          <m:radPr>
                            <m:degHide m:val="on"/>
                            <m:ctrlPr>
                              <a:rPr lang="fr-FR" sz="1600" b="1" i="1" dirty="0" smtClean="0">
                                <a:solidFill>
                                  <a:srgbClr val="0070C0"/>
                                </a:solidFill>
                                <a:latin typeface="Cambria Math"/>
                                <a:ea typeface="Cambria Math" panose="02040503050406030204" pitchFamily="18" charset="0"/>
                              </a:rPr>
                            </m:ctrlPr>
                          </m:radPr>
                          <m:deg/>
                          <m:e>
                            <m:f>
                              <m:fPr>
                                <m:ctrlPr>
                                  <a:rPr lang="fr-FR" sz="1600" b="1" i="1" dirty="0" smtClean="0">
                                    <a:solidFill>
                                      <a:srgbClr val="0070C0"/>
                                    </a:solidFill>
                                    <a:latin typeface="Cambria Math"/>
                                    <a:ea typeface="Cambria Math" panose="02040503050406030204" pitchFamily="18" charset="0"/>
                                  </a:rPr>
                                </m:ctrlPr>
                              </m:fPr>
                              <m:num>
                                <m:r>
                                  <a:rPr lang="fr-FR" sz="1600" b="1" i="1" dirty="0">
                                    <a:solidFill>
                                      <a:srgbClr val="0070C0"/>
                                    </a:solidFill>
                                    <a:latin typeface="Cambria Math" panose="02040503050406030204" pitchFamily="18" charset="0"/>
                                  </a:rPr>
                                  <m:t>𝟏</m:t>
                                </m:r>
                                <m:r>
                                  <a:rPr lang="fr-FR" sz="1600" b="1" i="1" dirty="0">
                                    <a:solidFill>
                                      <a:srgbClr val="0070C0"/>
                                    </a:solidFill>
                                    <a:latin typeface="Cambria Math" panose="02040503050406030204" pitchFamily="18" charset="0"/>
                                  </a:rPr>
                                  <m:t>−</m:t>
                                </m:r>
                                <m:f>
                                  <m:fPr>
                                    <m:ctrlPr>
                                      <a:rPr lang="fr-FR" sz="1600" b="1" i="1" dirty="0">
                                        <a:solidFill>
                                          <a:srgbClr val="0070C0"/>
                                        </a:solidFill>
                                        <a:latin typeface="Cambria Math"/>
                                      </a:rPr>
                                    </m:ctrlPr>
                                  </m:fPr>
                                  <m:num>
                                    <m:r>
                                      <a:rPr lang="fr-FR" sz="1600" b="1" i="1" dirty="0">
                                        <a:solidFill>
                                          <a:srgbClr val="0070C0"/>
                                        </a:solidFill>
                                        <a:latin typeface="Cambria Math" panose="02040503050406030204" pitchFamily="18" charset="0"/>
                                      </a:rPr>
                                      <m:t>𝟐</m:t>
                                    </m:r>
                                    <m:r>
                                      <a:rPr lang="fr-FR" sz="1600" b="1" i="1" dirty="0">
                                        <a:solidFill>
                                          <a:srgbClr val="0070C0"/>
                                        </a:solidFill>
                                        <a:latin typeface="Cambria Math" panose="02040503050406030204" pitchFamily="18" charset="0"/>
                                      </a:rPr>
                                      <m:t>𝑮𝑴</m:t>
                                    </m:r>
                                  </m:num>
                                  <m:den>
                                    <m:sSup>
                                      <m:sSupPr>
                                        <m:ctrlPr>
                                          <a:rPr lang="fr-FR" sz="1600" b="1" i="1" dirty="0">
                                            <a:solidFill>
                                              <a:srgbClr val="0070C0"/>
                                            </a:solidFill>
                                            <a:latin typeface="Cambria Math"/>
                                          </a:rPr>
                                        </m:ctrlPr>
                                      </m:sSupPr>
                                      <m:e>
                                        <m:r>
                                          <a:rPr lang="fr-FR" sz="1600" b="1" i="1" dirty="0">
                                            <a:solidFill>
                                              <a:srgbClr val="0070C0"/>
                                            </a:solidFill>
                                            <a:latin typeface="Cambria Math" panose="02040503050406030204" pitchFamily="18" charset="0"/>
                                          </a:rPr>
                                          <m:t>𝒄</m:t>
                                        </m:r>
                                      </m:e>
                                      <m:sup>
                                        <m:r>
                                          <a:rPr lang="fr-FR" sz="1600" b="1" i="1" dirty="0">
                                            <a:solidFill>
                                              <a:srgbClr val="0070C0"/>
                                            </a:solidFill>
                                            <a:latin typeface="Cambria Math" panose="02040503050406030204" pitchFamily="18" charset="0"/>
                                          </a:rPr>
                                          <m:t>𝟐</m:t>
                                        </m:r>
                                      </m:sup>
                                    </m:sSup>
                                    <m:sSub>
                                      <m:sSubPr>
                                        <m:ctrlPr>
                                          <a:rPr lang="fr-FR" sz="1600" b="1" i="1" dirty="0">
                                            <a:solidFill>
                                              <a:srgbClr val="0070C0"/>
                                            </a:solidFill>
                                            <a:latin typeface="Cambria Math"/>
                                          </a:rPr>
                                        </m:ctrlPr>
                                      </m:sSubPr>
                                      <m:e>
                                        <m:r>
                                          <a:rPr lang="fr-FR" sz="1600" b="1" i="1" dirty="0">
                                            <a:solidFill>
                                              <a:srgbClr val="0070C0"/>
                                            </a:solidFill>
                                            <a:latin typeface="Cambria Math" panose="02040503050406030204" pitchFamily="18" charset="0"/>
                                          </a:rPr>
                                          <m:t>𝒓</m:t>
                                        </m:r>
                                      </m:e>
                                      <m:sub>
                                        <m:r>
                                          <a:rPr lang="fr-FR" sz="1600" b="1" i="1" dirty="0">
                                            <a:solidFill>
                                              <a:srgbClr val="0070C0"/>
                                            </a:solidFill>
                                            <a:latin typeface="Cambria Math" panose="02040503050406030204" pitchFamily="18" charset="0"/>
                                          </a:rPr>
                                          <m:t>𝒐𝒓𝒃𝒊𝒕𝒆</m:t>
                                        </m:r>
                                      </m:sub>
                                    </m:sSub>
                                  </m:den>
                                </m:f>
                              </m:num>
                              <m:den>
                                <m:r>
                                  <a:rPr lang="fr-FR" sz="1600" b="1" i="1" dirty="0">
                                    <a:solidFill>
                                      <a:srgbClr val="0070C0"/>
                                    </a:solidFill>
                                    <a:latin typeface="Cambria Math" panose="02040503050406030204" pitchFamily="18" charset="0"/>
                                  </a:rPr>
                                  <m:t>𝟏</m:t>
                                </m:r>
                                <m:r>
                                  <a:rPr lang="fr-FR" sz="1600" b="1" i="1" dirty="0">
                                    <a:solidFill>
                                      <a:srgbClr val="0070C0"/>
                                    </a:solidFill>
                                    <a:latin typeface="Cambria Math" panose="02040503050406030204" pitchFamily="18" charset="0"/>
                                  </a:rPr>
                                  <m:t>−</m:t>
                                </m:r>
                                <m:f>
                                  <m:fPr>
                                    <m:ctrlPr>
                                      <a:rPr lang="fr-FR" sz="1600" b="1" i="1" dirty="0">
                                        <a:solidFill>
                                          <a:srgbClr val="0070C0"/>
                                        </a:solidFill>
                                        <a:latin typeface="Cambria Math"/>
                                      </a:rPr>
                                    </m:ctrlPr>
                                  </m:fPr>
                                  <m:num>
                                    <m:r>
                                      <a:rPr lang="fr-FR" sz="1600" b="1" i="1" dirty="0">
                                        <a:solidFill>
                                          <a:srgbClr val="0070C0"/>
                                        </a:solidFill>
                                        <a:latin typeface="Cambria Math" panose="02040503050406030204" pitchFamily="18" charset="0"/>
                                      </a:rPr>
                                      <m:t>𝟐</m:t>
                                    </m:r>
                                    <m:r>
                                      <a:rPr lang="fr-FR" sz="1600" b="1" i="1" dirty="0">
                                        <a:solidFill>
                                          <a:srgbClr val="0070C0"/>
                                        </a:solidFill>
                                        <a:latin typeface="Cambria Math" panose="02040503050406030204" pitchFamily="18" charset="0"/>
                                      </a:rPr>
                                      <m:t>𝑮𝑴</m:t>
                                    </m:r>
                                  </m:num>
                                  <m:den>
                                    <m:sSup>
                                      <m:sSupPr>
                                        <m:ctrlPr>
                                          <a:rPr lang="fr-FR" sz="1600" b="1" i="1" dirty="0">
                                            <a:solidFill>
                                              <a:srgbClr val="0070C0"/>
                                            </a:solidFill>
                                            <a:latin typeface="Cambria Math"/>
                                          </a:rPr>
                                        </m:ctrlPr>
                                      </m:sSupPr>
                                      <m:e>
                                        <m:r>
                                          <a:rPr lang="fr-FR" sz="1600" b="1" i="1" dirty="0">
                                            <a:solidFill>
                                              <a:srgbClr val="0070C0"/>
                                            </a:solidFill>
                                            <a:latin typeface="Cambria Math" panose="02040503050406030204" pitchFamily="18" charset="0"/>
                                          </a:rPr>
                                          <m:t>𝒄</m:t>
                                        </m:r>
                                      </m:e>
                                      <m:sup>
                                        <m:r>
                                          <a:rPr lang="fr-FR" sz="1600" b="1" i="1" dirty="0">
                                            <a:solidFill>
                                              <a:srgbClr val="0070C0"/>
                                            </a:solidFill>
                                            <a:latin typeface="Cambria Math" panose="02040503050406030204" pitchFamily="18" charset="0"/>
                                          </a:rPr>
                                          <m:t>𝟐</m:t>
                                        </m:r>
                                      </m:sup>
                                    </m:sSup>
                                    <m:sSub>
                                      <m:sSubPr>
                                        <m:ctrlPr>
                                          <a:rPr lang="fr-FR" sz="1600" b="1" i="1" dirty="0">
                                            <a:solidFill>
                                              <a:srgbClr val="0070C0"/>
                                            </a:solidFill>
                                            <a:latin typeface="Cambria Math"/>
                                          </a:rPr>
                                        </m:ctrlPr>
                                      </m:sSubPr>
                                      <m:e>
                                        <m:r>
                                          <a:rPr lang="fr-FR" sz="1600" b="1" i="1" dirty="0">
                                            <a:solidFill>
                                              <a:srgbClr val="0070C0"/>
                                            </a:solidFill>
                                            <a:latin typeface="Cambria Math" panose="02040503050406030204" pitchFamily="18" charset="0"/>
                                          </a:rPr>
                                          <m:t>𝒓</m:t>
                                        </m:r>
                                      </m:e>
                                      <m:sub>
                                        <m:r>
                                          <a:rPr lang="fr-FR" sz="1600" b="1" i="1" dirty="0">
                                            <a:solidFill>
                                              <a:srgbClr val="0070C0"/>
                                            </a:solidFill>
                                            <a:latin typeface="Cambria Math" panose="02040503050406030204" pitchFamily="18" charset="0"/>
                                          </a:rPr>
                                          <m:t>𝒕𝒆𝒓𝒓𝒆</m:t>
                                        </m:r>
                                      </m:sub>
                                    </m:sSub>
                                  </m:den>
                                </m:f>
                              </m:den>
                            </m:f>
                          </m:e>
                        </m:rad>
                        <m:r>
                          <a:rPr lang="fr-FR" sz="1600" b="1" i="1" dirty="0" smtClean="0">
                            <a:solidFill>
                              <a:srgbClr val="0070C0"/>
                            </a:solidFill>
                            <a:latin typeface="Cambria Math" panose="02040503050406030204" pitchFamily="18" charset="0"/>
                            <a:ea typeface="Cambria Math" panose="02040503050406030204" pitchFamily="18" charset="0"/>
                          </a:rPr>
                          <m:t>−</m:t>
                        </m:r>
                        <m:r>
                          <a:rPr lang="fr-FR" sz="1600" b="1" i="1" dirty="0" smtClean="0">
                            <a:solidFill>
                              <a:srgbClr val="0070C0"/>
                            </a:solidFill>
                            <a:latin typeface="Cambria Math" panose="02040503050406030204" pitchFamily="18" charset="0"/>
                            <a:ea typeface="Cambria Math" panose="02040503050406030204" pitchFamily="18" charset="0"/>
                          </a:rPr>
                          <m:t>𝟏</m:t>
                        </m:r>
                      </m:e>
                    </m:d>
                    <m:r>
                      <a:rPr lang="el-GR" sz="1600" b="1" i="1" dirty="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ea typeface="Cambria Math" panose="02040503050406030204" pitchFamily="18" charset="0"/>
                          </a:rPr>
                          <m:t>𝒕</m:t>
                        </m:r>
                      </m:e>
                      <m:sub>
                        <m:r>
                          <a:rPr lang="fr-FR" sz="1600" b="1" i="1" dirty="0">
                            <a:solidFill>
                              <a:srgbClr val="0070C0"/>
                            </a:solidFill>
                            <a:latin typeface="Cambria Math" panose="02040503050406030204" pitchFamily="18" charset="0"/>
                            <a:ea typeface="Cambria Math" panose="02040503050406030204" pitchFamily="18" charset="0"/>
                          </a:rPr>
                          <m:t>𝒕𝒆𝒓𝒓𝒆</m:t>
                        </m:r>
                      </m:sub>
                    </m:sSub>
                  </m:oMath>
                </a14:m>
                <a:r>
                  <a:rPr lang="fr-FR" sz="1600" b="1" dirty="0" smtClean="0">
                    <a:solidFill>
                      <a:srgbClr val="0070C0"/>
                    </a:solidFill>
                  </a:rPr>
                  <a:t>&gt; 0</a:t>
                </a:r>
                <a:endParaRPr lang="fr-FR" sz="1600" b="1" dirty="0">
                  <a:solidFill>
                    <a:srgbClr val="0070C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64539" y="2246361"/>
                <a:ext cx="4503095" cy="885050"/>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05286" y="5261580"/>
                <a:ext cx="4659548" cy="1447897"/>
              </a:xfrm>
              <a:prstGeom prst="rect">
                <a:avLst/>
              </a:prstGeom>
            </p:spPr>
            <p:txBody>
              <a:bodyPr wrap="square">
                <a:spAutoFit/>
              </a:bodyPr>
              <a:lstStyle/>
              <a:p>
                <a14:m>
                  <m:oMath xmlns:m="http://schemas.openxmlformats.org/officeDocument/2006/math">
                    <m:r>
                      <a:rPr lang="el-GR" sz="1600" b="1" i="1" dirty="0" smtClean="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ea typeface="Cambria Math" panose="02040503050406030204" pitchFamily="18" charset="0"/>
                          </a:rPr>
                          <m:t>𝒕</m:t>
                        </m:r>
                      </m:e>
                      <m:sub>
                        <m:r>
                          <a:rPr lang="fr-FR" sz="1600" b="1" i="1" dirty="0">
                            <a:solidFill>
                              <a:srgbClr val="0070C0"/>
                            </a:solidFill>
                            <a:latin typeface="Cambria Math" panose="02040503050406030204" pitchFamily="18" charset="0"/>
                            <a:ea typeface="Cambria Math" panose="02040503050406030204" pitchFamily="18" charset="0"/>
                          </a:rPr>
                          <m:t>𝒐𝒓𝒃𝒊𝒕𝒆</m:t>
                        </m:r>
                      </m:sub>
                    </m:sSub>
                    <m:r>
                      <a:rPr lang="fr-FR" sz="1600" b="1" i="1" dirty="0" smtClean="0">
                        <a:solidFill>
                          <a:srgbClr val="0070C0"/>
                        </a:solidFill>
                        <a:latin typeface="Cambria Math" panose="02040503050406030204" pitchFamily="18" charset="0"/>
                        <a:ea typeface="Cambria Math" panose="02040503050406030204" pitchFamily="18" charset="0"/>
                      </a:rPr>
                      <m:t>−</m:t>
                    </m:r>
                    <m:r>
                      <a:rPr lang="el-GR" sz="1600" b="1" i="1" dirty="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rPr>
                          <m:t>𝒕</m:t>
                        </m:r>
                      </m:e>
                      <m:sub>
                        <m:r>
                          <a:rPr lang="fr-FR" sz="1600" b="1" i="1" dirty="0">
                            <a:solidFill>
                              <a:srgbClr val="0070C0"/>
                            </a:solidFill>
                            <a:latin typeface="Cambria Math" panose="02040503050406030204" pitchFamily="18" charset="0"/>
                          </a:rPr>
                          <m:t>𝒕𝒆𝒓𝒓𝒆</m:t>
                        </m:r>
                      </m:sub>
                    </m:sSub>
                    <m:r>
                      <a:rPr lang="fr-FR" sz="1600" b="1" i="1" dirty="0" smtClean="0">
                        <a:solidFill>
                          <a:srgbClr val="0070C0"/>
                        </a:solidFill>
                        <a:latin typeface="Cambria Math" panose="02040503050406030204" pitchFamily="18" charset="0"/>
                      </a:rPr>
                      <m:t>=</m:t>
                    </m:r>
                    <m:d>
                      <m:dPr>
                        <m:ctrlPr>
                          <a:rPr lang="fr-FR" sz="1600" b="1" i="1" dirty="0" smtClean="0">
                            <a:solidFill>
                              <a:srgbClr val="0070C0"/>
                            </a:solidFill>
                            <a:latin typeface="Cambria Math"/>
                            <a:ea typeface="Cambria Math" panose="02040503050406030204" pitchFamily="18" charset="0"/>
                          </a:rPr>
                        </m:ctrlPr>
                      </m:dPr>
                      <m:e>
                        <m:rad>
                          <m:radPr>
                            <m:degHide m:val="on"/>
                            <m:ctrlPr>
                              <a:rPr lang="fr-FR" sz="1600" b="1" i="1" dirty="0">
                                <a:solidFill>
                                  <a:srgbClr val="0070C0"/>
                                </a:solidFill>
                                <a:latin typeface="Cambria Math"/>
                                <a:ea typeface="Cambria Math" panose="02040503050406030204" pitchFamily="18" charset="0"/>
                              </a:rPr>
                            </m:ctrlPr>
                          </m:radPr>
                          <m:deg/>
                          <m:e>
                            <m:r>
                              <a:rPr lang="fr-FR" sz="1600" b="1" i="1" dirty="0">
                                <a:solidFill>
                                  <a:srgbClr val="0070C0"/>
                                </a:solidFill>
                                <a:latin typeface="Cambria Math" panose="02040503050406030204" pitchFamily="18" charset="0"/>
                              </a:rPr>
                              <m:t>𝟏</m:t>
                            </m:r>
                            <m:r>
                              <a:rPr lang="fr-FR" sz="1600" b="1" i="1" dirty="0">
                                <a:solidFill>
                                  <a:srgbClr val="0070C0"/>
                                </a:solidFill>
                                <a:latin typeface="Cambria Math" panose="02040503050406030204" pitchFamily="18" charset="0"/>
                              </a:rPr>
                              <m:t>−</m:t>
                            </m:r>
                            <m:f>
                              <m:fPr>
                                <m:ctrlPr>
                                  <a:rPr lang="fr-FR" sz="1600" b="1" i="1" dirty="0">
                                    <a:solidFill>
                                      <a:srgbClr val="0070C0"/>
                                    </a:solidFill>
                                    <a:latin typeface="Cambria Math"/>
                                  </a:rPr>
                                </m:ctrlPr>
                              </m:fPr>
                              <m:num>
                                <m:sSup>
                                  <m:sSupPr>
                                    <m:ctrlPr>
                                      <a:rPr lang="fr-FR" sz="1600" b="1" i="1" dirty="0">
                                        <a:solidFill>
                                          <a:srgbClr val="0070C0"/>
                                        </a:solidFill>
                                        <a:latin typeface="Cambria Math"/>
                                      </a:rPr>
                                    </m:ctrlPr>
                                  </m:sSupPr>
                                  <m:e>
                                    <m:r>
                                      <a:rPr lang="fr-FR" sz="1600" b="1" i="1" dirty="0">
                                        <a:solidFill>
                                          <a:srgbClr val="0070C0"/>
                                        </a:solidFill>
                                        <a:latin typeface="Cambria Math" panose="02040503050406030204" pitchFamily="18" charset="0"/>
                                      </a:rPr>
                                      <m:t>𝒗</m:t>
                                    </m:r>
                                  </m:e>
                                  <m:sup>
                                    <m:r>
                                      <a:rPr lang="fr-FR" sz="1600" b="1" i="1" dirty="0">
                                        <a:solidFill>
                                          <a:srgbClr val="0070C0"/>
                                        </a:solidFill>
                                        <a:latin typeface="Cambria Math" panose="02040503050406030204" pitchFamily="18" charset="0"/>
                                      </a:rPr>
                                      <m:t>𝟐</m:t>
                                    </m:r>
                                  </m:sup>
                                </m:sSup>
                              </m:num>
                              <m:den>
                                <m:sSup>
                                  <m:sSupPr>
                                    <m:ctrlPr>
                                      <a:rPr lang="fr-FR" sz="1600" b="1" i="1" dirty="0">
                                        <a:solidFill>
                                          <a:srgbClr val="0070C0"/>
                                        </a:solidFill>
                                        <a:latin typeface="Cambria Math"/>
                                      </a:rPr>
                                    </m:ctrlPr>
                                  </m:sSupPr>
                                  <m:e>
                                    <m:r>
                                      <a:rPr lang="fr-FR" sz="1600" b="1" i="1" dirty="0">
                                        <a:solidFill>
                                          <a:srgbClr val="0070C0"/>
                                        </a:solidFill>
                                        <a:latin typeface="Cambria Math" panose="02040503050406030204" pitchFamily="18" charset="0"/>
                                      </a:rPr>
                                      <m:t>𝒄</m:t>
                                    </m:r>
                                  </m:e>
                                  <m:sup>
                                    <m:r>
                                      <a:rPr lang="fr-FR" sz="1600" b="1" i="1" dirty="0">
                                        <a:solidFill>
                                          <a:srgbClr val="0070C0"/>
                                        </a:solidFill>
                                        <a:latin typeface="Cambria Math" panose="02040503050406030204" pitchFamily="18" charset="0"/>
                                      </a:rPr>
                                      <m:t>𝟐</m:t>
                                    </m:r>
                                  </m:sup>
                                </m:sSup>
                              </m:den>
                            </m:f>
                          </m:e>
                        </m:rad>
                        <m:r>
                          <a:rPr lang="fr-FR" sz="1600" b="1" i="1" dirty="0" smtClean="0">
                            <a:solidFill>
                              <a:srgbClr val="0070C0"/>
                            </a:solidFill>
                            <a:latin typeface="Cambria Math" panose="02040503050406030204" pitchFamily="18" charset="0"/>
                          </a:rPr>
                          <m:t>−</m:t>
                        </m:r>
                        <m:r>
                          <a:rPr lang="fr-FR" sz="1600" b="1" i="1" dirty="0" smtClean="0">
                            <a:solidFill>
                              <a:srgbClr val="0070C0"/>
                            </a:solidFill>
                            <a:latin typeface="Cambria Math" panose="02040503050406030204" pitchFamily="18" charset="0"/>
                          </a:rPr>
                          <m:t>𝟏</m:t>
                        </m:r>
                      </m:e>
                    </m:d>
                    <m:r>
                      <a:rPr lang="fr-FR" sz="1600" b="1" i="1" dirty="0" smtClean="0">
                        <a:solidFill>
                          <a:srgbClr val="0070C0"/>
                        </a:solidFill>
                        <a:latin typeface="Cambria Math" panose="02040503050406030204" pitchFamily="18" charset="0"/>
                      </a:rPr>
                      <m:t> </m:t>
                    </m:r>
                    <m:r>
                      <a:rPr lang="el-GR" sz="1600" b="1" i="1" dirty="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rPr>
                          <m:t>𝒕</m:t>
                        </m:r>
                      </m:e>
                      <m:sub>
                        <m:r>
                          <a:rPr lang="fr-FR" sz="1600" b="1" i="1" dirty="0">
                            <a:solidFill>
                              <a:srgbClr val="0070C0"/>
                            </a:solidFill>
                            <a:latin typeface="Cambria Math" panose="02040503050406030204" pitchFamily="18" charset="0"/>
                          </a:rPr>
                          <m:t>𝒕𝒆𝒓𝒓𝒆</m:t>
                        </m:r>
                      </m:sub>
                    </m:sSub>
                  </m:oMath>
                </a14:m>
                <a:r>
                  <a:rPr lang="fr-FR" sz="1600" b="1" dirty="0" smtClean="0">
                    <a:solidFill>
                      <a:srgbClr val="0070C0"/>
                    </a:solidFill>
                  </a:rPr>
                  <a:t>&lt; 0</a:t>
                </a:r>
              </a:p>
              <a:p>
                <a14:m>
                  <m:oMath xmlns:m="http://schemas.openxmlformats.org/officeDocument/2006/math">
                    <m:r>
                      <a:rPr lang="fr-FR" sz="1600" b="1" i="1" dirty="0" smtClean="0">
                        <a:solidFill>
                          <a:srgbClr val="0070C0"/>
                        </a:solidFill>
                        <a:latin typeface="Cambria Math" panose="02040503050406030204" pitchFamily="18" charset="0"/>
                        <a:ea typeface="Cambria Math" panose="02040503050406030204" pitchFamily="18" charset="0"/>
                      </a:rPr>
                      <m:t>                                   </m:t>
                    </m:r>
                    <m:r>
                      <a:rPr lang="fr-FR" sz="1600" b="1" i="1" dirty="0">
                        <a:solidFill>
                          <a:srgbClr val="0070C0"/>
                        </a:solidFill>
                        <a:latin typeface="Cambria Math" panose="02040503050406030204" pitchFamily="18" charset="0"/>
                      </a:rPr>
                      <m:t>=</m:t>
                    </m:r>
                    <m:d>
                      <m:dPr>
                        <m:ctrlPr>
                          <a:rPr lang="fr-FR" sz="1600" b="1" i="1" dirty="0">
                            <a:solidFill>
                              <a:srgbClr val="0070C0"/>
                            </a:solidFill>
                            <a:latin typeface="Cambria Math"/>
                            <a:ea typeface="Cambria Math" panose="02040503050406030204" pitchFamily="18" charset="0"/>
                          </a:rPr>
                        </m:ctrlPr>
                      </m:dPr>
                      <m:e>
                        <m:rad>
                          <m:radPr>
                            <m:degHide m:val="on"/>
                            <m:ctrlPr>
                              <a:rPr lang="fr-FR" sz="1600" b="1" i="1" dirty="0">
                                <a:solidFill>
                                  <a:srgbClr val="0070C0"/>
                                </a:solidFill>
                                <a:latin typeface="Cambria Math"/>
                                <a:ea typeface="Cambria Math" panose="02040503050406030204" pitchFamily="18" charset="0"/>
                              </a:rPr>
                            </m:ctrlPr>
                          </m:radPr>
                          <m:deg/>
                          <m:e>
                            <m:r>
                              <a:rPr lang="fr-FR" sz="1600" b="1" i="1" dirty="0">
                                <a:solidFill>
                                  <a:srgbClr val="0070C0"/>
                                </a:solidFill>
                                <a:latin typeface="Cambria Math" panose="02040503050406030204" pitchFamily="18" charset="0"/>
                              </a:rPr>
                              <m:t>𝟏</m:t>
                            </m:r>
                            <m:r>
                              <a:rPr lang="fr-FR" sz="1600" b="1" i="1" dirty="0">
                                <a:solidFill>
                                  <a:srgbClr val="0070C0"/>
                                </a:solidFill>
                                <a:latin typeface="Cambria Math" panose="02040503050406030204" pitchFamily="18" charset="0"/>
                              </a:rPr>
                              <m:t>−</m:t>
                            </m:r>
                            <m:f>
                              <m:fPr>
                                <m:ctrlPr>
                                  <a:rPr lang="fr-FR" sz="1600" b="1" i="1" dirty="0">
                                    <a:solidFill>
                                      <a:srgbClr val="0070C0"/>
                                    </a:solidFill>
                                    <a:latin typeface="Cambria Math"/>
                                  </a:rPr>
                                </m:ctrlPr>
                              </m:fPr>
                              <m:num>
                                <m:r>
                                  <a:rPr lang="fr-FR" sz="1600" b="1" i="1" dirty="0" smtClean="0">
                                    <a:solidFill>
                                      <a:srgbClr val="0070C0"/>
                                    </a:solidFill>
                                    <a:latin typeface="Cambria Math" panose="02040503050406030204" pitchFamily="18" charset="0"/>
                                  </a:rPr>
                                  <m:t>𝑮𝑴</m:t>
                                </m:r>
                              </m:num>
                              <m:den>
                                <m:sSup>
                                  <m:sSupPr>
                                    <m:ctrlPr>
                                      <a:rPr lang="fr-FR" sz="1600" b="1" i="1" dirty="0">
                                        <a:solidFill>
                                          <a:srgbClr val="0070C0"/>
                                        </a:solidFill>
                                        <a:latin typeface="Cambria Math"/>
                                      </a:rPr>
                                    </m:ctrlPr>
                                  </m:sSupPr>
                                  <m:e>
                                    <m:r>
                                      <a:rPr lang="fr-FR" sz="1600" b="1" i="1" dirty="0">
                                        <a:solidFill>
                                          <a:srgbClr val="0070C0"/>
                                        </a:solidFill>
                                        <a:latin typeface="Cambria Math" panose="02040503050406030204" pitchFamily="18" charset="0"/>
                                      </a:rPr>
                                      <m:t>𝒄</m:t>
                                    </m:r>
                                  </m:e>
                                  <m:sup>
                                    <m:r>
                                      <a:rPr lang="fr-FR" sz="1600" b="1" i="1" dirty="0">
                                        <a:solidFill>
                                          <a:srgbClr val="0070C0"/>
                                        </a:solidFill>
                                        <a:latin typeface="Cambria Math" panose="02040503050406030204" pitchFamily="18" charset="0"/>
                                      </a:rPr>
                                      <m:t>𝟐</m:t>
                                    </m:r>
                                  </m:sup>
                                </m:sSup>
                                <m:sSub>
                                  <m:sSubPr>
                                    <m:ctrlPr>
                                      <a:rPr lang="fr-FR" sz="1600" b="1" i="1" dirty="0" smtClean="0">
                                        <a:solidFill>
                                          <a:srgbClr val="0070C0"/>
                                        </a:solidFill>
                                        <a:latin typeface="Cambria Math"/>
                                      </a:rPr>
                                    </m:ctrlPr>
                                  </m:sSubPr>
                                  <m:e>
                                    <m:r>
                                      <a:rPr lang="fr-FR" sz="1600" b="1" i="1" dirty="0" smtClean="0">
                                        <a:solidFill>
                                          <a:srgbClr val="0070C0"/>
                                        </a:solidFill>
                                        <a:latin typeface="Cambria Math" panose="02040503050406030204" pitchFamily="18" charset="0"/>
                                      </a:rPr>
                                      <m:t>𝒓</m:t>
                                    </m:r>
                                  </m:e>
                                  <m:sub>
                                    <m:r>
                                      <a:rPr lang="fr-FR" sz="1600" b="1" i="1" dirty="0" smtClean="0">
                                        <a:solidFill>
                                          <a:srgbClr val="0070C0"/>
                                        </a:solidFill>
                                        <a:latin typeface="Cambria Math" panose="02040503050406030204" pitchFamily="18" charset="0"/>
                                      </a:rPr>
                                      <m:t>𝒐𝒓𝒃𝒊𝒕𝒆</m:t>
                                    </m:r>
                                  </m:sub>
                                </m:sSub>
                              </m:den>
                            </m:f>
                          </m:e>
                        </m:rad>
                        <m:r>
                          <a:rPr lang="fr-FR" sz="1600" b="1" i="1" dirty="0">
                            <a:solidFill>
                              <a:srgbClr val="0070C0"/>
                            </a:solidFill>
                            <a:latin typeface="Cambria Math" panose="02040503050406030204" pitchFamily="18" charset="0"/>
                          </a:rPr>
                          <m:t>−</m:t>
                        </m:r>
                        <m:r>
                          <a:rPr lang="fr-FR" sz="1600" b="1" i="1" dirty="0">
                            <a:solidFill>
                              <a:srgbClr val="0070C0"/>
                            </a:solidFill>
                            <a:latin typeface="Cambria Math" panose="02040503050406030204" pitchFamily="18" charset="0"/>
                          </a:rPr>
                          <m:t>𝟏</m:t>
                        </m:r>
                      </m:e>
                    </m:d>
                    <m:r>
                      <a:rPr lang="fr-FR" sz="1600" b="1" i="1" dirty="0">
                        <a:solidFill>
                          <a:srgbClr val="0070C0"/>
                        </a:solidFill>
                        <a:latin typeface="Cambria Math" panose="02040503050406030204" pitchFamily="18" charset="0"/>
                      </a:rPr>
                      <m:t> </m:t>
                    </m:r>
                    <m:r>
                      <a:rPr lang="el-GR" sz="1600" b="1" i="1" dirty="0">
                        <a:solidFill>
                          <a:srgbClr val="0070C0"/>
                        </a:solidFill>
                        <a:latin typeface="Cambria Math" panose="02040503050406030204" pitchFamily="18" charset="0"/>
                        <a:ea typeface="Cambria Math" panose="02040503050406030204" pitchFamily="18" charset="0"/>
                      </a:rPr>
                      <m:t>𝜟</m:t>
                    </m:r>
                    <m:sSub>
                      <m:sSubPr>
                        <m:ctrlPr>
                          <a:rPr lang="fr-FR" sz="1600" b="1" i="1" dirty="0">
                            <a:solidFill>
                              <a:srgbClr val="0070C0"/>
                            </a:solidFill>
                            <a:latin typeface="Cambria Math"/>
                            <a:ea typeface="Cambria Math" panose="02040503050406030204" pitchFamily="18" charset="0"/>
                          </a:rPr>
                        </m:ctrlPr>
                      </m:sSubPr>
                      <m:e>
                        <m:r>
                          <a:rPr lang="fr-FR" sz="1600" b="1" i="1" dirty="0">
                            <a:solidFill>
                              <a:srgbClr val="0070C0"/>
                            </a:solidFill>
                            <a:latin typeface="Cambria Math" panose="02040503050406030204" pitchFamily="18" charset="0"/>
                          </a:rPr>
                          <m:t>𝒕</m:t>
                        </m:r>
                      </m:e>
                      <m:sub>
                        <m:r>
                          <a:rPr lang="fr-FR" sz="1600" b="1" i="1" dirty="0">
                            <a:solidFill>
                              <a:srgbClr val="0070C0"/>
                            </a:solidFill>
                            <a:latin typeface="Cambria Math" panose="02040503050406030204" pitchFamily="18" charset="0"/>
                          </a:rPr>
                          <m:t>𝒕𝒆𝒓𝒓𝒆</m:t>
                        </m:r>
                      </m:sub>
                    </m:sSub>
                  </m:oMath>
                </a14:m>
                <a:r>
                  <a:rPr lang="fr-FR" sz="1600" b="1" dirty="0">
                    <a:solidFill>
                      <a:srgbClr val="0070C0"/>
                    </a:solidFill>
                  </a:rPr>
                  <a:t>&lt; 0</a:t>
                </a:r>
              </a:p>
              <a:p>
                <a:endParaRPr lang="fr-FR" sz="1600" b="1" dirty="0">
                  <a:solidFill>
                    <a:srgbClr val="0070C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05286" y="5261580"/>
                <a:ext cx="4659548" cy="1447897"/>
              </a:xfrm>
              <a:prstGeom prst="rect">
                <a:avLst/>
              </a:prstGeom>
              <a:blipFill rotWithShape="0">
                <a:blip r:embed="rId4"/>
                <a:stretch>
                  <a:fillRect/>
                </a:stretch>
              </a:blipFill>
            </p:spPr>
            <p:txBody>
              <a:bodyPr/>
              <a:lstStyle/>
              <a:p>
                <a:r>
                  <a:rPr lang="fr-FR">
                    <a:noFill/>
                  </a:rPr>
                  <a:t> </a:t>
                </a:r>
              </a:p>
            </p:txBody>
          </p:sp>
        </mc:Fallback>
      </mc:AlternateContent>
      <p:sp>
        <p:nvSpPr>
          <p:cNvPr id="4" name="ZoneTexte 3"/>
          <p:cNvSpPr txBox="1"/>
          <p:nvPr/>
        </p:nvSpPr>
        <p:spPr>
          <a:xfrm>
            <a:off x="119466" y="3670773"/>
            <a:ext cx="4698459" cy="1477328"/>
          </a:xfrm>
          <a:prstGeom prst="rect">
            <a:avLst/>
          </a:prstGeom>
          <a:noFill/>
        </p:spPr>
        <p:txBody>
          <a:bodyPr wrap="square" rtlCol="0">
            <a:spAutoFit/>
          </a:bodyPr>
          <a:lstStyle/>
          <a:p>
            <a:pPr algn="ctr"/>
            <a:r>
              <a:rPr lang="fr-FR" b="1" dirty="0" smtClean="0">
                <a:solidFill>
                  <a:srgbClr val="0070C0"/>
                </a:solidFill>
              </a:rPr>
              <a:t>Relativité restreinte</a:t>
            </a:r>
          </a:p>
          <a:p>
            <a:pPr algn="ctr"/>
            <a:r>
              <a:rPr lang="fr-FR" dirty="0" smtClean="0">
                <a:solidFill>
                  <a:srgbClr val="0070C0"/>
                </a:solidFill>
              </a:rPr>
              <a:t>L’horloge dans l’espace retarde par rapport à l’horloge à la surface de la Terre</a:t>
            </a:r>
          </a:p>
          <a:p>
            <a:pPr algn="ctr"/>
            <a:r>
              <a:rPr lang="fr-FR" dirty="0" smtClean="0">
                <a:solidFill>
                  <a:srgbClr val="0070C0"/>
                </a:solidFill>
              </a:rPr>
              <a:t>Le retard augmente car la vitesse orbitale augmente en se rapprochant de la Terre.</a:t>
            </a:r>
            <a:endParaRPr lang="fr-FR" dirty="0">
              <a:solidFill>
                <a:srgbClr val="0070C0"/>
              </a:solidFill>
            </a:endParaRPr>
          </a:p>
        </p:txBody>
      </p:sp>
      <p:sp>
        <p:nvSpPr>
          <p:cNvPr id="7" name="ZoneTexte 6"/>
          <p:cNvSpPr txBox="1"/>
          <p:nvPr/>
        </p:nvSpPr>
        <p:spPr>
          <a:xfrm>
            <a:off x="332228" y="298312"/>
            <a:ext cx="4270442" cy="1754326"/>
          </a:xfrm>
          <a:prstGeom prst="rect">
            <a:avLst/>
          </a:prstGeom>
          <a:noFill/>
        </p:spPr>
        <p:txBody>
          <a:bodyPr wrap="square" rtlCol="0">
            <a:spAutoFit/>
          </a:bodyPr>
          <a:lstStyle/>
          <a:p>
            <a:pPr algn="ctr"/>
            <a:r>
              <a:rPr lang="fr-FR" b="1" dirty="0" smtClean="0">
                <a:solidFill>
                  <a:srgbClr val="0070C0"/>
                </a:solidFill>
              </a:rPr>
              <a:t>Relativité générale</a:t>
            </a:r>
          </a:p>
          <a:p>
            <a:pPr algn="ctr"/>
            <a:r>
              <a:rPr lang="fr-FR" dirty="0" smtClean="0">
                <a:solidFill>
                  <a:srgbClr val="0070C0"/>
                </a:solidFill>
              </a:rPr>
              <a:t>L’horloge dans l’espace avance par rapport à l’horloge à la surface de la Terre</a:t>
            </a:r>
          </a:p>
          <a:p>
            <a:pPr algn="ctr"/>
            <a:r>
              <a:rPr lang="fr-FR" dirty="0" smtClean="0">
                <a:solidFill>
                  <a:srgbClr val="0070C0"/>
                </a:solidFill>
              </a:rPr>
              <a:t>L’avance augmente en s’éloignant de la Terre car la différence de potentiel augmente.</a:t>
            </a:r>
            <a:endParaRPr lang="fr-FR" dirty="0">
              <a:solidFill>
                <a:srgbClr val="0070C0"/>
              </a:solidFill>
            </a:endParaRPr>
          </a:p>
        </p:txBody>
      </p:sp>
      <p:sp>
        <p:nvSpPr>
          <p:cNvPr id="6" name="Rectangle 5"/>
          <p:cNvSpPr/>
          <p:nvPr/>
        </p:nvSpPr>
        <p:spPr>
          <a:xfrm>
            <a:off x="137520" y="3670773"/>
            <a:ext cx="4727313" cy="2845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37520" y="298312"/>
            <a:ext cx="4727313" cy="3178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8237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smtClean="0"/>
              <a:t>Distance orbitale d’annulation des 2 effets</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80963" y="1121543"/>
                <a:ext cx="12030075" cy="49469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fr-FR" sz="2000" i="1" dirty="0">
                              <a:ln>
                                <a:solidFill>
                                  <a:schemeClr val="accent1"/>
                                </a:solidFill>
                              </a:ln>
                              <a:latin typeface="Cambria Math"/>
                            </a:rPr>
                          </m:ctrlPr>
                        </m:radPr>
                        <m:deg/>
                        <m:e>
                          <m:f>
                            <m:fPr>
                              <m:ctrlPr>
                                <a:rPr lang="fr-FR" sz="2000" i="1" dirty="0">
                                  <a:ln>
                                    <a:solidFill>
                                      <a:schemeClr val="accent1"/>
                                    </a:solidFill>
                                  </a:ln>
                                  <a:latin typeface="Cambria Math"/>
                                </a:rPr>
                              </m:ctrlPr>
                            </m:fPr>
                            <m:num>
                              <m:r>
                                <a:rPr lang="fr-FR" sz="2000" i="1" dirty="0">
                                  <a:ln>
                                    <a:solidFill>
                                      <a:schemeClr val="accent1"/>
                                    </a:solidFill>
                                  </a:ln>
                                  <a:latin typeface="Cambria Math" panose="02040503050406030204" pitchFamily="18" charset="0"/>
                                </a:rPr>
                                <m:t>1−</m:t>
                              </m:r>
                              <m:f>
                                <m:fPr>
                                  <m:ctrlPr>
                                    <a:rPr lang="fr-FR" sz="2000" i="1" dirty="0">
                                      <a:ln>
                                        <a:solidFill>
                                          <a:schemeClr val="accent1"/>
                                        </a:solidFill>
                                      </a:ln>
                                      <a:latin typeface="Cambria Math"/>
                                    </a:rPr>
                                  </m:ctrlPr>
                                </m:fPr>
                                <m:num>
                                  <m:r>
                                    <a:rPr lang="fr-FR" sz="2000" i="1" dirty="0">
                                      <a:ln>
                                        <a:solidFill>
                                          <a:schemeClr val="accent1"/>
                                        </a:solidFill>
                                      </a:ln>
                                      <a:latin typeface="Cambria Math" panose="02040503050406030204" pitchFamily="18" charset="0"/>
                                    </a:rPr>
                                    <m:t>2</m:t>
                                  </m:r>
                                  <m:r>
                                    <a:rPr lang="fr-FR" sz="2000" i="1" dirty="0">
                                      <a:ln>
                                        <a:solidFill>
                                          <a:schemeClr val="accent1"/>
                                        </a:solidFill>
                                      </a:ln>
                                      <a:latin typeface="Cambria Math" panose="02040503050406030204" pitchFamily="18" charset="0"/>
                                    </a:rPr>
                                    <m:t>𝐺𝑀</m:t>
                                  </m:r>
                                </m:num>
                                <m:den>
                                  <m:sSup>
                                    <m:sSupPr>
                                      <m:ctrlPr>
                                        <a:rPr lang="fr-FR" sz="2000" i="1" dirty="0">
                                          <a:ln>
                                            <a:solidFill>
                                              <a:schemeClr val="accent1"/>
                                            </a:solidFill>
                                          </a:ln>
                                          <a:latin typeface="Cambria Math"/>
                                        </a:rPr>
                                      </m:ctrlPr>
                                    </m:sSupPr>
                                    <m:e>
                                      <m:r>
                                        <a:rPr lang="fr-FR" sz="2000" i="1" dirty="0">
                                          <a:ln>
                                            <a:solidFill>
                                              <a:schemeClr val="accent1"/>
                                            </a:solidFill>
                                          </a:ln>
                                          <a:latin typeface="Cambria Math" panose="02040503050406030204" pitchFamily="18" charset="0"/>
                                        </a:rPr>
                                        <m:t>𝑐</m:t>
                                      </m:r>
                                    </m:e>
                                    <m:sup>
                                      <m:r>
                                        <a:rPr lang="fr-FR" sz="2000" i="1" dirty="0">
                                          <a:ln>
                                            <a:solidFill>
                                              <a:schemeClr val="accent1"/>
                                            </a:solidFill>
                                          </a:ln>
                                          <a:latin typeface="Cambria Math" panose="02040503050406030204" pitchFamily="18" charset="0"/>
                                        </a:rPr>
                                        <m:t>2</m:t>
                                      </m:r>
                                    </m:sup>
                                  </m:sSup>
                                  <m:sSub>
                                    <m:sSubPr>
                                      <m:ctrlPr>
                                        <a:rPr lang="fr-FR" sz="2000" i="1" dirty="0">
                                          <a:ln>
                                            <a:solidFill>
                                              <a:schemeClr val="accent1"/>
                                            </a:solidFill>
                                          </a:ln>
                                          <a:latin typeface="Cambria Math"/>
                                        </a:rPr>
                                      </m:ctrlPr>
                                    </m:sSubPr>
                                    <m:e>
                                      <m:r>
                                        <a:rPr lang="fr-FR" sz="2000" i="1" dirty="0">
                                          <a:ln>
                                            <a:solidFill>
                                              <a:schemeClr val="accent1"/>
                                            </a:solidFill>
                                          </a:ln>
                                          <a:latin typeface="Cambria Math" panose="02040503050406030204" pitchFamily="18" charset="0"/>
                                        </a:rPr>
                                        <m:t>𝑟</m:t>
                                      </m:r>
                                    </m:e>
                                    <m:sub>
                                      <m:r>
                                        <a:rPr lang="fr-FR" sz="2000" i="1" dirty="0">
                                          <a:ln>
                                            <a:solidFill>
                                              <a:schemeClr val="accent1"/>
                                            </a:solidFill>
                                          </a:ln>
                                          <a:latin typeface="Cambria Math" panose="02040503050406030204" pitchFamily="18" charset="0"/>
                                        </a:rPr>
                                        <m:t>𝑜𝑟𝑏𝑖𝑡𝑒</m:t>
                                      </m:r>
                                    </m:sub>
                                  </m:sSub>
                                </m:den>
                              </m:f>
                            </m:num>
                            <m:den>
                              <m:r>
                                <a:rPr lang="fr-FR" sz="2000" i="1" dirty="0">
                                  <a:ln>
                                    <a:solidFill>
                                      <a:schemeClr val="accent1"/>
                                    </a:solidFill>
                                  </a:ln>
                                  <a:latin typeface="Cambria Math" panose="02040503050406030204" pitchFamily="18" charset="0"/>
                                </a:rPr>
                                <m:t>1−</m:t>
                              </m:r>
                              <m:f>
                                <m:fPr>
                                  <m:ctrlPr>
                                    <a:rPr lang="fr-FR" sz="2000" i="1" dirty="0">
                                      <a:ln>
                                        <a:solidFill>
                                          <a:schemeClr val="accent1"/>
                                        </a:solidFill>
                                      </a:ln>
                                      <a:latin typeface="Cambria Math"/>
                                    </a:rPr>
                                  </m:ctrlPr>
                                </m:fPr>
                                <m:num>
                                  <m:r>
                                    <a:rPr lang="fr-FR" sz="2000" i="1" dirty="0">
                                      <a:ln>
                                        <a:solidFill>
                                          <a:schemeClr val="accent1"/>
                                        </a:solidFill>
                                      </a:ln>
                                      <a:latin typeface="Cambria Math" panose="02040503050406030204" pitchFamily="18" charset="0"/>
                                    </a:rPr>
                                    <m:t>2</m:t>
                                  </m:r>
                                  <m:r>
                                    <a:rPr lang="fr-FR" sz="2000" i="1" dirty="0">
                                      <a:ln>
                                        <a:solidFill>
                                          <a:schemeClr val="accent1"/>
                                        </a:solidFill>
                                      </a:ln>
                                      <a:latin typeface="Cambria Math" panose="02040503050406030204" pitchFamily="18" charset="0"/>
                                    </a:rPr>
                                    <m:t>𝐺𝑀</m:t>
                                  </m:r>
                                </m:num>
                                <m:den>
                                  <m:sSup>
                                    <m:sSupPr>
                                      <m:ctrlPr>
                                        <a:rPr lang="fr-FR" sz="2000" i="1" dirty="0">
                                          <a:ln>
                                            <a:solidFill>
                                              <a:schemeClr val="accent1"/>
                                            </a:solidFill>
                                          </a:ln>
                                          <a:latin typeface="Cambria Math"/>
                                        </a:rPr>
                                      </m:ctrlPr>
                                    </m:sSupPr>
                                    <m:e>
                                      <m:r>
                                        <a:rPr lang="fr-FR" sz="2000" i="1" dirty="0">
                                          <a:ln>
                                            <a:solidFill>
                                              <a:schemeClr val="accent1"/>
                                            </a:solidFill>
                                          </a:ln>
                                          <a:latin typeface="Cambria Math" panose="02040503050406030204" pitchFamily="18" charset="0"/>
                                        </a:rPr>
                                        <m:t>𝑐</m:t>
                                      </m:r>
                                    </m:e>
                                    <m:sup>
                                      <m:r>
                                        <a:rPr lang="fr-FR" sz="2000" i="1" dirty="0">
                                          <a:ln>
                                            <a:solidFill>
                                              <a:schemeClr val="accent1"/>
                                            </a:solidFill>
                                          </a:ln>
                                          <a:latin typeface="Cambria Math" panose="02040503050406030204" pitchFamily="18" charset="0"/>
                                        </a:rPr>
                                        <m:t>2</m:t>
                                      </m:r>
                                    </m:sup>
                                  </m:sSup>
                                  <m:sSub>
                                    <m:sSubPr>
                                      <m:ctrlPr>
                                        <a:rPr lang="fr-FR" sz="2000" i="1" dirty="0">
                                          <a:ln>
                                            <a:solidFill>
                                              <a:schemeClr val="accent1"/>
                                            </a:solidFill>
                                          </a:ln>
                                          <a:latin typeface="Cambria Math"/>
                                        </a:rPr>
                                      </m:ctrlPr>
                                    </m:sSubPr>
                                    <m:e>
                                      <m:r>
                                        <a:rPr lang="fr-FR" sz="2000" i="1" dirty="0">
                                          <a:ln>
                                            <a:solidFill>
                                              <a:schemeClr val="accent1"/>
                                            </a:solidFill>
                                          </a:ln>
                                          <a:latin typeface="Cambria Math" panose="02040503050406030204" pitchFamily="18" charset="0"/>
                                        </a:rPr>
                                        <m:t>𝑟</m:t>
                                      </m:r>
                                    </m:e>
                                    <m:sub>
                                      <m:r>
                                        <a:rPr lang="fr-FR" sz="2000" i="1" dirty="0">
                                          <a:ln>
                                            <a:solidFill>
                                              <a:schemeClr val="accent1"/>
                                            </a:solidFill>
                                          </a:ln>
                                          <a:latin typeface="Cambria Math" panose="02040503050406030204" pitchFamily="18" charset="0"/>
                                        </a:rPr>
                                        <m:t>𝑡𝑒𝑟𝑟𝑒</m:t>
                                      </m:r>
                                    </m:sub>
                                  </m:sSub>
                                </m:den>
                              </m:f>
                            </m:den>
                          </m:f>
                        </m:e>
                      </m:rad>
                      <m:r>
                        <a:rPr lang="fr-FR" sz="2000" i="1" dirty="0">
                          <a:ln>
                            <a:solidFill>
                              <a:schemeClr val="accent1"/>
                            </a:solidFill>
                          </a:ln>
                          <a:latin typeface="Cambria Math" panose="02040503050406030204" pitchFamily="18" charset="0"/>
                        </a:rPr>
                        <m:t>−1+</m:t>
                      </m:r>
                      <m:rad>
                        <m:radPr>
                          <m:degHide m:val="on"/>
                          <m:ctrlPr>
                            <a:rPr lang="fr-FR" sz="2000" i="1" dirty="0">
                              <a:ln>
                                <a:solidFill>
                                  <a:schemeClr val="accent1"/>
                                </a:solidFill>
                              </a:ln>
                              <a:latin typeface="Cambria Math"/>
                            </a:rPr>
                          </m:ctrlPr>
                        </m:radPr>
                        <m:deg/>
                        <m:e>
                          <m:r>
                            <a:rPr lang="fr-FR" sz="2000" i="1" dirty="0">
                              <a:ln>
                                <a:solidFill>
                                  <a:schemeClr val="accent1"/>
                                </a:solidFill>
                              </a:ln>
                              <a:latin typeface="Cambria Math" panose="02040503050406030204" pitchFamily="18" charset="0"/>
                            </a:rPr>
                            <m:t>1−</m:t>
                          </m:r>
                          <m:f>
                            <m:fPr>
                              <m:ctrlPr>
                                <a:rPr lang="fr-FR" sz="2000" i="1" dirty="0">
                                  <a:ln>
                                    <a:solidFill>
                                      <a:schemeClr val="accent1"/>
                                    </a:solidFill>
                                  </a:ln>
                                  <a:latin typeface="Cambria Math"/>
                                </a:rPr>
                              </m:ctrlPr>
                            </m:fPr>
                            <m:num>
                              <m:r>
                                <a:rPr lang="fr-FR" sz="2000" i="1" dirty="0">
                                  <a:ln>
                                    <a:solidFill>
                                      <a:schemeClr val="accent1"/>
                                    </a:solidFill>
                                  </a:ln>
                                  <a:latin typeface="Cambria Math" panose="02040503050406030204" pitchFamily="18" charset="0"/>
                                </a:rPr>
                                <m:t>𝐺𝑀</m:t>
                              </m:r>
                            </m:num>
                            <m:den>
                              <m:sSup>
                                <m:sSupPr>
                                  <m:ctrlPr>
                                    <a:rPr lang="fr-FR" sz="2000" i="1" dirty="0">
                                      <a:ln>
                                        <a:solidFill>
                                          <a:schemeClr val="accent1"/>
                                        </a:solidFill>
                                      </a:ln>
                                      <a:latin typeface="Cambria Math"/>
                                    </a:rPr>
                                  </m:ctrlPr>
                                </m:sSupPr>
                                <m:e>
                                  <m:r>
                                    <a:rPr lang="fr-FR" sz="2000" i="1" dirty="0">
                                      <a:ln>
                                        <a:solidFill>
                                          <a:schemeClr val="accent1"/>
                                        </a:solidFill>
                                      </a:ln>
                                      <a:latin typeface="Cambria Math" panose="02040503050406030204" pitchFamily="18" charset="0"/>
                                    </a:rPr>
                                    <m:t>𝑐</m:t>
                                  </m:r>
                                </m:e>
                                <m:sup>
                                  <m:r>
                                    <a:rPr lang="fr-FR" sz="2000" i="1" dirty="0">
                                      <a:ln>
                                        <a:solidFill>
                                          <a:schemeClr val="accent1"/>
                                        </a:solidFill>
                                      </a:ln>
                                      <a:latin typeface="Cambria Math" panose="02040503050406030204" pitchFamily="18" charset="0"/>
                                    </a:rPr>
                                    <m:t>2</m:t>
                                  </m:r>
                                </m:sup>
                              </m:sSup>
                              <m:sSub>
                                <m:sSubPr>
                                  <m:ctrlPr>
                                    <a:rPr lang="fr-FR" sz="2000" i="1" dirty="0">
                                      <a:ln>
                                        <a:solidFill>
                                          <a:schemeClr val="accent1"/>
                                        </a:solidFill>
                                      </a:ln>
                                      <a:latin typeface="Cambria Math"/>
                                    </a:rPr>
                                  </m:ctrlPr>
                                </m:sSubPr>
                                <m:e>
                                  <m:r>
                                    <a:rPr lang="fr-FR" sz="2000" i="1" dirty="0">
                                      <a:ln>
                                        <a:solidFill>
                                          <a:schemeClr val="accent1"/>
                                        </a:solidFill>
                                      </a:ln>
                                      <a:latin typeface="Cambria Math" panose="02040503050406030204" pitchFamily="18" charset="0"/>
                                    </a:rPr>
                                    <m:t>𝑟</m:t>
                                  </m:r>
                                </m:e>
                                <m:sub>
                                  <m:r>
                                    <a:rPr lang="fr-FR" sz="2000" i="1" dirty="0">
                                      <a:ln>
                                        <a:solidFill>
                                          <a:schemeClr val="accent1"/>
                                        </a:solidFill>
                                      </a:ln>
                                      <a:latin typeface="Cambria Math" panose="02040503050406030204" pitchFamily="18" charset="0"/>
                                    </a:rPr>
                                    <m:t>𝑜𝑟𝑏𝑖𝑡𝑒</m:t>
                                  </m:r>
                                </m:sub>
                              </m:sSub>
                            </m:den>
                          </m:f>
                        </m:e>
                      </m:rad>
                      <m:r>
                        <a:rPr lang="fr-FR" sz="2000" i="1" dirty="0">
                          <a:ln>
                            <a:solidFill>
                              <a:schemeClr val="accent1"/>
                            </a:solidFill>
                          </a:ln>
                          <a:latin typeface="Cambria Math" panose="02040503050406030204" pitchFamily="18" charset="0"/>
                        </a:rPr>
                        <m:t>−1=0  </m:t>
                      </m:r>
                      <m:r>
                        <a:rPr lang="fr-FR" sz="2000" i="1" dirty="0">
                          <a:ln>
                            <a:solidFill>
                              <a:schemeClr val="accent1"/>
                            </a:solidFill>
                          </a:ln>
                          <a:latin typeface="Cambria Math" panose="02040503050406030204" pitchFamily="18" charset="0"/>
                        </a:rPr>
                        <m:t>𝑎𝑣𝑒𝑐</m:t>
                      </m:r>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𝑣</m:t>
                      </m:r>
                      <m:r>
                        <a:rPr lang="fr-FR" sz="2000" i="1" dirty="0">
                          <a:ln>
                            <a:solidFill>
                              <a:schemeClr val="accent1"/>
                            </a:solidFill>
                          </a:ln>
                          <a:latin typeface="Cambria Math" panose="02040503050406030204" pitchFamily="18" charset="0"/>
                        </a:rPr>
                        <m:t>=</m:t>
                      </m:r>
                      <m:rad>
                        <m:radPr>
                          <m:degHide m:val="on"/>
                          <m:ctrlPr>
                            <a:rPr lang="fr-FR" sz="2000" i="1" dirty="0">
                              <a:ln>
                                <a:solidFill>
                                  <a:schemeClr val="accent1"/>
                                </a:solidFill>
                              </a:ln>
                              <a:latin typeface="Cambria Math"/>
                            </a:rPr>
                          </m:ctrlPr>
                        </m:radPr>
                        <m:deg/>
                        <m:e>
                          <m:f>
                            <m:fPr>
                              <m:ctrlPr>
                                <a:rPr lang="fr-FR" sz="2000" i="1" dirty="0">
                                  <a:ln>
                                    <a:solidFill>
                                      <a:schemeClr val="accent1"/>
                                    </a:solidFill>
                                  </a:ln>
                                  <a:latin typeface="Cambria Math"/>
                                </a:rPr>
                              </m:ctrlPr>
                            </m:fPr>
                            <m:num>
                              <m:r>
                                <a:rPr lang="fr-FR" sz="2000" i="1" dirty="0">
                                  <a:ln>
                                    <a:solidFill>
                                      <a:schemeClr val="accent1"/>
                                    </a:solidFill>
                                  </a:ln>
                                  <a:latin typeface="Cambria Math" panose="02040503050406030204" pitchFamily="18" charset="0"/>
                                </a:rPr>
                                <m:t>𝐺𝑀</m:t>
                              </m:r>
                            </m:num>
                            <m:den>
                              <m:sSub>
                                <m:sSubPr>
                                  <m:ctrlPr>
                                    <a:rPr lang="fr-FR" sz="2000" i="1" dirty="0">
                                      <a:ln>
                                        <a:solidFill>
                                          <a:schemeClr val="accent1"/>
                                        </a:solidFill>
                                      </a:ln>
                                      <a:latin typeface="Cambria Math"/>
                                    </a:rPr>
                                  </m:ctrlPr>
                                </m:sSubPr>
                                <m:e>
                                  <m:r>
                                    <a:rPr lang="fr-FR" sz="2000" i="1" dirty="0">
                                      <a:ln>
                                        <a:solidFill>
                                          <a:schemeClr val="accent1"/>
                                        </a:solidFill>
                                      </a:ln>
                                      <a:latin typeface="Cambria Math" panose="02040503050406030204" pitchFamily="18" charset="0"/>
                                    </a:rPr>
                                    <m:t>𝑟</m:t>
                                  </m:r>
                                </m:e>
                                <m:sub>
                                  <m:r>
                                    <a:rPr lang="fr-FR" sz="2000" i="1" dirty="0">
                                      <a:ln>
                                        <a:solidFill>
                                          <a:schemeClr val="accent1"/>
                                        </a:solidFill>
                                      </a:ln>
                                      <a:latin typeface="Cambria Math" panose="02040503050406030204" pitchFamily="18" charset="0"/>
                                    </a:rPr>
                                    <m:t>𝑜𝑟𝑏𝑖𝑡𝑒</m:t>
                                  </m:r>
                                </m:sub>
                              </m:sSub>
                            </m:den>
                          </m:f>
                        </m:e>
                      </m:rad>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𝑝𝑜𝑢𝑟</m:t>
                      </m:r>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𝑢𝑛</m:t>
                      </m:r>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𝑚𝑜𝑢𝑣𝑒𝑚𝑒𝑛𝑡</m:t>
                      </m:r>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𝑜𝑟𝑏𝑖𝑡𝑎𝑙𝑒</m:t>
                      </m:r>
                      <m:r>
                        <a:rPr lang="fr-FR" sz="2000" i="1" dirty="0">
                          <a:ln>
                            <a:solidFill>
                              <a:schemeClr val="accent1"/>
                            </a:solidFill>
                          </a:ln>
                          <a:latin typeface="Cambria Math" panose="02040503050406030204" pitchFamily="18" charset="0"/>
                        </a:rPr>
                        <m:t> </m:t>
                      </m:r>
                      <m:r>
                        <a:rPr lang="fr-FR" sz="2000" i="1" dirty="0">
                          <a:ln>
                            <a:solidFill>
                              <a:schemeClr val="accent1"/>
                            </a:solidFill>
                          </a:ln>
                          <a:latin typeface="Cambria Math" panose="02040503050406030204" pitchFamily="18" charset="0"/>
                        </a:rPr>
                        <m:t>𝑐𝑖𝑟𝑐𝑢𝑙𝑎𝑖𝑟𝑒</m:t>
                      </m:r>
                      <m:r>
                        <a:rPr lang="fr-FR" sz="2000" i="1" dirty="0">
                          <a:ln>
                            <a:solidFill>
                              <a:schemeClr val="accent1"/>
                            </a:solidFill>
                          </a:ln>
                          <a:latin typeface="Cambria Math" panose="02040503050406030204" pitchFamily="18" charset="0"/>
                        </a:rPr>
                        <m:t>.</m:t>
                      </m:r>
                    </m:oMath>
                  </m:oMathPara>
                </a14:m>
                <a:endParaRPr lang="fr-FR" sz="2000" i="1" dirty="0">
                  <a:ln>
                    <a:solidFill>
                      <a:schemeClr val="accent1"/>
                    </a:solidFill>
                  </a:ln>
                  <a:latin typeface="Cambria Math" panose="02040503050406030204" pitchFamily="18" charset="0"/>
                </a:endParaRPr>
              </a:p>
              <a:p>
                <a:endParaRPr lang="fr-FR" sz="2000" dirty="0"/>
              </a:p>
              <a:p>
                <a:endParaRPr lang="fr-FR" sz="2000" dirty="0"/>
              </a:p>
              <a:p>
                <a:pPr/>
                <a14:m>
                  <m:oMathPara xmlns:m="http://schemas.openxmlformats.org/officeDocument/2006/math">
                    <m:oMathParaPr>
                      <m:jc m:val="centerGroup"/>
                    </m:oMathParaPr>
                    <m:oMath xmlns:m="http://schemas.openxmlformats.org/officeDocument/2006/math">
                      <m:sSub>
                        <m:sSubPr>
                          <m:ctrlPr>
                            <a:rPr lang="fr-FR" sz="3200" i="1" dirty="0">
                              <a:ln>
                                <a:solidFill>
                                  <a:schemeClr val="accent1"/>
                                </a:solidFill>
                              </a:ln>
                              <a:latin typeface="Cambria Math"/>
                              <a:ea typeface="Cambria Math" panose="02040503050406030204" pitchFamily="18" charset="0"/>
                            </a:rPr>
                          </m:ctrlPr>
                        </m:sSubPr>
                        <m:e>
                          <m:r>
                            <a:rPr lang="fr-FR" sz="3200" dirty="0">
                              <a:ln>
                                <a:solidFill>
                                  <a:schemeClr val="accent1"/>
                                </a:solidFill>
                              </a:ln>
                              <a:latin typeface="Cambria Math" panose="02040503050406030204" pitchFamily="18" charset="0"/>
                              <a:ea typeface="Cambria Math" panose="02040503050406030204" pitchFamily="18" charset="0"/>
                            </a:rPr>
                            <m:t>𝑟</m:t>
                          </m:r>
                        </m:e>
                        <m:sub>
                          <m:r>
                            <a:rPr lang="fr-FR" sz="3200" dirty="0">
                              <a:ln>
                                <a:solidFill>
                                  <a:schemeClr val="accent1"/>
                                </a:solidFill>
                              </a:ln>
                              <a:latin typeface="Cambria Math" panose="02040503050406030204" pitchFamily="18" charset="0"/>
                              <a:ea typeface="Cambria Math" panose="02040503050406030204" pitchFamily="18" charset="0"/>
                            </a:rPr>
                            <m:t>𝑜𝑟𝑏𝑖𝑡𝑒</m:t>
                          </m:r>
                        </m:sub>
                      </m:sSub>
                      <m:r>
                        <a:rPr lang="fr-FR" sz="3200" dirty="0">
                          <a:ln>
                            <a:solidFill>
                              <a:schemeClr val="accent1"/>
                            </a:solidFill>
                          </a:ln>
                          <a:latin typeface="Cambria Math" panose="02040503050406030204" pitchFamily="18" charset="0"/>
                          <a:ea typeface="Cambria Math" panose="02040503050406030204" pitchFamily="18" charset="0"/>
                        </a:rPr>
                        <m:t>≃</m:t>
                      </m:r>
                      <m:f>
                        <m:fPr>
                          <m:ctrlPr>
                            <a:rPr lang="fr-FR" sz="3200" i="1" dirty="0">
                              <a:ln>
                                <a:solidFill>
                                  <a:schemeClr val="accent1"/>
                                </a:solidFill>
                              </a:ln>
                              <a:latin typeface="Cambria Math"/>
                              <a:ea typeface="Cambria Math" panose="02040503050406030204" pitchFamily="18" charset="0"/>
                            </a:rPr>
                          </m:ctrlPr>
                        </m:fPr>
                        <m:num>
                          <m:r>
                            <a:rPr lang="fr-FR" sz="3200" dirty="0">
                              <a:ln>
                                <a:solidFill>
                                  <a:schemeClr val="accent1"/>
                                </a:solidFill>
                              </a:ln>
                              <a:latin typeface="Cambria Math" panose="02040503050406030204" pitchFamily="18" charset="0"/>
                              <a:ea typeface="Cambria Math" panose="02040503050406030204" pitchFamily="18" charset="0"/>
                            </a:rPr>
                            <m:t>3</m:t>
                          </m:r>
                        </m:num>
                        <m:den>
                          <m:r>
                            <a:rPr lang="fr-FR" sz="3200" dirty="0">
                              <a:ln>
                                <a:solidFill>
                                  <a:schemeClr val="accent1"/>
                                </a:solidFill>
                              </a:ln>
                              <a:latin typeface="Cambria Math" panose="02040503050406030204" pitchFamily="18" charset="0"/>
                              <a:ea typeface="Cambria Math" panose="02040503050406030204" pitchFamily="18" charset="0"/>
                            </a:rPr>
                            <m:t>2</m:t>
                          </m:r>
                        </m:den>
                      </m:f>
                      <m:sSub>
                        <m:sSubPr>
                          <m:ctrlPr>
                            <a:rPr lang="fr-FR" sz="3200" i="1" dirty="0">
                              <a:ln>
                                <a:solidFill>
                                  <a:schemeClr val="accent1"/>
                                </a:solidFill>
                              </a:ln>
                              <a:latin typeface="Cambria Math"/>
                              <a:ea typeface="Cambria Math" panose="02040503050406030204" pitchFamily="18" charset="0"/>
                            </a:rPr>
                          </m:ctrlPr>
                        </m:sSubPr>
                        <m:e>
                          <m:r>
                            <a:rPr lang="fr-FR" sz="3200" dirty="0">
                              <a:ln>
                                <a:solidFill>
                                  <a:schemeClr val="accent1"/>
                                </a:solidFill>
                              </a:ln>
                              <a:latin typeface="Cambria Math" panose="02040503050406030204" pitchFamily="18" charset="0"/>
                              <a:ea typeface="Cambria Math" panose="02040503050406030204" pitchFamily="18" charset="0"/>
                            </a:rPr>
                            <m:t>𝑟</m:t>
                          </m:r>
                        </m:e>
                        <m:sub>
                          <m:r>
                            <a:rPr lang="fr-FR" sz="3200" dirty="0">
                              <a:ln>
                                <a:solidFill>
                                  <a:schemeClr val="accent1"/>
                                </a:solidFill>
                              </a:ln>
                              <a:latin typeface="Cambria Math" panose="02040503050406030204" pitchFamily="18" charset="0"/>
                              <a:ea typeface="Cambria Math" panose="02040503050406030204" pitchFamily="18" charset="0"/>
                            </a:rPr>
                            <m:t>𝑡𝑒𝑟𝑟𝑒</m:t>
                          </m:r>
                        </m:sub>
                      </m:sSub>
                      <m:r>
                        <a:rPr lang="fr-FR" sz="3200" dirty="0">
                          <a:ln>
                            <a:solidFill>
                              <a:schemeClr val="accent1"/>
                            </a:solidFill>
                          </a:ln>
                          <a:latin typeface="Cambria Math" panose="02040503050406030204" pitchFamily="18" charset="0"/>
                          <a:ea typeface="Cambria Math" panose="02040503050406030204" pitchFamily="18" charset="0"/>
                        </a:rPr>
                        <m:t>=</m:t>
                      </m:r>
                      <m:f>
                        <m:fPr>
                          <m:ctrlPr>
                            <a:rPr lang="fr-FR" sz="3200" i="1" dirty="0">
                              <a:ln>
                                <a:solidFill>
                                  <a:schemeClr val="accent1"/>
                                </a:solidFill>
                              </a:ln>
                              <a:latin typeface="Cambria Math"/>
                              <a:ea typeface="Cambria Math" panose="02040503050406030204" pitchFamily="18" charset="0"/>
                            </a:rPr>
                          </m:ctrlPr>
                        </m:fPr>
                        <m:num>
                          <m:r>
                            <a:rPr lang="fr-FR" sz="3200" dirty="0">
                              <a:ln>
                                <a:solidFill>
                                  <a:schemeClr val="accent1"/>
                                </a:solidFill>
                              </a:ln>
                              <a:latin typeface="Cambria Math" panose="02040503050406030204" pitchFamily="18" charset="0"/>
                              <a:ea typeface="Cambria Math" panose="02040503050406030204" pitchFamily="18" charset="0"/>
                            </a:rPr>
                            <m:t>3</m:t>
                          </m:r>
                        </m:num>
                        <m:den>
                          <m:r>
                            <a:rPr lang="fr-FR" sz="3200" dirty="0">
                              <a:ln>
                                <a:solidFill>
                                  <a:schemeClr val="accent1"/>
                                </a:solidFill>
                              </a:ln>
                              <a:latin typeface="Cambria Math" panose="02040503050406030204" pitchFamily="18" charset="0"/>
                              <a:ea typeface="Cambria Math" panose="02040503050406030204" pitchFamily="18" charset="0"/>
                            </a:rPr>
                            <m:t>2</m:t>
                          </m:r>
                        </m:den>
                      </m:f>
                      <m:r>
                        <a:rPr lang="fr-FR" sz="3200">
                          <a:ln>
                            <a:solidFill>
                              <a:schemeClr val="accent1"/>
                            </a:solidFill>
                          </a:ln>
                          <a:latin typeface="Cambria Math" panose="02040503050406030204" pitchFamily="18" charset="0"/>
                          <a:ea typeface="Cambria Math" panose="02040503050406030204" pitchFamily="18" charset="0"/>
                        </a:rPr>
                        <m:t>∗</m:t>
                      </m:r>
                      <m:r>
                        <m:rPr>
                          <m:nor/>
                        </m:rPr>
                        <a:rPr lang="fr-FR" sz="3200">
                          <a:ln>
                            <a:solidFill>
                              <a:schemeClr val="accent1"/>
                            </a:solidFill>
                          </a:ln>
                          <a:ea typeface="Cambria Math" panose="02040503050406030204" pitchFamily="18" charset="0"/>
                        </a:rPr>
                        <m:t>6 371= 9556 </m:t>
                      </m:r>
                      <m:r>
                        <m:rPr>
                          <m:nor/>
                        </m:rPr>
                        <a:rPr lang="fr-FR" sz="3200">
                          <a:ln>
                            <a:solidFill>
                              <a:schemeClr val="accent1"/>
                            </a:solidFill>
                          </a:ln>
                          <a:ea typeface="Cambria Math" panose="02040503050406030204" pitchFamily="18" charset="0"/>
                        </a:rPr>
                        <m:t>km</m:t>
                      </m:r>
                    </m:oMath>
                  </m:oMathPara>
                </a14:m>
                <a:endParaRPr lang="fr-FR" sz="3200" dirty="0">
                  <a:ln>
                    <a:solidFill>
                      <a:schemeClr val="accent1"/>
                    </a:solidFill>
                  </a:ln>
                  <a:ea typeface="Cambria Math" panose="02040503050406030204" pitchFamily="18" charset="0"/>
                </a:endParaRPr>
              </a:p>
              <a:p>
                <a:endParaRPr lang="fr-FR" sz="2000" b="0" i="1" dirty="0" smtClean="0">
                  <a:latin typeface="Cambria Math" panose="02040503050406030204" pitchFamily="18" charset="0"/>
                  <a:ea typeface="Cambria Math" panose="02040503050406030204" pitchFamily="18" charset="0"/>
                </a:endParaRPr>
              </a:p>
              <a:p>
                <a:endParaRPr lang="fr-FR" sz="20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r-FR" sz="3200" dirty="0">
                          <a:ln>
                            <a:solidFill>
                              <a:schemeClr val="accent1"/>
                            </a:solidFill>
                          </a:ln>
                          <a:latin typeface="Cambria Math" panose="02040503050406030204" pitchFamily="18" charset="0"/>
                          <a:ea typeface="Cambria Math" panose="02040503050406030204" pitchFamily="18" charset="0"/>
                        </a:rPr>
                        <m:t>𝐴𝑙𝑡𝑖𝑡𝑢𝑑𝑒</m:t>
                      </m:r>
                      <m:r>
                        <a:rPr lang="fr-FR" sz="3200" dirty="0">
                          <a:ln>
                            <a:solidFill>
                              <a:schemeClr val="accent1"/>
                            </a:solidFill>
                          </a:ln>
                          <a:latin typeface="Cambria Math" panose="02040503050406030204" pitchFamily="18" charset="0"/>
                          <a:ea typeface="Cambria Math" panose="02040503050406030204" pitchFamily="18" charset="0"/>
                        </a:rPr>
                        <m:t>= </m:t>
                      </m:r>
                      <m:sSub>
                        <m:sSubPr>
                          <m:ctrlPr>
                            <a:rPr lang="fr-FR" sz="3200" i="1" dirty="0">
                              <a:ln>
                                <a:solidFill>
                                  <a:schemeClr val="accent1"/>
                                </a:solidFill>
                              </a:ln>
                              <a:latin typeface="Cambria Math"/>
                              <a:ea typeface="Cambria Math" panose="02040503050406030204" pitchFamily="18" charset="0"/>
                            </a:rPr>
                          </m:ctrlPr>
                        </m:sSubPr>
                        <m:e>
                          <m:r>
                            <a:rPr lang="fr-FR" sz="3200" dirty="0">
                              <a:ln>
                                <a:solidFill>
                                  <a:schemeClr val="accent1"/>
                                </a:solidFill>
                              </a:ln>
                              <a:latin typeface="Cambria Math" panose="02040503050406030204" pitchFamily="18" charset="0"/>
                              <a:ea typeface="Cambria Math" panose="02040503050406030204" pitchFamily="18" charset="0"/>
                            </a:rPr>
                            <m:t>𝑟</m:t>
                          </m:r>
                        </m:e>
                        <m:sub>
                          <m:r>
                            <a:rPr lang="fr-FR" sz="3200" dirty="0">
                              <a:ln>
                                <a:solidFill>
                                  <a:schemeClr val="accent1"/>
                                </a:solidFill>
                              </a:ln>
                              <a:latin typeface="Cambria Math" panose="02040503050406030204" pitchFamily="18" charset="0"/>
                              <a:ea typeface="Cambria Math" panose="02040503050406030204" pitchFamily="18" charset="0"/>
                            </a:rPr>
                            <m:t>𝑜𝑟𝑏𝑖𝑡𝑒</m:t>
                          </m:r>
                        </m:sub>
                      </m:sSub>
                      <m:r>
                        <a:rPr lang="fr-FR" sz="3200" dirty="0">
                          <a:ln>
                            <a:solidFill>
                              <a:schemeClr val="accent1"/>
                            </a:solidFill>
                          </a:ln>
                          <a:latin typeface="Cambria Math" panose="02040503050406030204" pitchFamily="18" charset="0"/>
                          <a:ea typeface="Cambria Math" panose="02040503050406030204" pitchFamily="18" charset="0"/>
                        </a:rPr>
                        <m:t>−</m:t>
                      </m:r>
                      <m:sSub>
                        <m:sSubPr>
                          <m:ctrlPr>
                            <a:rPr lang="fr-FR" sz="3200" i="1" dirty="0">
                              <a:ln>
                                <a:solidFill>
                                  <a:schemeClr val="accent1"/>
                                </a:solidFill>
                              </a:ln>
                              <a:latin typeface="Cambria Math"/>
                              <a:ea typeface="Cambria Math" panose="02040503050406030204" pitchFamily="18" charset="0"/>
                            </a:rPr>
                          </m:ctrlPr>
                        </m:sSubPr>
                        <m:e>
                          <m:r>
                            <a:rPr lang="fr-FR" sz="3200" dirty="0">
                              <a:ln>
                                <a:solidFill>
                                  <a:schemeClr val="accent1"/>
                                </a:solidFill>
                              </a:ln>
                              <a:latin typeface="Cambria Math" panose="02040503050406030204" pitchFamily="18" charset="0"/>
                              <a:ea typeface="Cambria Math" panose="02040503050406030204" pitchFamily="18" charset="0"/>
                            </a:rPr>
                            <m:t>𝑟</m:t>
                          </m:r>
                        </m:e>
                        <m:sub>
                          <m:r>
                            <a:rPr lang="fr-FR" sz="3200" dirty="0">
                              <a:ln>
                                <a:solidFill>
                                  <a:schemeClr val="accent1"/>
                                </a:solidFill>
                              </a:ln>
                              <a:latin typeface="Cambria Math" panose="02040503050406030204" pitchFamily="18" charset="0"/>
                              <a:ea typeface="Cambria Math" panose="02040503050406030204" pitchFamily="18" charset="0"/>
                            </a:rPr>
                            <m:t>𝑡𝑒𝑟𝑟𝑒</m:t>
                          </m:r>
                        </m:sub>
                      </m:sSub>
                      <m:r>
                        <a:rPr lang="fr-FR" sz="3200" dirty="0">
                          <a:ln>
                            <a:solidFill>
                              <a:schemeClr val="accent1"/>
                            </a:solidFill>
                          </a:ln>
                          <a:latin typeface="Cambria Math" panose="02040503050406030204" pitchFamily="18" charset="0"/>
                          <a:ea typeface="Cambria Math" panose="02040503050406030204" pitchFamily="18" charset="0"/>
                        </a:rPr>
                        <m:t>=</m:t>
                      </m:r>
                      <m:f>
                        <m:fPr>
                          <m:ctrlPr>
                            <a:rPr lang="fr-FR" sz="3200" i="1" dirty="0">
                              <a:ln>
                                <a:solidFill>
                                  <a:schemeClr val="accent1"/>
                                </a:solidFill>
                              </a:ln>
                              <a:latin typeface="Cambria Math"/>
                              <a:ea typeface="Cambria Math" panose="02040503050406030204" pitchFamily="18" charset="0"/>
                            </a:rPr>
                          </m:ctrlPr>
                        </m:fPr>
                        <m:num>
                          <m:sSub>
                            <m:sSubPr>
                              <m:ctrlPr>
                                <a:rPr lang="fr-FR" sz="3200" i="1" dirty="0">
                                  <a:ln>
                                    <a:solidFill>
                                      <a:schemeClr val="accent1"/>
                                    </a:solidFill>
                                  </a:ln>
                                  <a:latin typeface="Cambria Math"/>
                                  <a:ea typeface="Cambria Math" panose="02040503050406030204" pitchFamily="18" charset="0"/>
                                </a:rPr>
                              </m:ctrlPr>
                            </m:sSubPr>
                            <m:e>
                              <m:r>
                                <a:rPr lang="fr-FR" sz="3200" dirty="0">
                                  <a:ln>
                                    <a:solidFill>
                                      <a:schemeClr val="accent1"/>
                                    </a:solidFill>
                                  </a:ln>
                                  <a:latin typeface="Cambria Math" panose="02040503050406030204" pitchFamily="18" charset="0"/>
                                  <a:ea typeface="Cambria Math" panose="02040503050406030204" pitchFamily="18" charset="0"/>
                                </a:rPr>
                                <m:t>𝑟</m:t>
                              </m:r>
                            </m:e>
                            <m:sub>
                              <m:r>
                                <a:rPr lang="fr-FR" sz="3200" dirty="0">
                                  <a:ln>
                                    <a:solidFill>
                                      <a:schemeClr val="accent1"/>
                                    </a:solidFill>
                                  </a:ln>
                                  <a:latin typeface="Cambria Math" panose="02040503050406030204" pitchFamily="18" charset="0"/>
                                  <a:ea typeface="Cambria Math" panose="02040503050406030204" pitchFamily="18" charset="0"/>
                                </a:rPr>
                                <m:t>𝑡𝑒𝑟𝑟𝑒</m:t>
                              </m:r>
                            </m:sub>
                          </m:sSub>
                        </m:num>
                        <m:den>
                          <m:r>
                            <a:rPr lang="fr-FR" sz="3200" dirty="0">
                              <a:ln>
                                <a:solidFill>
                                  <a:schemeClr val="accent1"/>
                                </a:solidFill>
                              </a:ln>
                              <a:latin typeface="Cambria Math" panose="02040503050406030204" pitchFamily="18" charset="0"/>
                              <a:ea typeface="Cambria Math" panose="02040503050406030204" pitchFamily="18" charset="0"/>
                            </a:rPr>
                            <m:t>2</m:t>
                          </m:r>
                        </m:den>
                      </m:f>
                      <m:r>
                        <a:rPr lang="fr-FR" sz="3200" dirty="0">
                          <a:ln>
                            <a:solidFill>
                              <a:schemeClr val="accent1"/>
                            </a:solidFill>
                          </a:ln>
                          <a:latin typeface="Cambria Math" panose="02040503050406030204" pitchFamily="18" charset="0"/>
                          <a:ea typeface="Cambria Math" panose="02040503050406030204" pitchFamily="18" charset="0"/>
                        </a:rPr>
                        <m:t>=</m:t>
                      </m:r>
                      <m:f>
                        <m:fPr>
                          <m:ctrlPr>
                            <a:rPr lang="fr-FR" sz="3200" i="1">
                              <a:ln>
                                <a:solidFill>
                                  <a:schemeClr val="accent1"/>
                                </a:solidFill>
                              </a:ln>
                              <a:latin typeface="Cambria Math"/>
                              <a:ea typeface="Cambria Math" panose="02040503050406030204" pitchFamily="18" charset="0"/>
                            </a:rPr>
                          </m:ctrlPr>
                        </m:fPr>
                        <m:num>
                          <m:r>
                            <m:rPr>
                              <m:nor/>
                            </m:rPr>
                            <a:rPr lang="fr-FR" sz="3200">
                              <a:ln>
                                <a:solidFill>
                                  <a:schemeClr val="accent1"/>
                                </a:solidFill>
                              </a:ln>
                              <a:ea typeface="Cambria Math" panose="02040503050406030204" pitchFamily="18" charset="0"/>
                            </a:rPr>
                            <m:t>6 371</m:t>
                          </m:r>
                        </m:num>
                        <m:den>
                          <m:r>
                            <a:rPr lang="fr-FR" sz="3200">
                              <a:ln>
                                <a:solidFill>
                                  <a:schemeClr val="accent1"/>
                                </a:solidFill>
                              </a:ln>
                              <a:latin typeface="Cambria Math" panose="02040503050406030204" pitchFamily="18" charset="0"/>
                              <a:ea typeface="Cambria Math" panose="02040503050406030204" pitchFamily="18" charset="0"/>
                            </a:rPr>
                            <m:t>2</m:t>
                          </m:r>
                        </m:den>
                      </m:f>
                      <m:r>
                        <m:rPr>
                          <m:nor/>
                        </m:rPr>
                        <a:rPr lang="fr-FR" sz="3200">
                          <a:ln>
                            <a:solidFill>
                              <a:schemeClr val="accent1"/>
                            </a:solidFill>
                          </a:ln>
                          <a:ea typeface="Cambria Math" panose="02040503050406030204" pitchFamily="18" charset="0"/>
                        </a:rPr>
                        <m:t>= 3185 </m:t>
                      </m:r>
                      <m:r>
                        <m:rPr>
                          <m:nor/>
                        </m:rPr>
                        <a:rPr lang="fr-FR" sz="3200">
                          <a:ln>
                            <a:solidFill>
                              <a:schemeClr val="accent1"/>
                            </a:solidFill>
                          </a:ln>
                          <a:ea typeface="Cambria Math" panose="02040503050406030204" pitchFamily="18" charset="0"/>
                        </a:rPr>
                        <m:t>km</m:t>
                      </m:r>
                    </m:oMath>
                  </m:oMathPara>
                </a14:m>
                <a:endParaRPr lang="fr-FR" sz="3200" dirty="0">
                  <a:ln>
                    <a:solidFill>
                      <a:schemeClr val="accent1"/>
                    </a:solidFill>
                  </a:ln>
                  <a:ea typeface="Cambria Math" panose="02040503050406030204" pitchFamily="18" charset="0"/>
                </a:endParaRPr>
              </a:p>
              <a:p>
                <a:endParaRPr lang="fr-FR" sz="2000" dirty="0"/>
              </a:p>
            </p:txBody>
          </p:sp>
        </mc:Choice>
        <mc:Fallback xmlns="">
          <p:sp>
            <p:nvSpPr>
              <p:cNvPr id="3" name="Rectangle 2"/>
              <p:cNvSpPr>
                <a:spLocks noRot="1" noChangeAspect="1" noMove="1" noResize="1" noEditPoints="1" noAdjustHandles="1" noChangeArrowheads="1" noChangeShapeType="1" noTextEdit="1"/>
              </p:cNvSpPr>
              <p:nvPr/>
            </p:nvSpPr>
            <p:spPr>
              <a:xfrm>
                <a:off x="80963" y="1121543"/>
                <a:ext cx="12030075" cy="4946932"/>
              </a:xfrm>
              <a:prstGeom prst="rect">
                <a:avLst/>
              </a:prstGeo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499948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smtClean="0"/>
              <a:t>GPS</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155645" y="2612432"/>
                <a:ext cx="11887198" cy="4211281"/>
              </a:xfrm>
              <a:prstGeom prst="rect">
                <a:avLst/>
              </a:prstGeom>
            </p:spPr>
            <p:txBody>
              <a:bodyPr wrap="square">
                <a:spAutoFit/>
              </a:bodyPr>
              <a:lstStyle/>
              <a:p>
                <a:pPr algn="ctr"/>
                <a:r>
                  <a:rPr lang="fr-FR" dirty="0" smtClean="0">
                    <a:ln>
                      <a:solidFill>
                        <a:schemeClr val="accent1"/>
                      </a:solidFill>
                    </a:ln>
                    <a:ea typeface="Cambria Math" panose="02040503050406030204" pitchFamily="18" charset="0"/>
                  </a:rPr>
                  <a:t>GPS (Altitude : 20 200 km)</a:t>
                </a:r>
              </a:p>
              <a:p>
                <a:endParaRPr lang="fr-FR" dirty="0" smtClean="0">
                  <a:ln>
                    <a:solidFill>
                      <a:schemeClr val="accent1"/>
                    </a:solidFill>
                  </a:ln>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RR</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ea typeface="Cambria Math" panose="02040503050406030204" pitchFamily="18" charset="0"/>
                            </a:rPr>
                          </m:ctrlPr>
                        </m:radPr>
                        <m:deg/>
                        <m:e>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f>
                            <m:fPr>
                              <m:ctrlPr>
                                <a:rPr lang="fr-FR" i="1" dirty="0">
                                  <a:ln>
                                    <a:solidFill>
                                      <a:schemeClr val="accent1"/>
                                    </a:solidFill>
                                  </a:ln>
                                  <a:latin typeface="Cambria Math"/>
                                  <a:ea typeface="Cambria Math" panose="02040503050406030204" pitchFamily="18" charset="0"/>
                                </a:rPr>
                              </m:ctrlPr>
                            </m:fPr>
                            <m:num>
                              <m:sSub>
                                <m:sSubPr>
                                  <m:ctrlPr>
                                    <a:rPr lang="fr-FR" i="1" dirty="0">
                                      <a:ln>
                                        <a:solidFill>
                                          <a:schemeClr val="accent1"/>
                                        </a:solidFill>
                                      </a:ln>
                                      <a:latin typeface="Cambria Math"/>
                                      <a:ea typeface="Cambria Math" panose="02040503050406030204" pitchFamily="18" charset="0"/>
                                    </a:rPr>
                                  </m:ctrlPr>
                                </m:sSubPr>
                                <m:e>
                                  <m:r>
                                    <a:rPr lang="fr-FR" dirty="0">
                                      <a:ln>
                                        <a:solidFill>
                                          <a:schemeClr val="accent1"/>
                                        </a:solidFill>
                                      </a:ln>
                                      <a:latin typeface="Cambria Math" panose="02040503050406030204" pitchFamily="18" charset="0"/>
                                      <a:ea typeface="Cambria Math" panose="02040503050406030204" pitchFamily="18" charset="0"/>
                                    </a:rPr>
                                    <m:t>𝒓</m:t>
                                  </m:r>
                                </m:e>
                                <m:sub>
                                  <m:r>
                                    <a:rPr lang="fr-FR" dirty="0">
                                      <a:ln>
                                        <a:solidFill>
                                          <a:schemeClr val="accent1"/>
                                        </a:solidFill>
                                      </a:ln>
                                      <a:latin typeface="Cambria Math" panose="02040503050406030204" pitchFamily="18" charset="0"/>
                                      <a:ea typeface="Cambria Math" panose="02040503050406030204" pitchFamily="18" charset="0"/>
                                    </a:rPr>
                                    <m:t>𝒔</m:t>
                                  </m:r>
                                </m:sub>
                              </m:sSub>
                            </m:num>
                            <m:den>
                              <m:sSub>
                                <m:sSubPr>
                                  <m:ctrlPr>
                                    <a:rPr lang="fr-FR" i="1" dirty="0">
                                      <a:ln>
                                        <a:solidFill>
                                          <a:schemeClr val="accent1"/>
                                        </a:solidFill>
                                      </a:ln>
                                      <a:latin typeface="Cambria Math"/>
                                      <a:ea typeface="Cambria Math" panose="02040503050406030204" pitchFamily="18" charset="0"/>
                                    </a:rPr>
                                  </m:ctrlPr>
                                </m:sSubPr>
                                <m:e>
                                  <m:r>
                                    <a:rPr lang="fr-FR" b="0" i="0" dirty="0" smtClean="0">
                                      <a:ln>
                                        <a:solidFill>
                                          <a:schemeClr val="accent1"/>
                                        </a:solidFill>
                                      </a:ln>
                                      <a:latin typeface="Cambria Math" panose="02040503050406030204" pitchFamily="18" charset="0"/>
                                      <a:ea typeface="Cambria Math" panose="02040503050406030204" pitchFamily="18" charset="0"/>
                                    </a:rPr>
                                    <m:t>2 </m:t>
                                  </m:r>
                                  <m:r>
                                    <a:rPr lang="fr-FR" dirty="0">
                                      <a:ln>
                                        <a:solidFill>
                                          <a:schemeClr val="accent1"/>
                                        </a:solidFill>
                                      </a:ln>
                                      <a:latin typeface="Cambria Math" panose="02040503050406030204" pitchFamily="18" charset="0"/>
                                      <a:ea typeface="Cambria Math" panose="02040503050406030204" pitchFamily="18" charset="0"/>
                                    </a:rPr>
                                    <m:t>𝒓</m:t>
                                  </m:r>
                                </m:e>
                                <m:sub>
                                  <m:r>
                                    <a:rPr lang="fr-FR" dirty="0">
                                      <a:ln>
                                        <a:solidFill>
                                          <a:schemeClr val="accent1"/>
                                        </a:solidFill>
                                      </a:ln>
                                      <a:latin typeface="Cambria Math" panose="02040503050406030204" pitchFamily="18" charset="0"/>
                                      <a:ea typeface="Cambria Math" panose="02040503050406030204" pitchFamily="18" charset="0"/>
                                    </a:rPr>
                                    <m:t>𝒐𝒓𝒃𝒊𝒕𝒆</m:t>
                                  </m:r>
                                </m:sub>
                              </m:sSub>
                            </m:den>
                          </m:f>
                        </m:e>
                      </m:rad>
                      <m:r>
                        <a:rPr lang="fr-FR" dirty="0">
                          <a:ln>
                            <a:solidFill>
                              <a:schemeClr val="accent1"/>
                            </a:solidFill>
                          </a:ln>
                          <a:latin typeface="Cambria Math" panose="02040503050406030204" pitchFamily="18" charset="0"/>
                          <a:ea typeface="Cambria Math" panose="02040503050406030204" pitchFamily="18" charset="0"/>
                        </a:rPr>
                        <m:t>−</m:t>
                      </m:r>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ea typeface="Cambria Math" panose="02040503050406030204" pitchFamily="18" charset="0"/>
                            </a:rPr>
                          </m:ctrlPr>
                        </m:radPr>
                        <m:deg/>
                        <m:e>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f>
                            <m:fPr>
                              <m:ctrlPr>
                                <a:rPr lang="fr-FR" i="1" dirty="0">
                                  <a:ln>
                                    <a:solidFill>
                                      <a:schemeClr val="accent1"/>
                                    </a:solidFill>
                                  </a:ln>
                                  <a:latin typeface="Cambria Math"/>
                                  <a:ea typeface="Cambria Math" panose="02040503050406030204" pitchFamily="18" charset="0"/>
                                </a:rPr>
                              </m:ctrlPr>
                            </m:fPr>
                            <m:num>
                              <m:r>
                                <a:rPr lang="fr-FR" b="0" i="1" dirty="0" smtClean="0">
                                  <a:ln>
                                    <a:solidFill>
                                      <a:schemeClr val="accent1"/>
                                    </a:solidFill>
                                  </a:ln>
                                  <a:latin typeface="Cambria Math" panose="02040503050406030204" pitchFamily="18" charset="0"/>
                                  <a:ea typeface="Cambria Math" panose="02040503050406030204" pitchFamily="18" charset="0"/>
                                </a:rPr>
                                <m:t>0,009</m:t>
                              </m:r>
                            </m:num>
                            <m:den>
                              <m:r>
                                <a:rPr lang="fr-FR" b="0" i="1" dirty="0" smtClean="0">
                                  <a:ln>
                                    <a:solidFill>
                                      <a:schemeClr val="accent1"/>
                                    </a:solidFill>
                                  </a:ln>
                                  <a:latin typeface="Cambria Math" panose="02040503050406030204" pitchFamily="18" charset="0"/>
                                  <a:ea typeface="Cambria Math" panose="02040503050406030204" pitchFamily="18" charset="0"/>
                                </a:rPr>
                                <m:t>2×</m:t>
                              </m:r>
                              <m:d>
                                <m:dPr>
                                  <m:ctrlPr>
                                    <a:rPr lang="fr-FR" i="1" dirty="0">
                                      <a:ln>
                                        <a:solidFill>
                                          <a:schemeClr val="accent1"/>
                                        </a:solidFill>
                                      </a:ln>
                                      <a:latin typeface="Cambria Math"/>
                                      <a:ea typeface="Cambria Math" panose="02040503050406030204" pitchFamily="18" charset="0"/>
                                    </a:rPr>
                                  </m:ctrlPr>
                                </m:dPr>
                                <m:e>
                                  <m:r>
                                    <a:rPr lang="fr-FR" i="1" dirty="0">
                                      <a:ln>
                                        <a:solidFill>
                                          <a:schemeClr val="accent1"/>
                                        </a:solidFill>
                                      </a:ln>
                                      <a:latin typeface="Cambria Math" panose="02040503050406030204" pitchFamily="18" charset="0"/>
                                      <a:ea typeface="Cambria Math" panose="02040503050406030204" pitchFamily="18" charset="0"/>
                                    </a:rPr>
                                    <m:t>6,37+20,2</m:t>
                                  </m:r>
                                </m:e>
                              </m:d>
                              <m:r>
                                <a:rPr lang="fr-FR" b="0" i="1" dirty="0" smtClean="0">
                                  <a:ln>
                                    <a:solidFill>
                                      <a:schemeClr val="accent1"/>
                                    </a:solidFill>
                                  </a:ln>
                                  <a:latin typeface="Cambria Math" panose="02040503050406030204" pitchFamily="18" charset="0"/>
                                  <a:ea typeface="Cambria Math" panose="02040503050406030204" pitchFamily="18" charset="0"/>
                                </a:rPr>
                                <m:t>.</m:t>
                              </m:r>
                              <m:sSup>
                                <m:sSupPr>
                                  <m:ctrlPr>
                                    <a:rPr lang="fr-FR" b="0" i="1" dirty="0" smtClean="0">
                                      <a:ln>
                                        <a:solidFill>
                                          <a:schemeClr val="accent1"/>
                                        </a:solidFill>
                                      </a:ln>
                                      <a:latin typeface="Cambria Math"/>
                                      <a:ea typeface="Cambria Math" panose="02040503050406030204" pitchFamily="18" charset="0"/>
                                    </a:rPr>
                                  </m:ctrlPr>
                                </m:sSupPr>
                                <m:e>
                                  <m:r>
                                    <a:rPr lang="fr-FR" b="0" i="1" dirty="0" smtClean="0">
                                      <a:ln>
                                        <a:solidFill>
                                          <a:schemeClr val="accent1"/>
                                        </a:solidFill>
                                      </a:ln>
                                      <a:latin typeface="Cambria Math" panose="02040503050406030204" pitchFamily="18" charset="0"/>
                                      <a:ea typeface="Cambria Math" panose="02040503050406030204" pitchFamily="18" charset="0"/>
                                    </a:rPr>
                                    <m:t>10</m:t>
                                  </m:r>
                                </m:e>
                                <m:sup>
                                  <m:r>
                                    <a:rPr lang="fr-FR" b="0" i="1" dirty="0" smtClean="0">
                                      <a:ln>
                                        <a:solidFill>
                                          <a:schemeClr val="accent1"/>
                                        </a:solidFill>
                                      </a:ln>
                                      <a:latin typeface="Cambria Math" panose="02040503050406030204" pitchFamily="18" charset="0"/>
                                      <a:ea typeface="Cambria Math" panose="02040503050406030204" pitchFamily="18" charset="0"/>
                                    </a:rPr>
                                    <m:t>6</m:t>
                                  </m:r>
                                </m:sup>
                              </m:sSup>
                            </m:den>
                          </m:f>
                        </m:e>
                      </m:rad>
                      <m:r>
                        <a:rPr lang="fr-FR" dirty="0">
                          <a:ln>
                            <a:solidFill>
                              <a:schemeClr val="accent1"/>
                            </a:solidFill>
                          </a:ln>
                          <a:latin typeface="Cambria Math" panose="02040503050406030204" pitchFamily="18" charset="0"/>
                          <a:ea typeface="Cambria Math" panose="02040503050406030204" pitchFamily="18" charset="0"/>
                        </a:rPr>
                        <m:t>−</m:t>
                      </m:r>
                      <m:r>
                        <a:rPr lang="fr-FR" dirty="0">
                          <a:ln>
                            <a:solidFill>
                              <a:schemeClr val="accent1"/>
                            </a:solidFill>
                          </a:ln>
                          <a:latin typeface="Cambria Math" panose="02040503050406030204" pitchFamily="18" charset="0"/>
                          <a:ea typeface="Cambria Math" panose="02040503050406030204" pitchFamily="18" charset="0"/>
                        </a:rPr>
                        <m:t>𝟏</m:t>
                      </m:r>
                      <m:r>
                        <a:rPr lang="fr-FR" b="0" i="0" dirty="0" smtClean="0">
                          <a:ln>
                            <a:solidFill>
                              <a:schemeClr val="accent1"/>
                            </a:solidFill>
                          </a:ln>
                          <a:latin typeface="Cambria Math" panose="02040503050406030204" pitchFamily="18" charset="0"/>
                          <a:ea typeface="Cambria Math" panose="02040503050406030204" pitchFamily="18" charset="0"/>
                        </a:rPr>
                        <m:t>=−</m:t>
                      </m:r>
                      <m:sSup>
                        <m:sSupPr>
                          <m:ctrlPr>
                            <a:rPr lang="fr-FR" b="0" i="1" dirty="0" smtClean="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8,47.10</m:t>
                          </m:r>
                        </m:e>
                        <m:sup>
                          <m:r>
                            <a:rPr lang="fr-FR" b="0" i="0" dirty="0" smtClean="0">
                              <a:ln>
                                <a:solidFill>
                                  <a:schemeClr val="accent1"/>
                                </a:solidFill>
                              </a:ln>
                              <a:latin typeface="Cambria Math" panose="02040503050406030204" pitchFamily="18" charset="0"/>
                              <a:ea typeface="Cambria Math" panose="02040503050406030204" pitchFamily="18" charset="0"/>
                            </a:rPr>
                            <m:t>−11</m:t>
                          </m:r>
                        </m:sup>
                      </m:sSup>
                    </m:oMath>
                  </m:oMathPara>
                </a14:m>
                <a:endParaRPr lang="fr-FR" b="0" dirty="0" smtClean="0">
                  <a:ln>
                    <a:solidFill>
                      <a:schemeClr val="accent1"/>
                    </a:solidFill>
                  </a:ln>
                  <a:ea typeface="Cambria Math" panose="02040503050406030204" pitchFamily="18" charset="0"/>
                </a:endParaRPr>
              </a:p>
              <a:p>
                <a:endParaRPr lang="fr-FR" dirty="0">
                  <a:ln>
                    <a:solidFill>
                      <a:schemeClr val="accent1"/>
                    </a:solidFill>
                  </a:ln>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RR</m:t>
                      </m:r>
                      <m:r>
                        <a:rPr lang="fr-FR" dirty="0">
                          <a:ln>
                            <a:solidFill>
                              <a:schemeClr val="accent1"/>
                            </a:solidFill>
                          </a:ln>
                          <a:latin typeface="Cambria Math" panose="02040503050406030204" pitchFamily="18" charset="0"/>
                          <a:ea typeface="Cambria Math" panose="02040503050406030204" pitchFamily="18" charset="0"/>
                        </a:rPr>
                        <m:t> </m:t>
                      </m:r>
                      <m:d>
                        <m:dPr>
                          <m:ctrlPr>
                            <a:rPr lang="fr-FR" i="1" dirty="0">
                              <a:ln>
                                <a:solidFill>
                                  <a:schemeClr val="accent1"/>
                                </a:solidFill>
                              </a:ln>
                              <a:latin typeface="Cambria Math"/>
                              <a:ea typeface="Cambria Math" panose="02040503050406030204" pitchFamily="18" charset="0"/>
                            </a:rPr>
                          </m:ctrlPr>
                        </m:dPr>
                        <m:e>
                          <m:r>
                            <m:rPr>
                              <m:sty m:val="p"/>
                            </m:rPr>
                            <a:rPr lang="fr-FR" dirty="0">
                              <a:ln>
                                <a:solidFill>
                                  <a:schemeClr val="accent1"/>
                                </a:solidFill>
                              </a:ln>
                              <a:latin typeface="Cambria Math" panose="02040503050406030204" pitchFamily="18" charset="0"/>
                              <a:ea typeface="Cambria Math" panose="02040503050406030204" pitchFamily="18" charset="0"/>
                            </a:rPr>
                            <m:t>par</m:t>
                          </m:r>
                          <m:r>
                            <a:rPr lang="fr-FR" dirty="0">
                              <a:ln>
                                <a:solidFill>
                                  <a:schemeClr val="accent1"/>
                                </a:solidFill>
                              </a:ln>
                              <a:latin typeface="Cambria Math" panose="02040503050406030204" pitchFamily="18" charset="0"/>
                              <a:ea typeface="Cambria Math" panose="02040503050406030204" pitchFamily="18" charset="0"/>
                            </a:rPr>
                            <m:t> </m:t>
                          </m:r>
                          <m:r>
                            <m:rPr>
                              <m:sty m:val="p"/>
                            </m:rPr>
                            <a:rPr lang="fr-FR" dirty="0">
                              <a:ln>
                                <a:solidFill>
                                  <a:schemeClr val="accent1"/>
                                </a:solidFill>
                              </a:ln>
                              <a:latin typeface="Cambria Math" panose="02040503050406030204" pitchFamily="18" charset="0"/>
                              <a:ea typeface="Cambria Math" panose="02040503050406030204" pitchFamily="18" charset="0"/>
                            </a:rPr>
                            <m:t>jour</m:t>
                          </m:r>
                        </m:e>
                      </m:d>
                      <m:r>
                        <a:rPr lang="fr-FR"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m:t>
                          </m:r>
                          <m:r>
                            <a:rPr lang="fr-FR" dirty="0">
                              <a:ln>
                                <a:solidFill>
                                  <a:schemeClr val="accent1"/>
                                </a:solidFill>
                              </a:ln>
                              <a:latin typeface="Cambria Math" panose="02040503050406030204" pitchFamily="18" charset="0"/>
                              <a:ea typeface="Cambria Math" panose="02040503050406030204" pitchFamily="18" charset="0"/>
                            </a:rPr>
                            <m:t>8,47.10</m:t>
                          </m:r>
                        </m:e>
                        <m:sup>
                          <m:r>
                            <a:rPr lang="fr-FR" dirty="0">
                              <a:ln>
                                <a:solidFill>
                                  <a:schemeClr val="accent1"/>
                                </a:solidFill>
                              </a:ln>
                              <a:latin typeface="Cambria Math" panose="02040503050406030204" pitchFamily="18" charset="0"/>
                              <a:ea typeface="Cambria Math" panose="02040503050406030204" pitchFamily="18" charset="0"/>
                            </a:rPr>
                            <m:t>−11</m:t>
                          </m:r>
                        </m:sup>
                      </m:sSup>
                      <m:r>
                        <a:rPr lang="fr-FR" dirty="0">
                          <a:ln>
                            <a:solidFill>
                              <a:schemeClr val="accent1"/>
                            </a:solidFill>
                          </a:ln>
                          <a:latin typeface="Cambria Math" panose="02040503050406030204" pitchFamily="18" charset="0"/>
                          <a:ea typeface="Cambria Math" panose="02040503050406030204" pitchFamily="18" charset="0"/>
                        </a:rPr>
                        <m:t>×3600 ×24=−</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m:t>
                          </m:r>
                          <m:r>
                            <a:rPr lang="fr-FR" dirty="0">
                              <a:ln>
                                <a:solidFill>
                                  <a:schemeClr val="accent1"/>
                                </a:solidFill>
                              </a:ln>
                              <a:latin typeface="Cambria Math" panose="02040503050406030204" pitchFamily="18" charset="0"/>
                              <a:ea typeface="Cambria Math" panose="02040503050406030204" pitchFamily="18" charset="0"/>
                            </a:rPr>
                            <m:t>7,3.10</m:t>
                          </m:r>
                        </m:e>
                        <m:sup>
                          <m:r>
                            <a:rPr lang="fr-FR" dirty="0">
                              <a:ln>
                                <a:solidFill>
                                  <a:schemeClr val="accent1"/>
                                </a:solidFill>
                              </a:ln>
                              <a:latin typeface="Cambria Math" panose="02040503050406030204" pitchFamily="18" charset="0"/>
                              <a:ea typeface="Cambria Math" panose="02040503050406030204" pitchFamily="18" charset="0"/>
                            </a:rPr>
                            <m:t>−6</m:t>
                          </m:r>
                        </m:sup>
                      </m:sSup>
                      <m:r>
                        <m:rPr>
                          <m:sty m:val="p"/>
                        </m:rPr>
                        <a:rPr lang="fr-FR" i="0" dirty="0">
                          <a:ln>
                            <a:solidFill>
                              <a:schemeClr val="accent1"/>
                            </a:solidFill>
                          </a:ln>
                          <a:latin typeface="Cambria Math" panose="02040503050406030204" pitchFamily="18" charset="0"/>
                          <a:ea typeface="Cambria Math" panose="02040503050406030204" pitchFamily="18" charset="0"/>
                        </a:rPr>
                        <m:t>s</m:t>
                      </m:r>
                      <m:r>
                        <a:rPr lang="fr-FR" i="0" dirty="0">
                          <a:ln>
                            <a:solidFill>
                              <a:schemeClr val="accent1"/>
                            </a:solidFill>
                          </a:ln>
                          <a:latin typeface="Cambria Math" panose="02040503050406030204" pitchFamily="18" charset="0"/>
                          <a:ea typeface="Cambria Math" panose="02040503050406030204" pitchFamily="18" charset="0"/>
                        </a:rPr>
                        <m:t>/</m:t>
                      </m:r>
                      <m:r>
                        <m:rPr>
                          <m:sty m:val="p"/>
                        </m:rPr>
                        <a:rPr lang="fr-FR" i="0" dirty="0">
                          <a:ln>
                            <a:solidFill>
                              <a:schemeClr val="accent1"/>
                            </a:solidFill>
                          </a:ln>
                          <a:latin typeface="Cambria Math" panose="02040503050406030204" pitchFamily="18" charset="0"/>
                          <a:ea typeface="Cambria Math" panose="02040503050406030204" pitchFamily="18" charset="0"/>
                        </a:rPr>
                        <m:t>jour</m:t>
                      </m:r>
                    </m:oMath>
                  </m:oMathPara>
                </a14:m>
                <a:endParaRPr lang="fr-FR" dirty="0">
                  <a:ln>
                    <a:solidFill>
                      <a:schemeClr val="accent1"/>
                    </a:solidFill>
                  </a:ln>
                  <a:latin typeface="Cambria Math" panose="02040503050406030204" pitchFamily="18" charset="0"/>
                  <a:ea typeface="Cambria Math" panose="02040503050406030204" pitchFamily="18" charset="0"/>
                </a:endParaRPr>
              </a:p>
              <a:p>
                <a:endParaRPr lang="fr-FR" dirty="0" smtClean="0"/>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m:t>
                      </m:r>
                      <m:r>
                        <m:rPr>
                          <m:sty m:val="p"/>
                        </m:rPr>
                        <a:rPr lang="fr-FR" b="0" i="0" dirty="0" smtClean="0">
                          <a:ln>
                            <a:solidFill>
                              <a:schemeClr val="accent1"/>
                            </a:solidFill>
                          </a:ln>
                          <a:latin typeface="Cambria Math" panose="02040503050406030204" pitchFamily="18" charset="0"/>
                          <a:ea typeface="Cambria Math" panose="02040503050406030204" pitchFamily="18" charset="0"/>
                        </a:rPr>
                        <m:t>G</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rPr>
                          </m:ctrlPr>
                        </m:radPr>
                        <m:deg/>
                        <m:e>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𝒔</m:t>
                                      </m:r>
                                    </m:sub>
                                  </m:sSub>
                                </m:num>
                                <m:den>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𝒐𝒓𝒃𝒊𝒕𝒆</m:t>
                                      </m:r>
                                    </m:sub>
                                  </m:sSub>
                                </m:den>
                              </m:f>
                            </m:num>
                            <m:den>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𝒔</m:t>
                                      </m:r>
                                    </m:sub>
                                  </m:sSub>
                                </m:num>
                                <m:den>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𝒕𝒆𝒓𝒓𝒆</m:t>
                                      </m:r>
                                    </m:sub>
                                  </m:sSub>
                                </m:den>
                              </m:f>
                            </m:den>
                          </m:f>
                        </m:e>
                      </m:rad>
                      <m:r>
                        <a:rPr lang="fr-FR" i="1" dirty="0">
                          <a:ln>
                            <a:solidFill>
                              <a:schemeClr val="accent1"/>
                            </a:solidFill>
                          </a:ln>
                          <a:latin typeface="Cambria Math" panose="02040503050406030204" pitchFamily="18" charset="0"/>
                        </a:rPr>
                        <m:t>−</m:t>
                      </m:r>
                      <m:r>
                        <a:rPr lang="fr-FR" i="1" dirty="0">
                          <a:ln>
                            <a:solidFill>
                              <a:schemeClr val="accent1"/>
                            </a:solidFill>
                          </a:ln>
                          <a:latin typeface="Cambria Math" panose="02040503050406030204" pitchFamily="18" charset="0"/>
                        </a:rPr>
                        <m:t>𝟏</m:t>
                      </m:r>
                      <m:r>
                        <a:rPr lang="fr-FR" b="0" i="1" dirty="0" smtClean="0">
                          <a:ln>
                            <a:solidFill>
                              <a:schemeClr val="accent1"/>
                            </a:solidFill>
                          </a:ln>
                          <a:latin typeface="Cambria Math" panose="02040503050406030204" pitchFamily="18" charset="0"/>
                        </a:rPr>
                        <m:t>=</m:t>
                      </m:r>
                      <m:rad>
                        <m:radPr>
                          <m:degHide m:val="on"/>
                          <m:ctrlPr>
                            <a:rPr lang="fr-FR" i="1" dirty="0">
                              <a:ln>
                                <a:solidFill>
                                  <a:schemeClr val="accent1"/>
                                </a:solidFill>
                              </a:ln>
                              <a:latin typeface="Cambria Math"/>
                            </a:rPr>
                          </m:ctrlPr>
                        </m:radPr>
                        <m:deg/>
                        <m:e>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ea typeface="Cambria Math" panose="02040503050406030204" pitchFamily="18" charset="0"/>
                                    </a:rPr>
                                    <m:t>0,009</m:t>
                                  </m:r>
                                </m:num>
                                <m:den>
                                  <m:d>
                                    <m:dPr>
                                      <m:ctrlPr>
                                        <a:rPr lang="fr-FR" i="1" dirty="0">
                                          <a:ln>
                                            <a:solidFill>
                                              <a:schemeClr val="accent1"/>
                                            </a:solidFill>
                                          </a:ln>
                                          <a:latin typeface="Cambria Math"/>
                                          <a:ea typeface="Cambria Math" panose="02040503050406030204" pitchFamily="18" charset="0"/>
                                        </a:rPr>
                                      </m:ctrlPr>
                                    </m:dPr>
                                    <m:e>
                                      <m:r>
                                        <a:rPr lang="fr-FR" i="1" dirty="0">
                                          <a:ln>
                                            <a:solidFill>
                                              <a:schemeClr val="accent1"/>
                                            </a:solidFill>
                                          </a:ln>
                                          <a:latin typeface="Cambria Math" panose="02040503050406030204" pitchFamily="18" charset="0"/>
                                          <a:ea typeface="Cambria Math" panose="02040503050406030204" pitchFamily="18" charset="0"/>
                                        </a:rPr>
                                        <m:t>6,37+20,2</m:t>
                                      </m:r>
                                    </m:e>
                                  </m:d>
                                  <m:r>
                                    <a:rPr lang="fr-FR" i="1"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den>
                              </m:f>
                            </m:num>
                            <m:den>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ea typeface="Cambria Math" panose="02040503050406030204" pitchFamily="18" charset="0"/>
                                    </a:rPr>
                                    <m:t>0,009</m:t>
                                  </m:r>
                                </m:num>
                                <m:den>
                                  <m:r>
                                    <a:rPr lang="fr-FR" i="1" dirty="0">
                                      <a:ln>
                                        <a:solidFill>
                                          <a:schemeClr val="accent1"/>
                                        </a:solidFill>
                                      </a:ln>
                                      <a:latin typeface="Cambria Math" panose="02040503050406030204" pitchFamily="18" charset="0"/>
                                      <a:ea typeface="Cambria Math" panose="02040503050406030204" pitchFamily="18" charset="0"/>
                                    </a:rPr>
                                    <m:t>6,37</m:t>
                                  </m:r>
                                  <m:r>
                                    <a:rPr lang="fr-FR" b="0" i="1" dirty="0" smtClean="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den>
                              </m:f>
                            </m:den>
                          </m:f>
                        </m:e>
                      </m:rad>
                      <m:r>
                        <a:rPr lang="fr-FR" i="1" dirty="0">
                          <a:ln>
                            <a:solidFill>
                              <a:schemeClr val="accent1"/>
                            </a:solidFill>
                          </a:ln>
                          <a:latin typeface="Cambria Math" panose="02040503050406030204" pitchFamily="18" charset="0"/>
                        </a:rPr>
                        <m:t>−</m:t>
                      </m:r>
                      <m:r>
                        <a:rPr lang="fr-FR" i="1" dirty="0">
                          <a:ln>
                            <a:solidFill>
                              <a:schemeClr val="accent1"/>
                            </a:solidFill>
                          </a:ln>
                          <a:latin typeface="Cambria Math" panose="02040503050406030204" pitchFamily="18" charset="0"/>
                        </a:rPr>
                        <m:t>𝟏</m:t>
                      </m:r>
                      <m:r>
                        <a:rPr lang="fr-FR" b="0" i="1" dirty="0" smtClean="0">
                          <a:ln>
                            <a:solidFill>
                              <a:schemeClr val="accent1"/>
                            </a:solidFill>
                          </a:ln>
                          <a:latin typeface="Cambria Math" panose="02040503050406030204" pitchFamily="18" charset="0"/>
                        </a:rPr>
                        <m:t>=</m:t>
                      </m:r>
                      <m:sSup>
                        <m:sSupPr>
                          <m:ctrlPr>
                            <a:rPr lang="fr-FR" b="0" i="1" dirty="0" smtClean="0">
                              <a:ln>
                                <a:solidFill>
                                  <a:schemeClr val="accent1"/>
                                </a:solidFill>
                              </a:ln>
                              <a:latin typeface="Cambria Math"/>
                            </a:rPr>
                          </m:ctrlPr>
                        </m:sSupPr>
                        <m:e>
                          <m:r>
                            <a:rPr lang="fr-FR" b="0" i="1" dirty="0" smtClean="0">
                              <a:ln>
                                <a:solidFill>
                                  <a:schemeClr val="accent1"/>
                                </a:solidFill>
                              </a:ln>
                              <a:latin typeface="Cambria Math" panose="02040503050406030204" pitchFamily="18" charset="0"/>
                            </a:rPr>
                            <m:t>5,37.10</m:t>
                          </m:r>
                        </m:e>
                        <m:sup>
                          <m:r>
                            <a:rPr lang="fr-FR" b="0" i="1" dirty="0" smtClean="0">
                              <a:ln>
                                <a:solidFill>
                                  <a:schemeClr val="accent1"/>
                                </a:solidFill>
                              </a:ln>
                              <a:latin typeface="Cambria Math" panose="02040503050406030204" pitchFamily="18" charset="0"/>
                            </a:rPr>
                            <m:t>−10</m:t>
                          </m:r>
                        </m:sup>
                      </m:sSup>
                    </m:oMath>
                  </m:oMathPara>
                </a14:m>
                <a:endParaRPr lang="fr-FR" i="1" dirty="0">
                  <a:ln>
                    <a:solidFill>
                      <a:schemeClr val="accent1"/>
                    </a:solidFill>
                  </a:ln>
                  <a:latin typeface="Cambria Math" panose="02040503050406030204" pitchFamily="18" charset="0"/>
                </a:endParaRPr>
              </a:p>
              <a:p>
                <a:endParaRPr lang="fr-FR" dirty="0" smtClean="0">
                  <a:ln>
                    <a:solidFill>
                      <a:schemeClr val="accent1"/>
                    </a:solidFill>
                  </a:ln>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m:t>
                      </m:r>
                      <m:r>
                        <m:rPr>
                          <m:sty m:val="p"/>
                        </m:rPr>
                        <a:rPr lang="fr-FR" b="0" i="0" dirty="0" smtClean="0">
                          <a:ln>
                            <a:solidFill>
                              <a:schemeClr val="accent1"/>
                            </a:solidFill>
                          </a:ln>
                          <a:latin typeface="Cambria Math" panose="02040503050406030204" pitchFamily="18" charset="0"/>
                          <a:ea typeface="Cambria Math" panose="02040503050406030204" pitchFamily="18" charset="0"/>
                        </a:rPr>
                        <m:t>G</m:t>
                      </m:r>
                      <m:r>
                        <a:rPr lang="fr-FR" dirty="0">
                          <a:ln>
                            <a:solidFill>
                              <a:schemeClr val="accent1"/>
                            </a:solidFill>
                          </a:ln>
                          <a:latin typeface="Cambria Math" panose="02040503050406030204" pitchFamily="18" charset="0"/>
                          <a:ea typeface="Cambria Math" panose="02040503050406030204" pitchFamily="18" charset="0"/>
                        </a:rPr>
                        <m:t> </m:t>
                      </m:r>
                      <m:d>
                        <m:dPr>
                          <m:ctrlPr>
                            <a:rPr lang="fr-FR" i="1" dirty="0">
                              <a:ln>
                                <a:solidFill>
                                  <a:schemeClr val="accent1"/>
                                </a:solidFill>
                              </a:ln>
                              <a:latin typeface="Cambria Math"/>
                              <a:ea typeface="Cambria Math" panose="02040503050406030204" pitchFamily="18" charset="0"/>
                            </a:rPr>
                          </m:ctrlPr>
                        </m:dPr>
                        <m:e>
                          <m:r>
                            <m:rPr>
                              <m:sty m:val="p"/>
                            </m:rPr>
                            <a:rPr lang="fr-FR" dirty="0">
                              <a:ln>
                                <a:solidFill>
                                  <a:schemeClr val="accent1"/>
                                </a:solidFill>
                              </a:ln>
                              <a:latin typeface="Cambria Math" panose="02040503050406030204" pitchFamily="18" charset="0"/>
                              <a:ea typeface="Cambria Math" panose="02040503050406030204" pitchFamily="18" charset="0"/>
                            </a:rPr>
                            <m:t>par</m:t>
                          </m:r>
                          <m:r>
                            <a:rPr lang="fr-FR" dirty="0">
                              <a:ln>
                                <a:solidFill>
                                  <a:schemeClr val="accent1"/>
                                </a:solidFill>
                              </a:ln>
                              <a:latin typeface="Cambria Math" panose="02040503050406030204" pitchFamily="18" charset="0"/>
                              <a:ea typeface="Cambria Math" panose="02040503050406030204" pitchFamily="18" charset="0"/>
                            </a:rPr>
                            <m:t> </m:t>
                          </m:r>
                          <m:r>
                            <m:rPr>
                              <m:sty m:val="p"/>
                            </m:rPr>
                            <a:rPr lang="fr-FR" dirty="0">
                              <a:ln>
                                <a:solidFill>
                                  <a:schemeClr val="accent1"/>
                                </a:solidFill>
                              </a:ln>
                              <a:latin typeface="Cambria Math" panose="02040503050406030204" pitchFamily="18" charset="0"/>
                              <a:ea typeface="Cambria Math" panose="02040503050406030204" pitchFamily="18" charset="0"/>
                            </a:rPr>
                            <m:t>jour</m:t>
                          </m:r>
                        </m:e>
                      </m:d>
                      <m:r>
                        <a:rPr lang="fr-FR"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5</m:t>
                          </m:r>
                          <m:r>
                            <a:rPr lang="fr-FR" dirty="0">
                              <a:ln>
                                <a:solidFill>
                                  <a:schemeClr val="accent1"/>
                                </a:solidFill>
                              </a:ln>
                              <a:latin typeface="Cambria Math" panose="02040503050406030204" pitchFamily="18" charset="0"/>
                              <a:ea typeface="Cambria Math" panose="02040503050406030204" pitchFamily="18" charset="0"/>
                            </a:rPr>
                            <m:t>,</m:t>
                          </m:r>
                          <m:r>
                            <a:rPr lang="fr-FR" b="0" i="0" dirty="0" smtClean="0">
                              <a:ln>
                                <a:solidFill>
                                  <a:schemeClr val="accent1"/>
                                </a:solidFill>
                              </a:ln>
                              <a:latin typeface="Cambria Math" panose="02040503050406030204" pitchFamily="18" charset="0"/>
                              <a:ea typeface="Cambria Math" panose="02040503050406030204" pitchFamily="18" charset="0"/>
                            </a:rPr>
                            <m:t>37</m:t>
                          </m:r>
                          <m:r>
                            <a:rPr lang="fr-FR" dirty="0">
                              <a:ln>
                                <a:solidFill>
                                  <a:schemeClr val="accent1"/>
                                </a:solidFill>
                              </a:ln>
                              <a:latin typeface="Cambria Math" panose="02040503050406030204" pitchFamily="18" charset="0"/>
                              <a:ea typeface="Cambria Math" panose="02040503050406030204" pitchFamily="18" charset="0"/>
                            </a:rPr>
                            <m:t>.10</m:t>
                          </m:r>
                        </m:e>
                        <m:sup>
                          <m:r>
                            <a:rPr lang="fr-FR" dirty="0">
                              <a:ln>
                                <a:solidFill>
                                  <a:schemeClr val="accent1"/>
                                </a:solidFill>
                              </a:ln>
                              <a:latin typeface="Cambria Math" panose="02040503050406030204" pitchFamily="18" charset="0"/>
                              <a:ea typeface="Cambria Math" panose="02040503050406030204" pitchFamily="18" charset="0"/>
                            </a:rPr>
                            <m:t>−1</m:t>
                          </m:r>
                          <m:r>
                            <a:rPr lang="fr-FR" b="0" i="1" dirty="0" smtClean="0">
                              <a:ln>
                                <a:solidFill>
                                  <a:schemeClr val="accent1"/>
                                </a:solidFill>
                              </a:ln>
                              <a:latin typeface="Cambria Math" panose="02040503050406030204" pitchFamily="18" charset="0"/>
                              <a:ea typeface="Cambria Math" panose="02040503050406030204" pitchFamily="18" charset="0"/>
                            </a:rPr>
                            <m:t>0</m:t>
                          </m:r>
                        </m:sup>
                      </m:sSup>
                      <m:r>
                        <a:rPr lang="fr-FR" i="1" dirty="0">
                          <a:ln>
                            <a:solidFill>
                              <a:schemeClr val="accent1"/>
                            </a:solidFill>
                          </a:ln>
                          <a:latin typeface="Cambria Math" panose="02040503050406030204" pitchFamily="18" charset="0"/>
                          <a:ea typeface="Cambria Math" panose="02040503050406030204" pitchFamily="18" charset="0"/>
                        </a:rPr>
                        <m:t>×3600 ×24=</m:t>
                      </m:r>
                      <m:sSup>
                        <m:sSupPr>
                          <m:ctrlPr>
                            <a:rPr lang="fr-FR" i="1" dirty="0">
                              <a:ln>
                                <a:solidFill>
                                  <a:schemeClr val="accent1"/>
                                </a:solidFill>
                              </a:ln>
                              <a:latin typeface="Cambria Math"/>
                              <a:ea typeface="Cambria Math" panose="02040503050406030204" pitchFamily="18" charset="0"/>
                            </a:rPr>
                          </m:ctrlPr>
                        </m:sSupPr>
                        <m:e>
                          <m:r>
                            <a:rPr lang="fr-FR" i="1" dirty="0">
                              <a:ln>
                                <a:solidFill>
                                  <a:schemeClr val="accent1"/>
                                </a:solidFill>
                              </a:ln>
                              <a:latin typeface="Cambria Math" panose="02040503050406030204" pitchFamily="18" charset="0"/>
                            </a:rPr>
                            <m:t>46,4</m:t>
                          </m:r>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r>
                        <m:rPr>
                          <m:sty m:val="p"/>
                        </m:rPr>
                        <a:rPr lang="fr-FR" i="0" dirty="0">
                          <a:ln>
                            <a:solidFill>
                              <a:schemeClr val="accent1"/>
                            </a:solidFill>
                          </a:ln>
                          <a:latin typeface="Cambria Math" panose="02040503050406030204" pitchFamily="18" charset="0"/>
                          <a:ea typeface="Cambria Math" panose="02040503050406030204" pitchFamily="18" charset="0"/>
                        </a:rPr>
                        <m:t>s</m:t>
                      </m:r>
                      <m:r>
                        <a:rPr lang="fr-FR" b="0" i="0" dirty="0" smtClean="0">
                          <a:ln>
                            <a:solidFill>
                              <a:schemeClr val="accent1"/>
                            </a:solidFill>
                          </a:ln>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latin typeface="Cambria Math" panose="02040503050406030204" pitchFamily="18" charset="0"/>
                          <a:ea typeface="Cambria Math" panose="02040503050406030204" pitchFamily="18" charset="0"/>
                        </a:rPr>
                        <m:t>jour</m:t>
                      </m:r>
                    </m:oMath>
                  </m:oMathPara>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155645" y="2612432"/>
                <a:ext cx="11887198" cy="4211281"/>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70330" y="1659673"/>
                <a:ext cx="6144503" cy="819840"/>
              </a:xfrm>
              <a:prstGeom prst="rect">
                <a:avLst/>
              </a:prstGeom>
            </p:spPr>
            <p:txBody>
              <a:bodyPr wrap="none">
                <a:spAutoFit/>
              </a:bodyPr>
              <a:lstStyle/>
              <a:p>
                <a:r>
                  <a:rPr lang="fr-FR" sz="1600" dirty="0">
                    <a:ln>
                      <a:solidFill>
                        <a:schemeClr val="accent1"/>
                      </a:solidFill>
                    </a:ln>
                    <a:latin typeface="Cambria Math" panose="02040503050406030204" pitchFamily="18" charset="0"/>
                  </a:rPr>
                  <a:t>Relativité Générale : </a:t>
                </a:r>
                <a14:m>
                  <m:oMath xmlns:m="http://schemas.openxmlformats.org/officeDocument/2006/math">
                    <m:f>
                      <m:fPr>
                        <m:ctrlPr>
                          <a:rPr lang="fr-FR" sz="1600" i="1" dirty="0">
                            <a:ln>
                              <a:solidFill>
                                <a:schemeClr val="accent1"/>
                              </a:solidFill>
                            </a:ln>
                            <a:latin typeface="Cambria Math"/>
                          </a:rPr>
                        </m:ctrlPr>
                      </m:fPr>
                      <m:num>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𝒐𝒓𝒃𝒊𝒕𝒆</m:t>
                            </m:r>
                          </m:sub>
                        </m:sSub>
                        <m:r>
                          <a:rPr lang="fr-FR" sz="1600" i="1" dirty="0">
                            <a:ln>
                              <a:solidFill>
                                <a:schemeClr val="accent1"/>
                              </a:solidFill>
                            </a:ln>
                            <a:latin typeface="Cambria Math" panose="02040503050406030204" pitchFamily="18" charset="0"/>
                          </a:rPr>
                          <m:t>−</m:t>
                        </m:r>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𝒕𝒆𝒓𝒓𝒆</m:t>
                            </m:r>
                          </m:sub>
                        </m:sSub>
                      </m:num>
                      <m:den>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𝒕𝒆𝒓𝒓𝒆</m:t>
                            </m:r>
                          </m:sub>
                        </m:sSub>
                      </m:den>
                    </m:f>
                    <m:r>
                      <a:rPr lang="fr-FR" sz="1600" i="1" dirty="0">
                        <a:ln>
                          <a:solidFill>
                            <a:schemeClr val="accent1"/>
                          </a:solidFill>
                        </a:ln>
                        <a:latin typeface="Cambria Math" panose="02040503050406030204" pitchFamily="18" charset="0"/>
                      </a:rPr>
                      <m:t>=</m:t>
                    </m:r>
                    <m:rad>
                      <m:radPr>
                        <m:degHide m:val="on"/>
                        <m:ctrlPr>
                          <a:rPr lang="fr-FR" sz="1600" i="1" dirty="0">
                            <a:ln>
                              <a:solidFill>
                                <a:schemeClr val="accent1"/>
                              </a:solidFill>
                            </a:ln>
                            <a:latin typeface="Cambria Math"/>
                          </a:rPr>
                        </m:ctrlPr>
                      </m:radPr>
                      <m:deg/>
                      <m:e>
                        <m:f>
                          <m:fPr>
                            <m:ctrlPr>
                              <a:rPr lang="fr-FR" sz="1600" i="1" dirty="0">
                                <a:ln>
                                  <a:solidFill>
                                    <a:schemeClr val="accent1"/>
                                  </a:solidFill>
                                </a:ln>
                                <a:latin typeface="Cambria Math"/>
                              </a:rPr>
                            </m:ctrlPr>
                          </m:fPr>
                          <m:num>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r>
                                  <a:rPr lang="fr-FR" sz="1600" i="1" dirty="0">
                                    <a:ln>
                                      <a:solidFill>
                                        <a:schemeClr val="accent1"/>
                                      </a:solidFill>
                                    </a:ln>
                                    <a:latin typeface="Cambria Math" panose="02040503050406030204" pitchFamily="18" charset="0"/>
                                  </a:rPr>
                                  <m:t>𝟐</m:t>
                                </m:r>
                                <m:r>
                                  <a:rPr lang="fr-FR" sz="1600" i="1" dirty="0">
                                    <a:ln>
                                      <a:solidFill>
                                        <a:schemeClr val="accent1"/>
                                      </a:solidFill>
                                    </a:ln>
                                    <a:latin typeface="Cambria Math" panose="02040503050406030204" pitchFamily="18" charset="0"/>
                                  </a:rPr>
                                  <m:t>𝑮𝑴</m:t>
                                </m:r>
                              </m:num>
                              <m:den>
                                <m:sSup>
                                  <m:sSupPr>
                                    <m:ctrlPr>
                                      <a:rPr lang="fr-FR" sz="1600" i="1" dirty="0">
                                        <a:ln>
                                          <a:solidFill>
                                            <a:schemeClr val="accent1"/>
                                          </a:solidFill>
                                        </a:ln>
                                        <a:latin typeface="Cambria Math"/>
                                      </a:rPr>
                                    </m:ctrlPr>
                                  </m:sSupPr>
                                  <m:e>
                                    <m:r>
                                      <a:rPr lang="fr-FR" sz="1600" i="1" dirty="0">
                                        <a:ln>
                                          <a:solidFill>
                                            <a:schemeClr val="accent1"/>
                                          </a:solidFill>
                                        </a:ln>
                                        <a:latin typeface="Cambria Math" panose="02040503050406030204" pitchFamily="18" charset="0"/>
                                      </a:rPr>
                                      <m:t>𝒄</m:t>
                                    </m:r>
                                  </m:e>
                                  <m:sup>
                                    <m:r>
                                      <a:rPr lang="fr-FR" sz="1600" i="1" dirty="0">
                                        <a:ln>
                                          <a:solidFill>
                                            <a:schemeClr val="accent1"/>
                                          </a:solidFill>
                                        </a:ln>
                                        <a:latin typeface="Cambria Math" panose="02040503050406030204" pitchFamily="18" charset="0"/>
                                      </a:rPr>
                                      <m:t>𝟐</m:t>
                                    </m:r>
                                  </m:sup>
                                </m:sSup>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𝒐𝒓𝒃𝒊𝒕𝒆</m:t>
                                    </m:r>
                                  </m:sub>
                                </m:sSub>
                              </m:den>
                            </m:f>
                          </m:num>
                          <m:den>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r>
                                  <a:rPr lang="fr-FR" sz="1600" i="1" dirty="0">
                                    <a:ln>
                                      <a:solidFill>
                                        <a:schemeClr val="accent1"/>
                                      </a:solidFill>
                                    </a:ln>
                                    <a:latin typeface="Cambria Math" panose="02040503050406030204" pitchFamily="18" charset="0"/>
                                  </a:rPr>
                                  <m:t>𝟐</m:t>
                                </m:r>
                                <m:r>
                                  <a:rPr lang="fr-FR" sz="1600" i="1" dirty="0">
                                    <a:ln>
                                      <a:solidFill>
                                        <a:schemeClr val="accent1"/>
                                      </a:solidFill>
                                    </a:ln>
                                    <a:latin typeface="Cambria Math" panose="02040503050406030204" pitchFamily="18" charset="0"/>
                                  </a:rPr>
                                  <m:t>𝑮𝑴</m:t>
                                </m:r>
                              </m:num>
                              <m:den>
                                <m:sSup>
                                  <m:sSupPr>
                                    <m:ctrlPr>
                                      <a:rPr lang="fr-FR" sz="1600" i="1" dirty="0">
                                        <a:ln>
                                          <a:solidFill>
                                            <a:schemeClr val="accent1"/>
                                          </a:solidFill>
                                        </a:ln>
                                        <a:latin typeface="Cambria Math"/>
                                      </a:rPr>
                                    </m:ctrlPr>
                                  </m:sSupPr>
                                  <m:e>
                                    <m:r>
                                      <a:rPr lang="fr-FR" sz="1600" i="1" dirty="0">
                                        <a:ln>
                                          <a:solidFill>
                                            <a:schemeClr val="accent1"/>
                                          </a:solidFill>
                                        </a:ln>
                                        <a:latin typeface="Cambria Math" panose="02040503050406030204" pitchFamily="18" charset="0"/>
                                      </a:rPr>
                                      <m:t>𝒄</m:t>
                                    </m:r>
                                  </m:e>
                                  <m:sup>
                                    <m:r>
                                      <a:rPr lang="fr-FR" sz="1600" i="1" dirty="0">
                                        <a:ln>
                                          <a:solidFill>
                                            <a:schemeClr val="accent1"/>
                                          </a:solidFill>
                                        </a:ln>
                                        <a:latin typeface="Cambria Math" panose="02040503050406030204" pitchFamily="18" charset="0"/>
                                      </a:rPr>
                                      <m:t>𝟐</m:t>
                                    </m:r>
                                  </m:sup>
                                </m:sSup>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𝒕𝒆𝒓𝒓𝒆</m:t>
                                    </m:r>
                                  </m:sub>
                                </m:sSub>
                              </m:den>
                            </m:f>
                          </m:den>
                        </m:f>
                      </m:e>
                    </m:rad>
                    <m:r>
                      <a:rPr lang="fr-FR" sz="1600" i="1" dirty="0">
                        <a:ln>
                          <a:solidFill>
                            <a:schemeClr val="accent1"/>
                          </a:solidFill>
                        </a:ln>
                        <a:latin typeface="Cambria Math" panose="02040503050406030204" pitchFamily="18" charset="0"/>
                      </a:rPr>
                      <m:t>−</m:t>
                    </m:r>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rad>
                      <m:radPr>
                        <m:degHide m:val="on"/>
                        <m:ctrlPr>
                          <a:rPr lang="fr-FR" sz="1600" i="1" dirty="0">
                            <a:ln>
                              <a:solidFill>
                                <a:schemeClr val="accent1"/>
                              </a:solidFill>
                            </a:ln>
                            <a:latin typeface="Cambria Math"/>
                          </a:rPr>
                        </m:ctrlPr>
                      </m:radPr>
                      <m:deg/>
                      <m:e>
                        <m:f>
                          <m:fPr>
                            <m:ctrlPr>
                              <a:rPr lang="fr-FR" sz="1600" i="1" dirty="0">
                                <a:ln>
                                  <a:solidFill>
                                    <a:schemeClr val="accent1"/>
                                  </a:solidFill>
                                </a:ln>
                                <a:latin typeface="Cambria Math"/>
                              </a:rPr>
                            </m:ctrlPr>
                          </m:fPr>
                          <m:num>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𝒔</m:t>
                                    </m:r>
                                  </m:sub>
                                </m:sSub>
                              </m:num>
                              <m:den>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𝒐𝒓𝒃𝒊𝒕𝒆</m:t>
                                    </m:r>
                                  </m:sub>
                                </m:sSub>
                              </m:den>
                            </m:f>
                          </m:num>
                          <m:den>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𝒔</m:t>
                                    </m:r>
                                  </m:sub>
                                </m:sSub>
                              </m:num>
                              <m:den>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𝒕𝒆𝒓𝒓𝒆</m:t>
                                    </m:r>
                                  </m:sub>
                                </m:sSub>
                              </m:den>
                            </m:f>
                          </m:den>
                        </m:f>
                      </m:e>
                    </m:rad>
                    <m:r>
                      <a:rPr lang="fr-FR" sz="1600" i="1" dirty="0">
                        <a:ln>
                          <a:solidFill>
                            <a:schemeClr val="accent1"/>
                          </a:solidFill>
                        </a:ln>
                        <a:latin typeface="Cambria Math" panose="02040503050406030204" pitchFamily="18" charset="0"/>
                      </a:rPr>
                      <m:t>−</m:t>
                    </m:r>
                    <m:r>
                      <a:rPr lang="fr-FR" sz="1600" i="1" dirty="0">
                        <a:ln>
                          <a:solidFill>
                            <a:schemeClr val="accent1"/>
                          </a:solidFill>
                        </a:ln>
                        <a:latin typeface="Cambria Math" panose="02040503050406030204" pitchFamily="18" charset="0"/>
                      </a:rPr>
                      <m:t>𝟏</m:t>
                    </m:r>
                  </m:oMath>
                </a14:m>
                <a:endParaRPr lang="fr-FR" sz="1600" i="1" dirty="0">
                  <a:ln>
                    <a:solidFill>
                      <a:schemeClr val="accent1"/>
                    </a:solidFill>
                  </a:ln>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70330" y="1659673"/>
                <a:ext cx="6144503" cy="819840"/>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60602" y="984488"/>
                <a:ext cx="6768199" cy="607089"/>
              </a:xfrm>
              <a:prstGeom prst="rect">
                <a:avLst/>
              </a:prstGeom>
            </p:spPr>
            <p:txBody>
              <a:bodyPr wrap="none">
                <a:spAutoFit/>
              </a:bodyPr>
              <a:lstStyle/>
              <a:p>
                <a:r>
                  <a:rPr lang="fr-FR" sz="1600" dirty="0" smtClean="0">
                    <a:ln>
                      <a:solidFill>
                        <a:schemeClr val="accent1"/>
                      </a:solidFill>
                    </a:ln>
                    <a:latin typeface="Cambria Math" panose="02040503050406030204" pitchFamily="18" charset="0"/>
                  </a:rPr>
                  <a:t>Relativité Restreinte : </a:t>
                </a:r>
                <a14:m>
                  <m:oMath xmlns:m="http://schemas.openxmlformats.org/officeDocument/2006/math">
                    <m:f>
                      <m:fPr>
                        <m:ctrlPr>
                          <a:rPr lang="fr-FR" sz="1600" i="1" dirty="0">
                            <a:ln>
                              <a:solidFill>
                                <a:schemeClr val="accent1"/>
                              </a:solidFill>
                            </a:ln>
                            <a:latin typeface="Cambria Math"/>
                          </a:rPr>
                        </m:ctrlPr>
                      </m:fPr>
                      <m:num>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𝒐𝒓𝒃𝒊𝒕𝒆</m:t>
                            </m:r>
                          </m:sub>
                        </m:sSub>
                        <m:r>
                          <a:rPr lang="fr-FR" sz="1600" i="1" dirty="0">
                            <a:ln>
                              <a:solidFill>
                                <a:schemeClr val="accent1"/>
                              </a:solidFill>
                            </a:ln>
                            <a:latin typeface="Cambria Math" panose="02040503050406030204" pitchFamily="18" charset="0"/>
                          </a:rPr>
                          <m:t>−</m:t>
                        </m:r>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𝒕𝒆𝒓𝒓𝒆</m:t>
                            </m:r>
                          </m:sub>
                        </m:sSub>
                      </m:num>
                      <m:den>
                        <m:r>
                          <a:rPr lang="el-GR" sz="1600" i="1" dirty="0">
                            <a:ln>
                              <a:solidFill>
                                <a:schemeClr val="accent1"/>
                              </a:solidFill>
                            </a:ln>
                            <a:latin typeface="Cambria Math" panose="02040503050406030204" pitchFamily="18" charset="0"/>
                          </a:rPr>
                          <m:t>𝜟</m:t>
                        </m:r>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𝒕</m:t>
                            </m:r>
                          </m:e>
                          <m:sub>
                            <m:r>
                              <a:rPr lang="fr-FR" sz="1600" i="1" dirty="0">
                                <a:ln>
                                  <a:solidFill>
                                    <a:schemeClr val="accent1"/>
                                  </a:solidFill>
                                </a:ln>
                                <a:latin typeface="Cambria Math" panose="02040503050406030204" pitchFamily="18" charset="0"/>
                              </a:rPr>
                              <m:t>𝒕𝒆𝒓𝒓𝒆</m:t>
                            </m:r>
                          </m:sub>
                        </m:sSub>
                      </m:den>
                    </m:f>
                    <m:r>
                      <a:rPr lang="fr-FR" sz="1600" i="1" dirty="0">
                        <a:ln>
                          <a:solidFill>
                            <a:schemeClr val="accent1"/>
                          </a:solidFill>
                        </a:ln>
                        <a:latin typeface="Cambria Math" panose="02040503050406030204" pitchFamily="18" charset="0"/>
                      </a:rPr>
                      <m:t>=</m:t>
                    </m:r>
                    <m:rad>
                      <m:radPr>
                        <m:degHide m:val="on"/>
                        <m:ctrlPr>
                          <a:rPr lang="fr-FR" sz="1600" i="1" dirty="0">
                            <a:ln>
                              <a:solidFill>
                                <a:schemeClr val="accent1"/>
                              </a:solidFill>
                            </a:ln>
                            <a:latin typeface="Cambria Math"/>
                          </a:rPr>
                        </m:ctrlPr>
                      </m:radPr>
                      <m:deg/>
                      <m:e>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r>
                              <a:rPr lang="fr-FR" sz="1600" i="1" dirty="0">
                                <a:ln>
                                  <a:solidFill>
                                    <a:schemeClr val="accent1"/>
                                  </a:solidFill>
                                </a:ln>
                                <a:latin typeface="Cambria Math" panose="02040503050406030204" pitchFamily="18" charset="0"/>
                              </a:rPr>
                              <m:t>𝑮𝑴</m:t>
                            </m:r>
                          </m:num>
                          <m:den>
                            <m:sSup>
                              <m:sSupPr>
                                <m:ctrlPr>
                                  <a:rPr lang="fr-FR" sz="1600" i="1" dirty="0">
                                    <a:ln>
                                      <a:solidFill>
                                        <a:schemeClr val="accent1"/>
                                      </a:solidFill>
                                    </a:ln>
                                    <a:latin typeface="Cambria Math"/>
                                  </a:rPr>
                                </m:ctrlPr>
                              </m:sSupPr>
                              <m:e>
                                <m:r>
                                  <a:rPr lang="fr-FR" sz="1600" i="1" dirty="0">
                                    <a:ln>
                                      <a:solidFill>
                                        <a:schemeClr val="accent1"/>
                                      </a:solidFill>
                                    </a:ln>
                                    <a:latin typeface="Cambria Math" panose="02040503050406030204" pitchFamily="18" charset="0"/>
                                  </a:rPr>
                                  <m:t>𝒄</m:t>
                                </m:r>
                              </m:e>
                              <m:sup>
                                <m:r>
                                  <a:rPr lang="fr-FR" sz="1600" i="1" dirty="0">
                                    <a:ln>
                                      <a:solidFill>
                                        <a:schemeClr val="accent1"/>
                                      </a:solidFill>
                                    </a:ln>
                                    <a:latin typeface="Cambria Math" panose="02040503050406030204" pitchFamily="18" charset="0"/>
                                  </a:rPr>
                                  <m:t>𝟐</m:t>
                                </m:r>
                              </m:sup>
                            </m:sSup>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𝒐𝒓𝒃𝒊𝒕𝒆</m:t>
                                </m:r>
                              </m:sub>
                            </m:sSub>
                          </m:den>
                        </m:f>
                      </m:e>
                    </m:rad>
                    <m:r>
                      <a:rPr lang="fr-FR" sz="1600" i="1" dirty="0">
                        <a:ln>
                          <a:solidFill>
                            <a:schemeClr val="accent1"/>
                          </a:solidFill>
                        </a:ln>
                        <a:latin typeface="Cambria Math" panose="02040503050406030204" pitchFamily="18" charset="0"/>
                      </a:rPr>
                      <m:t>−</m:t>
                    </m:r>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rad>
                      <m:radPr>
                        <m:degHide m:val="on"/>
                        <m:ctrlPr>
                          <a:rPr lang="fr-FR" sz="1600" i="1" dirty="0">
                            <a:ln>
                              <a:solidFill>
                                <a:schemeClr val="accent1"/>
                              </a:solidFill>
                            </a:ln>
                            <a:latin typeface="Cambria Math"/>
                          </a:rPr>
                        </m:ctrlPr>
                      </m:radPr>
                      <m:deg/>
                      <m:e>
                        <m:r>
                          <a:rPr lang="fr-FR" sz="1600" i="1" dirty="0">
                            <a:ln>
                              <a:solidFill>
                                <a:schemeClr val="accent1"/>
                              </a:solidFill>
                            </a:ln>
                            <a:latin typeface="Cambria Math" panose="02040503050406030204" pitchFamily="18" charset="0"/>
                          </a:rPr>
                          <m:t>𝟏</m:t>
                        </m:r>
                        <m:r>
                          <a:rPr lang="fr-FR" sz="1600" i="1" dirty="0">
                            <a:ln>
                              <a:solidFill>
                                <a:schemeClr val="accent1"/>
                              </a:solidFill>
                            </a:ln>
                            <a:latin typeface="Cambria Math" panose="02040503050406030204" pitchFamily="18" charset="0"/>
                          </a:rPr>
                          <m:t>−</m:t>
                        </m:r>
                        <m:f>
                          <m:fPr>
                            <m:ctrlPr>
                              <a:rPr lang="fr-FR" sz="1600" i="1" dirty="0">
                                <a:ln>
                                  <a:solidFill>
                                    <a:schemeClr val="accent1"/>
                                  </a:solidFill>
                                </a:ln>
                                <a:latin typeface="Cambria Math"/>
                              </a:rPr>
                            </m:ctrlPr>
                          </m:fPr>
                          <m:num>
                            <m:sSub>
                              <m:sSubPr>
                                <m:ctrlPr>
                                  <a:rPr lang="fr-FR" sz="1600" i="1" dirty="0">
                                    <a:ln>
                                      <a:solidFill>
                                        <a:schemeClr val="accent1"/>
                                      </a:solidFill>
                                    </a:ln>
                                    <a:latin typeface="Cambria Math"/>
                                  </a:rPr>
                                </m:ctrlPr>
                              </m:sSubPr>
                              <m:e>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𝒔</m:t>
                                </m:r>
                              </m:sub>
                            </m:sSub>
                          </m:num>
                          <m:den>
                            <m:sSub>
                              <m:sSubPr>
                                <m:ctrlPr>
                                  <a:rPr lang="fr-FR" sz="1600" i="1" dirty="0">
                                    <a:ln>
                                      <a:solidFill>
                                        <a:schemeClr val="accent1"/>
                                      </a:solidFill>
                                    </a:ln>
                                    <a:latin typeface="Cambria Math"/>
                                  </a:rPr>
                                </m:ctrlPr>
                              </m:sSubPr>
                              <m:e>
                                <m:r>
                                  <a:rPr lang="fr-FR" sz="1600" b="0" i="1" dirty="0" smtClean="0">
                                    <a:ln>
                                      <a:solidFill>
                                        <a:schemeClr val="accent1"/>
                                      </a:solidFill>
                                    </a:ln>
                                    <a:latin typeface="Cambria Math" panose="02040503050406030204" pitchFamily="18" charset="0"/>
                                  </a:rPr>
                                  <m:t>2 </m:t>
                                </m:r>
                                <m:r>
                                  <a:rPr lang="fr-FR" sz="1600" i="1" dirty="0">
                                    <a:ln>
                                      <a:solidFill>
                                        <a:schemeClr val="accent1"/>
                                      </a:solidFill>
                                    </a:ln>
                                    <a:latin typeface="Cambria Math" panose="02040503050406030204" pitchFamily="18" charset="0"/>
                                  </a:rPr>
                                  <m:t>𝒓</m:t>
                                </m:r>
                              </m:e>
                              <m:sub>
                                <m:r>
                                  <a:rPr lang="fr-FR" sz="1600" i="1" dirty="0">
                                    <a:ln>
                                      <a:solidFill>
                                        <a:schemeClr val="accent1"/>
                                      </a:solidFill>
                                    </a:ln>
                                    <a:latin typeface="Cambria Math" panose="02040503050406030204" pitchFamily="18" charset="0"/>
                                  </a:rPr>
                                  <m:t>𝒐𝒓𝒃𝒊𝒕𝒆</m:t>
                                </m:r>
                              </m:sub>
                            </m:sSub>
                          </m:den>
                        </m:f>
                      </m:e>
                    </m:rad>
                    <m:r>
                      <a:rPr lang="fr-FR" sz="1600" i="1" dirty="0">
                        <a:ln>
                          <a:solidFill>
                            <a:schemeClr val="accent1"/>
                          </a:solidFill>
                        </a:ln>
                        <a:latin typeface="Cambria Math" panose="02040503050406030204" pitchFamily="18" charset="0"/>
                      </a:rPr>
                      <m:t>−</m:t>
                    </m:r>
                    <m:r>
                      <a:rPr lang="fr-FR" sz="1600" i="1" dirty="0">
                        <a:ln>
                          <a:solidFill>
                            <a:schemeClr val="accent1"/>
                          </a:solidFill>
                        </a:ln>
                        <a:latin typeface="Cambria Math" panose="02040503050406030204" pitchFamily="18" charset="0"/>
                      </a:rPr>
                      <m:t>𝟏</m:t>
                    </m:r>
                  </m:oMath>
                </a14:m>
                <a:endParaRPr lang="fr-FR" sz="1600" i="1" dirty="0">
                  <a:ln>
                    <a:solidFill>
                      <a:schemeClr val="accent1"/>
                    </a:solidFill>
                  </a:ln>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60602" y="984488"/>
                <a:ext cx="6768199" cy="607089"/>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10920" y="4382470"/>
                <a:ext cx="4883284" cy="203132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m:t>RR</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RG</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sSup>
                        <m:sSupPr>
                          <m:ctrlPr>
                            <a:rPr lang="fr-FR" b="0" i="1" dirty="0" smtClean="0">
                              <a:ln>
                                <a:solidFill>
                                  <a:schemeClr val="accent1"/>
                                </a:solidFill>
                              </a:ln>
                              <a:solidFill>
                                <a:srgbClr val="FF0000"/>
                              </a:solidFill>
                              <a:latin typeface="Cambria Math"/>
                              <a:ea typeface="Cambria Math" panose="02040503050406030204" pitchFamily="18" charset="0"/>
                            </a:rPr>
                          </m:ctrlPr>
                        </m:sSupPr>
                        <m:e>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39,0.10</m:t>
                          </m:r>
                        </m:e>
                        <m: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−6</m:t>
                          </m:r>
                        </m:sup>
                      </m:sSup>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s</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jour</m:t>
                      </m:r>
                      <m:r>
                        <a:rPr lang="fr-FR" dirty="0">
                          <a:ln>
                            <a:solidFill>
                              <a:schemeClr val="accent1"/>
                            </a:solidFill>
                          </a:ln>
                          <a:solidFill>
                            <a:srgbClr val="FF0000"/>
                          </a:solidFill>
                          <a:latin typeface="Cambria Math" panose="02040503050406030204" pitchFamily="18" charset="0"/>
                          <a:ea typeface="Cambria Math" panose="02040503050406030204" pitchFamily="18" charset="0"/>
                        </a:rPr>
                        <m:t>=0,0</m:t>
                      </m:r>
                      <m:r>
                        <m:rPr>
                          <m:nor/>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14</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 </m:t>
                      </m:r>
                      <m:r>
                        <m:rPr>
                          <m:sty m:val="p"/>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s</m:t>
                      </m:r>
                      <m:r>
                        <a:rPr lang="fr-FR" dirty="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an</m:t>
                      </m:r>
                    </m:oMath>
                  </m:oMathPara>
                </a14:m>
                <a:endParaRPr lang="fr-FR" dirty="0">
                  <a:solidFill>
                    <a:srgbClr val="FF0000"/>
                  </a:solidFill>
                </a:endParaRPr>
              </a:p>
              <a:p>
                <a:r>
                  <a:rPr lang="fr-FR" dirty="0" smtClean="0">
                    <a:solidFill>
                      <a:srgbClr val="FF0000"/>
                    </a:solidFill>
                  </a:rPr>
                  <a:t> </a:t>
                </a:r>
              </a:p>
              <a:p>
                <a:endParaRPr lang="fr-FR" dirty="0" smtClean="0">
                  <a:solidFill>
                    <a:srgbClr val="FF0000"/>
                  </a:solidFill>
                </a:endParaRPr>
              </a:p>
              <a:p>
                <a14:m>
                  <m:oMath xmlns:m="http://schemas.openxmlformats.org/officeDocument/2006/math">
                    <m:sSup>
                      <m:sSupPr>
                        <m:ctrlPr>
                          <a:rPr lang="fr-FR" i="1" dirty="0">
                            <a:ln>
                              <a:solidFill>
                                <a:schemeClr val="accent1"/>
                              </a:solidFill>
                            </a:ln>
                            <a:solidFill>
                              <a:srgbClr val="FF0000"/>
                            </a:solidFill>
                            <a:latin typeface="Cambria Math"/>
                            <a:ea typeface="Cambria Math" panose="02040503050406030204" pitchFamily="18" charset="0"/>
                          </a:rPr>
                        </m:ctrlPr>
                      </m:sSupPr>
                      <m:e>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Distance</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 =</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 </m:t>
                        </m:r>
                        <m:r>
                          <a:rPr lang="fr-FR" dirty="0">
                            <a:ln>
                              <a:solidFill>
                                <a:schemeClr val="accent1"/>
                              </a:solidFill>
                            </a:ln>
                            <a:solidFill>
                              <a:srgbClr val="FF0000"/>
                            </a:solidFill>
                            <a:latin typeface="Cambria Math" panose="02040503050406030204" pitchFamily="18" charset="0"/>
                            <a:ea typeface="Cambria Math" panose="02040503050406030204" pitchFamily="18" charset="0"/>
                          </a:rPr>
                          <m:t>39,0.10</m:t>
                        </m:r>
                      </m:e>
                      <m:sup>
                        <m:r>
                          <a:rPr lang="fr-FR" dirty="0">
                            <a:ln>
                              <a:solidFill>
                                <a:schemeClr val="accent1"/>
                              </a:solidFill>
                            </a:ln>
                            <a:solidFill>
                              <a:srgbClr val="FF0000"/>
                            </a:solidFill>
                            <a:latin typeface="Cambria Math" panose="02040503050406030204" pitchFamily="18" charset="0"/>
                            <a:ea typeface="Cambria Math" panose="02040503050406030204" pitchFamily="18" charset="0"/>
                          </a:rPr>
                          <m:t>−6</m:t>
                        </m:r>
                      </m:sup>
                    </m:sSup>
                    <m:r>
                      <a:rPr lang="fr-FR" dirty="0">
                        <a:ln>
                          <a:solidFill>
                            <a:schemeClr val="accent1"/>
                          </a:solidFill>
                        </a:ln>
                        <a:solidFill>
                          <a:srgbClr val="FF0000"/>
                        </a:solidFill>
                        <a:latin typeface="Cambria Math" panose="02040503050406030204" pitchFamily="18" charset="0"/>
                        <a:ea typeface="Cambria Math" panose="02040503050406030204" pitchFamily="18" charset="0"/>
                      </a:rPr>
                      <m:t>×</m:t>
                    </m:r>
                    <m:sSup>
                      <m:sSupPr>
                        <m:ctrlPr>
                          <a:rPr lang="fr-FR" b="0" i="1" dirty="0" smtClean="0">
                            <a:ln>
                              <a:solidFill>
                                <a:schemeClr val="accent1"/>
                              </a:solidFill>
                            </a:ln>
                            <a:solidFill>
                              <a:srgbClr val="FF0000"/>
                            </a:solidFill>
                            <a:latin typeface="Cambria Math"/>
                            <a:ea typeface="Cambria Math" panose="02040503050406030204" pitchFamily="18" charset="0"/>
                          </a:rPr>
                        </m:ctrlPr>
                      </m:sSupPr>
                      <m:e>
                        <m:r>
                          <a:rPr lang="fr-FR" b="0" i="1" dirty="0" smtClean="0">
                            <a:ln>
                              <a:solidFill>
                                <a:schemeClr val="accent1"/>
                              </a:solidFill>
                            </a:ln>
                            <a:solidFill>
                              <a:srgbClr val="FF0000"/>
                            </a:solidFill>
                            <a:latin typeface="Cambria Math" panose="02040503050406030204" pitchFamily="18" charset="0"/>
                            <a:ea typeface="Cambria Math" panose="02040503050406030204" pitchFamily="18" charset="0"/>
                          </a:rPr>
                          <m:t>3</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.10</m:t>
                        </m:r>
                      </m:e>
                      <m: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8</m:t>
                        </m:r>
                      </m:sup>
                    </m:s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11,7 </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km</m:t>
                    </m:r>
                  </m:oMath>
                </a14:m>
                <a: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a:t>/jour</a:t>
                </a:r>
              </a:p>
              <a:p>
                <a:endParaRPr lang="fr-FR" dirty="0">
                  <a:ln>
                    <a:solidFill>
                      <a:schemeClr val="accent1"/>
                    </a:solidFill>
                  </a:ln>
                  <a:solidFill>
                    <a:srgbClr val="FF0000"/>
                  </a:solidFill>
                  <a:latin typeface="Cambria Math" panose="02040503050406030204" pitchFamily="18" charset="0"/>
                  <a:ea typeface="Cambria Math" panose="02040503050406030204" pitchFamily="18" charset="0"/>
                </a:endParaRPr>
              </a:p>
              <a:p>
                <a:r>
                  <a:rPr lang="fr-FR" dirty="0">
                    <a:ln>
                      <a:solidFill>
                        <a:schemeClr val="accent1"/>
                      </a:solidFill>
                    </a:ln>
                    <a:solidFill>
                      <a:srgbClr val="FF0000"/>
                    </a:solidFill>
                    <a:latin typeface="Cambria Math" panose="02040503050406030204" pitchFamily="18" charset="0"/>
                    <a:ea typeface="Cambria Math" panose="02040503050406030204" pitchFamily="18" charset="0"/>
                  </a:rPr>
                  <a:t>L’horloge des GPS avance par rapport </a:t>
                </a:r>
                <a: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a:t>aux horloges au </a:t>
                </a:r>
                <a:r>
                  <a:rPr lang="fr-FR" dirty="0">
                    <a:ln>
                      <a:solidFill>
                        <a:schemeClr val="accent1"/>
                      </a:solidFill>
                    </a:ln>
                    <a:solidFill>
                      <a:srgbClr val="FF0000"/>
                    </a:solidFill>
                    <a:latin typeface="Cambria Math" panose="02040503050406030204" pitchFamily="18" charset="0"/>
                    <a:ea typeface="Cambria Math" panose="02040503050406030204" pitchFamily="18" charset="0"/>
                  </a:rPr>
                  <a:t>sol</a:t>
                </a:r>
                <a: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a:t>.</a:t>
                </a:r>
                <a:endParaRPr lang="fr-FR" dirty="0">
                  <a:ln>
                    <a:solidFill>
                      <a:schemeClr val="accent1"/>
                    </a:solidFill>
                  </a:ln>
                  <a:solidFill>
                    <a:srgbClr val="FF0000"/>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110920" y="4382470"/>
                <a:ext cx="4883284" cy="2031325"/>
              </a:xfrm>
              <a:prstGeom prst="rect">
                <a:avLst/>
              </a:prstGeom>
              <a:blipFill rotWithShape="0">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66570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smtClean="0"/>
              <a:t>Station </a:t>
            </a:r>
            <a:r>
              <a:rPr lang="fr-FR" sz="3200" dirty="0"/>
              <a:t>Spatiale Internationale</a:t>
            </a:r>
          </a:p>
        </p:txBody>
      </p:sp>
      <mc:AlternateContent xmlns:mc="http://schemas.openxmlformats.org/markup-compatibility/2006" xmlns:a14="http://schemas.microsoft.com/office/drawing/2010/main">
        <mc:Choice Requires="a14">
          <p:sp>
            <p:nvSpPr>
              <p:cNvPr id="4" name="Rectangle 3"/>
              <p:cNvSpPr/>
              <p:nvPr/>
            </p:nvSpPr>
            <p:spPr>
              <a:xfrm>
                <a:off x="87550" y="1192195"/>
                <a:ext cx="12013660" cy="5042278"/>
              </a:xfrm>
              <a:prstGeom prst="rect">
                <a:avLst/>
              </a:prstGeom>
            </p:spPr>
            <p:txBody>
              <a:bodyPr wrap="square">
                <a:spAutoFit/>
              </a:bodyPr>
              <a:lstStyle/>
              <a:p>
                <a:pPr algn="ctr"/>
                <a:r>
                  <a:rPr lang="fr-FR" dirty="0" smtClean="0">
                    <a:ln>
                      <a:solidFill>
                        <a:schemeClr val="accent1"/>
                      </a:solidFill>
                    </a:ln>
                    <a:ea typeface="Cambria Math" panose="02040503050406030204" pitchFamily="18" charset="0"/>
                  </a:rPr>
                  <a:t>Station Spatiale Internationale (Altitude : 420 km)</a:t>
                </a:r>
              </a:p>
              <a:p>
                <a:endParaRPr lang="fr-FR" dirty="0" smtClean="0">
                  <a:ln>
                    <a:solidFill>
                      <a:schemeClr val="accent1"/>
                    </a:solidFill>
                  </a:ln>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RR</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ea typeface="Cambria Math" panose="02040503050406030204" pitchFamily="18" charset="0"/>
                            </a:rPr>
                          </m:ctrlPr>
                        </m:radPr>
                        <m:deg/>
                        <m:e>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f>
                            <m:fPr>
                              <m:ctrlPr>
                                <a:rPr lang="fr-FR" i="1" dirty="0">
                                  <a:ln>
                                    <a:solidFill>
                                      <a:schemeClr val="accent1"/>
                                    </a:solidFill>
                                  </a:ln>
                                  <a:latin typeface="Cambria Math"/>
                                  <a:ea typeface="Cambria Math" panose="02040503050406030204" pitchFamily="18" charset="0"/>
                                </a:rPr>
                              </m:ctrlPr>
                            </m:fPr>
                            <m:num>
                              <m:sSub>
                                <m:sSubPr>
                                  <m:ctrlPr>
                                    <a:rPr lang="fr-FR" i="1" dirty="0">
                                      <a:ln>
                                        <a:solidFill>
                                          <a:schemeClr val="accent1"/>
                                        </a:solidFill>
                                      </a:ln>
                                      <a:latin typeface="Cambria Math"/>
                                      <a:ea typeface="Cambria Math" panose="02040503050406030204" pitchFamily="18" charset="0"/>
                                    </a:rPr>
                                  </m:ctrlPr>
                                </m:sSubPr>
                                <m:e>
                                  <m:r>
                                    <a:rPr lang="fr-FR" dirty="0">
                                      <a:ln>
                                        <a:solidFill>
                                          <a:schemeClr val="accent1"/>
                                        </a:solidFill>
                                      </a:ln>
                                      <a:latin typeface="Cambria Math" panose="02040503050406030204" pitchFamily="18" charset="0"/>
                                      <a:ea typeface="Cambria Math" panose="02040503050406030204" pitchFamily="18" charset="0"/>
                                    </a:rPr>
                                    <m:t>𝒓</m:t>
                                  </m:r>
                                </m:e>
                                <m:sub>
                                  <m:r>
                                    <a:rPr lang="fr-FR" dirty="0">
                                      <a:ln>
                                        <a:solidFill>
                                          <a:schemeClr val="accent1"/>
                                        </a:solidFill>
                                      </a:ln>
                                      <a:latin typeface="Cambria Math" panose="02040503050406030204" pitchFamily="18" charset="0"/>
                                      <a:ea typeface="Cambria Math" panose="02040503050406030204" pitchFamily="18" charset="0"/>
                                    </a:rPr>
                                    <m:t>𝒔</m:t>
                                  </m:r>
                                </m:sub>
                              </m:sSub>
                            </m:num>
                            <m:den>
                              <m:sSub>
                                <m:sSubPr>
                                  <m:ctrlPr>
                                    <a:rPr lang="fr-FR" i="1" dirty="0">
                                      <a:ln>
                                        <a:solidFill>
                                          <a:schemeClr val="accent1"/>
                                        </a:solidFill>
                                      </a:ln>
                                      <a:latin typeface="Cambria Math"/>
                                      <a:ea typeface="Cambria Math" panose="02040503050406030204" pitchFamily="18" charset="0"/>
                                    </a:rPr>
                                  </m:ctrlPr>
                                </m:sSubPr>
                                <m:e>
                                  <m:r>
                                    <a:rPr lang="fr-FR" b="0" i="0" dirty="0" smtClean="0">
                                      <a:ln>
                                        <a:solidFill>
                                          <a:schemeClr val="accent1"/>
                                        </a:solidFill>
                                      </a:ln>
                                      <a:latin typeface="Cambria Math" panose="02040503050406030204" pitchFamily="18" charset="0"/>
                                      <a:ea typeface="Cambria Math" panose="02040503050406030204" pitchFamily="18" charset="0"/>
                                    </a:rPr>
                                    <m:t>2 </m:t>
                                  </m:r>
                                  <m:r>
                                    <a:rPr lang="fr-FR" dirty="0">
                                      <a:ln>
                                        <a:solidFill>
                                          <a:schemeClr val="accent1"/>
                                        </a:solidFill>
                                      </a:ln>
                                      <a:latin typeface="Cambria Math" panose="02040503050406030204" pitchFamily="18" charset="0"/>
                                      <a:ea typeface="Cambria Math" panose="02040503050406030204" pitchFamily="18" charset="0"/>
                                    </a:rPr>
                                    <m:t>𝒓</m:t>
                                  </m:r>
                                </m:e>
                                <m:sub>
                                  <m:r>
                                    <a:rPr lang="fr-FR" dirty="0">
                                      <a:ln>
                                        <a:solidFill>
                                          <a:schemeClr val="accent1"/>
                                        </a:solidFill>
                                      </a:ln>
                                      <a:latin typeface="Cambria Math" panose="02040503050406030204" pitchFamily="18" charset="0"/>
                                      <a:ea typeface="Cambria Math" panose="02040503050406030204" pitchFamily="18" charset="0"/>
                                    </a:rPr>
                                    <m:t>𝒐𝒓𝒃𝒊𝒕𝒆</m:t>
                                  </m:r>
                                </m:sub>
                              </m:sSub>
                            </m:den>
                          </m:f>
                        </m:e>
                      </m:rad>
                      <m:r>
                        <a:rPr lang="fr-FR" dirty="0">
                          <a:ln>
                            <a:solidFill>
                              <a:schemeClr val="accent1"/>
                            </a:solidFill>
                          </a:ln>
                          <a:latin typeface="Cambria Math" panose="02040503050406030204" pitchFamily="18" charset="0"/>
                          <a:ea typeface="Cambria Math" panose="02040503050406030204" pitchFamily="18" charset="0"/>
                        </a:rPr>
                        <m:t>−</m:t>
                      </m:r>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ea typeface="Cambria Math" panose="02040503050406030204" pitchFamily="18" charset="0"/>
                            </a:rPr>
                          </m:ctrlPr>
                        </m:radPr>
                        <m:deg/>
                        <m:e>
                          <m:r>
                            <a:rPr lang="fr-FR" dirty="0">
                              <a:ln>
                                <a:solidFill>
                                  <a:schemeClr val="accent1"/>
                                </a:solidFill>
                              </a:ln>
                              <a:latin typeface="Cambria Math" panose="02040503050406030204" pitchFamily="18" charset="0"/>
                              <a:ea typeface="Cambria Math" panose="02040503050406030204" pitchFamily="18" charset="0"/>
                            </a:rPr>
                            <m:t>𝟏</m:t>
                          </m:r>
                          <m:r>
                            <a:rPr lang="fr-FR" dirty="0">
                              <a:ln>
                                <a:solidFill>
                                  <a:schemeClr val="accent1"/>
                                </a:solidFill>
                              </a:ln>
                              <a:latin typeface="Cambria Math" panose="02040503050406030204" pitchFamily="18" charset="0"/>
                              <a:ea typeface="Cambria Math" panose="02040503050406030204" pitchFamily="18" charset="0"/>
                            </a:rPr>
                            <m:t>−</m:t>
                          </m:r>
                          <m:f>
                            <m:fPr>
                              <m:ctrlPr>
                                <a:rPr lang="fr-FR" i="1" dirty="0">
                                  <a:ln>
                                    <a:solidFill>
                                      <a:schemeClr val="accent1"/>
                                    </a:solidFill>
                                  </a:ln>
                                  <a:latin typeface="Cambria Math"/>
                                  <a:ea typeface="Cambria Math" panose="02040503050406030204" pitchFamily="18" charset="0"/>
                                </a:rPr>
                              </m:ctrlPr>
                            </m:fPr>
                            <m:num>
                              <m:r>
                                <a:rPr lang="fr-FR" b="0" i="1" dirty="0" smtClean="0">
                                  <a:ln>
                                    <a:solidFill>
                                      <a:schemeClr val="accent1"/>
                                    </a:solidFill>
                                  </a:ln>
                                  <a:latin typeface="Cambria Math" panose="02040503050406030204" pitchFamily="18" charset="0"/>
                                  <a:ea typeface="Cambria Math" panose="02040503050406030204" pitchFamily="18" charset="0"/>
                                </a:rPr>
                                <m:t>0,009</m:t>
                              </m:r>
                            </m:num>
                            <m:den>
                              <m:r>
                                <a:rPr lang="fr-FR" b="0" i="1" dirty="0" smtClean="0">
                                  <a:ln>
                                    <a:solidFill>
                                      <a:schemeClr val="accent1"/>
                                    </a:solidFill>
                                  </a:ln>
                                  <a:latin typeface="Cambria Math" panose="02040503050406030204" pitchFamily="18" charset="0"/>
                                  <a:ea typeface="Cambria Math" panose="02040503050406030204" pitchFamily="18" charset="0"/>
                                </a:rPr>
                                <m:t>2×</m:t>
                              </m:r>
                              <m:d>
                                <m:dPr>
                                  <m:ctrlPr>
                                    <a:rPr lang="fr-FR" b="0" i="1" dirty="0" smtClean="0">
                                      <a:ln>
                                        <a:solidFill>
                                          <a:schemeClr val="accent1"/>
                                        </a:solidFill>
                                      </a:ln>
                                      <a:latin typeface="Cambria Math"/>
                                      <a:ea typeface="Cambria Math" panose="02040503050406030204" pitchFamily="18" charset="0"/>
                                    </a:rPr>
                                  </m:ctrlPr>
                                </m:dPr>
                                <m:e>
                                  <m:r>
                                    <a:rPr lang="fr-FR" i="1" dirty="0">
                                      <a:ln>
                                        <a:solidFill>
                                          <a:schemeClr val="accent1"/>
                                        </a:solidFill>
                                      </a:ln>
                                      <a:latin typeface="Cambria Math" panose="02040503050406030204" pitchFamily="18" charset="0"/>
                                      <a:ea typeface="Cambria Math" panose="02040503050406030204" pitchFamily="18" charset="0"/>
                                    </a:rPr>
                                    <m:t>6,37</m:t>
                                  </m:r>
                                  <m:r>
                                    <a:rPr lang="fr-FR" b="0" i="1" dirty="0" smtClean="0">
                                      <a:ln>
                                        <a:solidFill>
                                          <a:schemeClr val="accent1"/>
                                        </a:solidFill>
                                      </a:ln>
                                      <a:latin typeface="Cambria Math" panose="02040503050406030204" pitchFamily="18" charset="0"/>
                                      <a:ea typeface="Cambria Math" panose="02040503050406030204" pitchFamily="18" charset="0"/>
                                    </a:rPr>
                                    <m:t>+0,42</m:t>
                                  </m:r>
                                </m:e>
                              </m:d>
                              <m:r>
                                <a:rPr lang="fr-FR" b="0" i="1" dirty="0" smtClean="0">
                                  <a:ln>
                                    <a:solidFill>
                                      <a:schemeClr val="accent1"/>
                                    </a:solidFill>
                                  </a:ln>
                                  <a:latin typeface="Cambria Math" panose="02040503050406030204" pitchFamily="18" charset="0"/>
                                  <a:ea typeface="Cambria Math" panose="02040503050406030204" pitchFamily="18" charset="0"/>
                                </a:rPr>
                                <m:t>.</m:t>
                              </m:r>
                              <m:sSup>
                                <m:sSupPr>
                                  <m:ctrlPr>
                                    <a:rPr lang="fr-FR" b="0" i="1" dirty="0" smtClean="0">
                                      <a:ln>
                                        <a:solidFill>
                                          <a:schemeClr val="accent1"/>
                                        </a:solidFill>
                                      </a:ln>
                                      <a:latin typeface="Cambria Math"/>
                                      <a:ea typeface="Cambria Math" panose="02040503050406030204" pitchFamily="18" charset="0"/>
                                    </a:rPr>
                                  </m:ctrlPr>
                                </m:sSupPr>
                                <m:e>
                                  <m:r>
                                    <a:rPr lang="fr-FR" b="0" i="1" dirty="0" smtClean="0">
                                      <a:ln>
                                        <a:solidFill>
                                          <a:schemeClr val="accent1"/>
                                        </a:solidFill>
                                      </a:ln>
                                      <a:latin typeface="Cambria Math" panose="02040503050406030204" pitchFamily="18" charset="0"/>
                                      <a:ea typeface="Cambria Math" panose="02040503050406030204" pitchFamily="18" charset="0"/>
                                    </a:rPr>
                                    <m:t>10</m:t>
                                  </m:r>
                                </m:e>
                                <m:sup>
                                  <m:r>
                                    <a:rPr lang="fr-FR" b="0" i="1" dirty="0" smtClean="0">
                                      <a:ln>
                                        <a:solidFill>
                                          <a:schemeClr val="accent1"/>
                                        </a:solidFill>
                                      </a:ln>
                                      <a:latin typeface="Cambria Math" panose="02040503050406030204" pitchFamily="18" charset="0"/>
                                      <a:ea typeface="Cambria Math" panose="02040503050406030204" pitchFamily="18" charset="0"/>
                                    </a:rPr>
                                    <m:t>6</m:t>
                                  </m:r>
                                </m:sup>
                              </m:sSup>
                            </m:den>
                          </m:f>
                        </m:e>
                      </m:rad>
                      <m:r>
                        <a:rPr lang="fr-FR" dirty="0">
                          <a:ln>
                            <a:solidFill>
                              <a:schemeClr val="accent1"/>
                            </a:solidFill>
                          </a:ln>
                          <a:latin typeface="Cambria Math" panose="02040503050406030204" pitchFamily="18" charset="0"/>
                          <a:ea typeface="Cambria Math" panose="02040503050406030204" pitchFamily="18" charset="0"/>
                        </a:rPr>
                        <m:t>−</m:t>
                      </m:r>
                      <m:r>
                        <a:rPr lang="fr-FR" dirty="0">
                          <a:ln>
                            <a:solidFill>
                              <a:schemeClr val="accent1"/>
                            </a:solidFill>
                          </a:ln>
                          <a:latin typeface="Cambria Math" panose="02040503050406030204" pitchFamily="18" charset="0"/>
                          <a:ea typeface="Cambria Math" panose="02040503050406030204" pitchFamily="18" charset="0"/>
                        </a:rPr>
                        <m:t>𝟏</m:t>
                      </m:r>
                      <m:r>
                        <a:rPr lang="fr-FR" b="0" i="0" dirty="0" smtClean="0">
                          <a:ln>
                            <a:solidFill>
                              <a:schemeClr val="accent1"/>
                            </a:solidFill>
                          </a:ln>
                          <a:latin typeface="Cambria Math" panose="02040503050406030204" pitchFamily="18" charset="0"/>
                          <a:ea typeface="Cambria Math" panose="02040503050406030204" pitchFamily="18" charset="0"/>
                        </a:rPr>
                        <m:t>=−</m:t>
                      </m:r>
                      <m:sSup>
                        <m:sSupPr>
                          <m:ctrlPr>
                            <a:rPr lang="fr-FR" b="0" i="1" dirty="0" smtClean="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3,31.10</m:t>
                          </m:r>
                        </m:e>
                        <m:sup>
                          <m:r>
                            <a:rPr lang="fr-FR" b="0" i="0" dirty="0" smtClean="0">
                              <a:ln>
                                <a:solidFill>
                                  <a:schemeClr val="accent1"/>
                                </a:solidFill>
                              </a:ln>
                              <a:latin typeface="Cambria Math" panose="02040503050406030204" pitchFamily="18" charset="0"/>
                              <a:ea typeface="Cambria Math" panose="02040503050406030204" pitchFamily="18" charset="0"/>
                            </a:rPr>
                            <m:t>−10</m:t>
                          </m:r>
                        </m:sup>
                      </m:sSup>
                    </m:oMath>
                  </m:oMathPara>
                </a14:m>
                <a:endParaRPr lang="fr-FR" b="0" dirty="0" smtClean="0">
                  <a:ln>
                    <a:solidFill>
                      <a:schemeClr val="accent1"/>
                    </a:solidFill>
                  </a:ln>
                  <a:ea typeface="Cambria Math" panose="02040503050406030204" pitchFamily="18" charset="0"/>
                </a:endParaRPr>
              </a:p>
              <a:p>
                <a:endParaRPr lang="fr-FR" dirty="0">
                  <a:ln>
                    <a:solidFill>
                      <a:schemeClr val="accent1"/>
                    </a:solidFill>
                  </a:ln>
                  <a:ea typeface="Cambria Math" panose="02040503050406030204" pitchFamily="18" charset="0"/>
                </a:endParaRPr>
              </a:p>
              <a:p>
                <a:endParaRPr lang="fr-FR" dirty="0" smtClean="0">
                  <a:ln>
                    <a:solidFill>
                      <a:schemeClr val="accent1"/>
                    </a:solidFill>
                  </a:ln>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RR</m:t>
                      </m:r>
                      <m:r>
                        <a:rPr lang="fr-FR" dirty="0">
                          <a:ln>
                            <a:solidFill>
                              <a:schemeClr val="accent1"/>
                            </a:solidFill>
                          </a:ln>
                          <a:latin typeface="Cambria Math" panose="02040503050406030204" pitchFamily="18" charset="0"/>
                          <a:ea typeface="Cambria Math" panose="02040503050406030204" pitchFamily="18" charset="0"/>
                        </a:rPr>
                        <m:t> </m:t>
                      </m:r>
                      <m:d>
                        <m:dPr>
                          <m:ctrlPr>
                            <a:rPr lang="fr-FR" i="1" dirty="0">
                              <a:ln>
                                <a:solidFill>
                                  <a:schemeClr val="accent1"/>
                                </a:solidFill>
                              </a:ln>
                              <a:latin typeface="Cambria Math"/>
                              <a:ea typeface="Cambria Math" panose="02040503050406030204" pitchFamily="18" charset="0"/>
                            </a:rPr>
                          </m:ctrlPr>
                        </m:dPr>
                        <m:e>
                          <m:r>
                            <m:rPr>
                              <m:sty m:val="p"/>
                            </m:rPr>
                            <a:rPr lang="fr-FR" dirty="0">
                              <a:ln>
                                <a:solidFill>
                                  <a:schemeClr val="accent1"/>
                                </a:solidFill>
                              </a:ln>
                              <a:latin typeface="Cambria Math" panose="02040503050406030204" pitchFamily="18" charset="0"/>
                              <a:ea typeface="Cambria Math" panose="02040503050406030204" pitchFamily="18" charset="0"/>
                            </a:rPr>
                            <m:t>par</m:t>
                          </m:r>
                          <m:r>
                            <a:rPr lang="fr-FR" dirty="0">
                              <a:ln>
                                <a:solidFill>
                                  <a:schemeClr val="accent1"/>
                                </a:solidFill>
                              </a:ln>
                              <a:latin typeface="Cambria Math" panose="02040503050406030204" pitchFamily="18" charset="0"/>
                              <a:ea typeface="Cambria Math" panose="02040503050406030204" pitchFamily="18" charset="0"/>
                            </a:rPr>
                            <m:t> </m:t>
                          </m:r>
                          <m:r>
                            <m:rPr>
                              <m:sty m:val="p"/>
                            </m:rPr>
                            <a:rPr lang="fr-FR" dirty="0">
                              <a:ln>
                                <a:solidFill>
                                  <a:schemeClr val="accent1"/>
                                </a:solidFill>
                              </a:ln>
                              <a:latin typeface="Cambria Math" panose="02040503050406030204" pitchFamily="18" charset="0"/>
                              <a:ea typeface="Cambria Math" panose="02040503050406030204" pitchFamily="18" charset="0"/>
                            </a:rPr>
                            <m:t>jour</m:t>
                          </m:r>
                        </m:e>
                      </m:d>
                      <m:r>
                        <a:rPr lang="fr-FR"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3</m:t>
                          </m:r>
                          <m:r>
                            <a:rPr lang="fr-FR" dirty="0">
                              <a:ln>
                                <a:solidFill>
                                  <a:schemeClr val="accent1"/>
                                </a:solidFill>
                              </a:ln>
                              <a:latin typeface="Cambria Math" panose="02040503050406030204" pitchFamily="18" charset="0"/>
                              <a:ea typeface="Cambria Math" panose="02040503050406030204" pitchFamily="18" charset="0"/>
                            </a:rPr>
                            <m:t>,</m:t>
                          </m:r>
                          <m:r>
                            <a:rPr lang="fr-FR" b="0" i="0" dirty="0" smtClean="0">
                              <a:ln>
                                <a:solidFill>
                                  <a:schemeClr val="accent1"/>
                                </a:solidFill>
                              </a:ln>
                              <a:latin typeface="Cambria Math" panose="02040503050406030204" pitchFamily="18" charset="0"/>
                              <a:ea typeface="Cambria Math" panose="02040503050406030204" pitchFamily="18" charset="0"/>
                            </a:rPr>
                            <m:t>31</m:t>
                          </m:r>
                          <m:r>
                            <a:rPr lang="fr-FR" dirty="0">
                              <a:ln>
                                <a:solidFill>
                                  <a:schemeClr val="accent1"/>
                                </a:solidFill>
                              </a:ln>
                              <a:latin typeface="Cambria Math" panose="02040503050406030204" pitchFamily="18" charset="0"/>
                              <a:ea typeface="Cambria Math" panose="02040503050406030204" pitchFamily="18" charset="0"/>
                            </a:rPr>
                            <m:t>.10</m:t>
                          </m:r>
                        </m:e>
                        <m:sup>
                          <m:r>
                            <a:rPr lang="fr-FR" dirty="0">
                              <a:ln>
                                <a:solidFill>
                                  <a:schemeClr val="accent1"/>
                                </a:solidFill>
                              </a:ln>
                              <a:latin typeface="Cambria Math" panose="02040503050406030204" pitchFamily="18" charset="0"/>
                              <a:ea typeface="Cambria Math" panose="02040503050406030204" pitchFamily="18" charset="0"/>
                            </a:rPr>
                            <m:t>−1</m:t>
                          </m:r>
                          <m:r>
                            <a:rPr lang="fr-FR" b="0" i="0" dirty="0" smtClean="0">
                              <a:ln>
                                <a:solidFill>
                                  <a:schemeClr val="accent1"/>
                                </a:solidFill>
                              </a:ln>
                              <a:latin typeface="Cambria Math" panose="02040503050406030204" pitchFamily="18" charset="0"/>
                              <a:ea typeface="Cambria Math" panose="02040503050406030204" pitchFamily="18" charset="0"/>
                            </a:rPr>
                            <m:t>0</m:t>
                          </m:r>
                        </m:sup>
                      </m:sSup>
                      <m:r>
                        <a:rPr lang="fr-FR" dirty="0">
                          <a:ln>
                            <a:solidFill>
                              <a:schemeClr val="accent1"/>
                            </a:solidFill>
                          </a:ln>
                          <a:latin typeface="Cambria Math" panose="02040503050406030204" pitchFamily="18" charset="0"/>
                          <a:ea typeface="Cambria Math" panose="02040503050406030204" pitchFamily="18" charset="0"/>
                        </a:rPr>
                        <m:t>×3600 ×24=−</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 28</m:t>
                          </m:r>
                          <m:r>
                            <a:rPr lang="fr-FR" dirty="0">
                              <a:ln>
                                <a:solidFill>
                                  <a:schemeClr val="accent1"/>
                                </a:solidFill>
                              </a:ln>
                              <a:latin typeface="Cambria Math" panose="02040503050406030204" pitchFamily="18" charset="0"/>
                              <a:ea typeface="Cambria Math" panose="02040503050406030204" pitchFamily="18" charset="0"/>
                            </a:rPr>
                            <m:t>,</m:t>
                          </m:r>
                          <m:r>
                            <a:rPr lang="fr-FR" b="0" i="0" dirty="0" smtClean="0">
                              <a:ln>
                                <a:solidFill>
                                  <a:schemeClr val="accent1"/>
                                </a:solidFill>
                              </a:ln>
                              <a:latin typeface="Cambria Math" panose="02040503050406030204" pitchFamily="18" charset="0"/>
                              <a:ea typeface="Cambria Math" panose="02040503050406030204" pitchFamily="18" charset="0"/>
                            </a:rPr>
                            <m:t>6</m:t>
                          </m:r>
                          <m:r>
                            <a:rPr lang="fr-FR" dirty="0">
                              <a:ln>
                                <a:solidFill>
                                  <a:schemeClr val="accent1"/>
                                </a:solidFill>
                              </a:ln>
                              <a:latin typeface="Cambria Math" panose="02040503050406030204" pitchFamily="18" charset="0"/>
                              <a:ea typeface="Cambria Math" panose="02040503050406030204" pitchFamily="18" charset="0"/>
                            </a:rPr>
                            <m:t>.10</m:t>
                          </m:r>
                        </m:e>
                        <m:sup>
                          <m:r>
                            <a:rPr lang="fr-FR" dirty="0">
                              <a:ln>
                                <a:solidFill>
                                  <a:schemeClr val="accent1"/>
                                </a:solidFill>
                              </a:ln>
                              <a:latin typeface="Cambria Math" panose="02040503050406030204" pitchFamily="18" charset="0"/>
                              <a:ea typeface="Cambria Math" panose="02040503050406030204" pitchFamily="18" charset="0"/>
                            </a:rPr>
                            <m:t>−6</m:t>
                          </m:r>
                        </m:sup>
                      </m:sSup>
                      <m:r>
                        <m:rPr>
                          <m:sty m:val="p"/>
                        </m:rPr>
                        <a:rPr lang="fr-FR" i="0" dirty="0">
                          <a:ln>
                            <a:solidFill>
                              <a:schemeClr val="accent1"/>
                            </a:solidFill>
                          </a:ln>
                          <a:latin typeface="Cambria Math" panose="02040503050406030204" pitchFamily="18" charset="0"/>
                          <a:ea typeface="Cambria Math" panose="02040503050406030204" pitchFamily="18" charset="0"/>
                        </a:rPr>
                        <m:t>s</m:t>
                      </m:r>
                      <m:r>
                        <a:rPr lang="fr-FR" i="0" dirty="0">
                          <a:ln>
                            <a:solidFill>
                              <a:schemeClr val="accent1"/>
                            </a:solidFill>
                          </a:ln>
                          <a:latin typeface="Cambria Math" panose="02040503050406030204" pitchFamily="18" charset="0"/>
                          <a:ea typeface="Cambria Math" panose="02040503050406030204" pitchFamily="18" charset="0"/>
                        </a:rPr>
                        <m:t>/</m:t>
                      </m:r>
                      <m:r>
                        <m:rPr>
                          <m:sty m:val="p"/>
                        </m:rPr>
                        <a:rPr lang="fr-FR" i="0" dirty="0">
                          <a:ln>
                            <a:solidFill>
                              <a:schemeClr val="accent1"/>
                            </a:solidFill>
                          </a:ln>
                          <a:latin typeface="Cambria Math" panose="02040503050406030204" pitchFamily="18" charset="0"/>
                          <a:ea typeface="Cambria Math" panose="02040503050406030204" pitchFamily="18" charset="0"/>
                        </a:rPr>
                        <m:t>jour</m:t>
                      </m:r>
                    </m:oMath>
                  </m:oMathPara>
                </a14:m>
                <a:endParaRPr lang="fr-FR" dirty="0">
                  <a:ln>
                    <a:solidFill>
                      <a:schemeClr val="accent1"/>
                    </a:solidFill>
                  </a:ln>
                  <a:latin typeface="Cambria Math" panose="02040503050406030204" pitchFamily="18" charset="0"/>
                  <a:ea typeface="Cambria Math" panose="02040503050406030204" pitchFamily="18" charset="0"/>
                </a:endParaRPr>
              </a:p>
              <a:p>
                <a:endParaRPr lang="fr-FR" dirty="0" smtClean="0"/>
              </a:p>
              <a:p>
                <a:endParaRPr lang="fr-FR" dirty="0" smtClean="0"/>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m:t>
                      </m:r>
                      <m:r>
                        <m:rPr>
                          <m:sty m:val="p"/>
                        </m:rPr>
                        <a:rPr lang="fr-FR" b="0" i="0" dirty="0" smtClean="0">
                          <a:ln>
                            <a:solidFill>
                              <a:schemeClr val="accent1"/>
                            </a:solidFill>
                          </a:ln>
                          <a:latin typeface="Cambria Math" panose="02040503050406030204" pitchFamily="18" charset="0"/>
                          <a:ea typeface="Cambria Math" panose="02040503050406030204" pitchFamily="18" charset="0"/>
                        </a:rPr>
                        <m:t>G</m:t>
                      </m:r>
                      <m:r>
                        <a:rPr lang="fr-FR" dirty="0">
                          <a:ln>
                            <a:solidFill>
                              <a:schemeClr val="accent1"/>
                            </a:solidFill>
                          </a:ln>
                          <a:latin typeface="Cambria Math" panose="02040503050406030204" pitchFamily="18" charset="0"/>
                          <a:ea typeface="Cambria Math" panose="02040503050406030204" pitchFamily="18" charset="0"/>
                        </a:rPr>
                        <m:t>=</m:t>
                      </m:r>
                      <m:rad>
                        <m:radPr>
                          <m:degHide m:val="on"/>
                          <m:ctrlPr>
                            <a:rPr lang="fr-FR" i="1" dirty="0">
                              <a:ln>
                                <a:solidFill>
                                  <a:schemeClr val="accent1"/>
                                </a:solidFill>
                              </a:ln>
                              <a:latin typeface="Cambria Math"/>
                            </a:rPr>
                          </m:ctrlPr>
                        </m:radPr>
                        <m:deg/>
                        <m:e>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𝒔</m:t>
                                      </m:r>
                                    </m:sub>
                                  </m:sSub>
                                </m:num>
                                <m:den>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𝒐𝒓𝒃𝒊𝒕𝒆</m:t>
                                      </m:r>
                                    </m:sub>
                                  </m:sSub>
                                </m:den>
                              </m:f>
                            </m:num>
                            <m:den>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𝒔</m:t>
                                      </m:r>
                                    </m:sub>
                                  </m:sSub>
                                </m:num>
                                <m:den>
                                  <m:sSub>
                                    <m:sSubPr>
                                      <m:ctrlPr>
                                        <a:rPr lang="fr-FR" i="1" dirty="0">
                                          <a:ln>
                                            <a:solidFill>
                                              <a:schemeClr val="accent1"/>
                                            </a:solidFill>
                                          </a:ln>
                                          <a:latin typeface="Cambria Math"/>
                                        </a:rPr>
                                      </m:ctrlPr>
                                    </m:sSubPr>
                                    <m:e>
                                      <m:r>
                                        <a:rPr lang="fr-FR" i="1" dirty="0">
                                          <a:ln>
                                            <a:solidFill>
                                              <a:schemeClr val="accent1"/>
                                            </a:solidFill>
                                          </a:ln>
                                          <a:latin typeface="Cambria Math" panose="02040503050406030204" pitchFamily="18" charset="0"/>
                                        </a:rPr>
                                        <m:t>𝒓</m:t>
                                      </m:r>
                                    </m:e>
                                    <m:sub>
                                      <m:r>
                                        <a:rPr lang="fr-FR" i="1" dirty="0">
                                          <a:ln>
                                            <a:solidFill>
                                              <a:schemeClr val="accent1"/>
                                            </a:solidFill>
                                          </a:ln>
                                          <a:latin typeface="Cambria Math" panose="02040503050406030204" pitchFamily="18" charset="0"/>
                                        </a:rPr>
                                        <m:t>𝒕𝒆𝒓𝒓𝒆</m:t>
                                      </m:r>
                                    </m:sub>
                                  </m:sSub>
                                </m:den>
                              </m:f>
                            </m:den>
                          </m:f>
                        </m:e>
                      </m:rad>
                      <m:r>
                        <a:rPr lang="fr-FR" i="1" dirty="0">
                          <a:ln>
                            <a:solidFill>
                              <a:schemeClr val="accent1"/>
                            </a:solidFill>
                          </a:ln>
                          <a:latin typeface="Cambria Math" panose="02040503050406030204" pitchFamily="18" charset="0"/>
                        </a:rPr>
                        <m:t>−</m:t>
                      </m:r>
                      <m:r>
                        <a:rPr lang="fr-FR" i="1" dirty="0">
                          <a:ln>
                            <a:solidFill>
                              <a:schemeClr val="accent1"/>
                            </a:solidFill>
                          </a:ln>
                          <a:latin typeface="Cambria Math" panose="02040503050406030204" pitchFamily="18" charset="0"/>
                        </a:rPr>
                        <m:t>𝟏</m:t>
                      </m:r>
                      <m:r>
                        <a:rPr lang="fr-FR" b="0" i="1" dirty="0" smtClean="0">
                          <a:ln>
                            <a:solidFill>
                              <a:schemeClr val="accent1"/>
                            </a:solidFill>
                          </a:ln>
                          <a:latin typeface="Cambria Math" panose="02040503050406030204" pitchFamily="18" charset="0"/>
                        </a:rPr>
                        <m:t>=</m:t>
                      </m:r>
                      <m:rad>
                        <m:radPr>
                          <m:degHide m:val="on"/>
                          <m:ctrlPr>
                            <a:rPr lang="fr-FR" i="1" dirty="0">
                              <a:ln>
                                <a:solidFill>
                                  <a:schemeClr val="accent1"/>
                                </a:solidFill>
                              </a:ln>
                              <a:latin typeface="Cambria Math"/>
                            </a:rPr>
                          </m:ctrlPr>
                        </m:radPr>
                        <m:deg/>
                        <m:e>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ea typeface="Cambria Math" panose="02040503050406030204" pitchFamily="18" charset="0"/>
                                    </a:rPr>
                                    <m:t>0,009</m:t>
                                  </m:r>
                                </m:num>
                                <m:den>
                                  <m:d>
                                    <m:dPr>
                                      <m:ctrlPr>
                                        <a:rPr lang="fr-FR" i="1" dirty="0">
                                          <a:ln>
                                            <a:solidFill>
                                              <a:schemeClr val="accent1"/>
                                            </a:solidFill>
                                          </a:ln>
                                          <a:latin typeface="Cambria Math"/>
                                          <a:ea typeface="Cambria Math" panose="02040503050406030204" pitchFamily="18" charset="0"/>
                                        </a:rPr>
                                      </m:ctrlPr>
                                    </m:dPr>
                                    <m:e>
                                      <m:r>
                                        <a:rPr lang="fr-FR" i="1" dirty="0">
                                          <a:ln>
                                            <a:solidFill>
                                              <a:schemeClr val="accent1"/>
                                            </a:solidFill>
                                          </a:ln>
                                          <a:latin typeface="Cambria Math" panose="02040503050406030204" pitchFamily="18" charset="0"/>
                                          <a:ea typeface="Cambria Math" panose="02040503050406030204" pitchFamily="18" charset="0"/>
                                        </a:rPr>
                                        <m:t>6,37+0,</m:t>
                                      </m:r>
                                      <m:r>
                                        <a:rPr lang="fr-FR" b="0" i="1" dirty="0" smtClean="0">
                                          <a:ln>
                                            <a:solidFill>
                                              <a:schemeClr val="accent1"/>
                                            </a:solidFill>
                                          </a:ln>
                                          <a:latin typeface="Cambria Math" panose="02040503050406030204" pitchFamily="18" charset="0"/>
                                          <a:ea typeface="Cambria Math" panose="02040503050406030204" pitchFamily="18" charset="0"/>
                                        </a:rPr>
                                        <m:t>42</m:t>
                                      </m:r>
                                    </m:e>
                                  </m:d>
                                  <m:r>
                                    <a:rPr lang="fr-FR" i="1"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den>
                              </m:f>
                            </m:num>
                            <m:den>
                              <m:r>
                                <a:rPr lang="fr-FR" i="1" dirty="0">
                                  <a:ln>
                                    <a:solidFill>
                                      <a:schemeClr val="accent1"/>
                                    </a:solidFill>
                                  </a:ln>
                                  <a:latin typeface="Cambria Math" panose="02040503050406030204" pitchFamily="18" charset="0"/>
                                </a:rPr>
                                <m:t>𝟏</m:t>
                              </m:r>
                              <m:r>
                                <a:rPr lang="fr-FR" i="1" dirty="0">
                                  <a:ln>
                                    <a:solidFill>
                                      <a:schemeClr val="accent1"/>
                                    </a:solidFill>
                                  </a:ln>
                                  <a:latin typeface="Cambria Math" panose="02040503050406030204" pitchFamily="18" charset="0"/>
                                </a:rPr>
                                <m:t>−</m:t>
                              </m:r>
                              <m:f>
                                <m:fPr>
                                  <m:ctrlPr>
                                    <a:rPr lang="fr-FR" i="1" dirty="0">
                                      <a:ln>
                                        <a:solidFill>
                                          <a:schemeClr val="accent1"/>
                                        </a:solidFill>
                                      </a:ln>
                                      <a:latin typeface="Cambria Math"/>
                                    </a:rPr>
                                  </m:ctrlPr>
                                </m:fPr>
                                <m:num>
                                  <m:r>
                                    <a:rPr lang="fr-FR" i="1" dirty="0">
                                      <a:ln>
                                        <a:solidFill>
                                          <a:schemeClr val="accent1"/>
                                        </a:solidFill>
                                      </a:ln>
                                      <a:latin typeface="Cambria Math" panose="02040503050406030204" pitchFamily="18" charset="0"/>
                                      <a:ea typeface="Cambria Math" panose="02040503050406030204" pitchFamily="18" charset="0"/>
                                    </a:rPr>
                                    <m:t>0,009</m:t>
                                  </m:r>
                                </m:num>
                                <m:den>
                                  <m:r>
                                    <a:rPr lang="fr-FR" i="1" dirty="0">
                                      <a:ln>
                                        <a:solidFill>
                                          <a:schemeClr val="accent1"/>
                                        </a:solidFill>
                                      </a:ln>
                                      <a:latin typeface="Cambria Math" panose="02040503050406030204" pitchFamily="18" charset="0"/>
                                      <a:ea typeface="Cambria Math" panose="02040503050406030204" pitchFamily="18" charset="0"/>
                                    </a:rPr>
                                    <m:t>6,37</m:t>
                                  </m:r>
                                  <m:r>
                                    <a:rPr lang="fr-FR" b="0" i="1" dirty="0" smtClean="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den>
                              </m:f>
                            </m:den>
                          </m:f>
                        </m:e>
                      </m:rad>
                      <m:r>
                        <a:rPr lang="fr-FR" i="1" dirty="0">
                          <a:ln>
                            <a:solidFill>
                              <a:schemeClr val="accent1"/>
                            </a:solidFill>
                          </a:ln>
                          <a:latin typeface="Cambria Math" panose="02040503050406030204" pitchFamily="18" charset="0"/>
                        </a:rPr>
                        <m:t>−</m:t>
                      </m:r>
                      <m:r>
                        <a:rPr lang="fr-FR" i="1" dirty="0">
                          <a:ln>
                            <a:solidFill>
                              <a:schemeClr val="accent1"/>
                            </a:solidFill>
                          </a:ln>
                          <a:latin typeface="Cambria Math" panose="02040503050406030204" pitchFamily="18" charset="0"/>
                        </a:rPr>
                        <m:t>𝟏</m:t>
                      </m:r>
                      <m:r>
                        <a:rPr lang="fr-FR" b="0" i="1" dirty="0" smtClean="0">
                          <a:ln>
                            <a:solidFill>
                              <a:schemeClr val="accent1"/>
                            </a:solidFill>
                          </a:ln>
                          <a:latin typeface="Cambria Math" panose="02040503050406030204" pitchFamily="18" charset="0"/>
                        </a:rPr>
                        <m:t>=</m:t>
                      </m:r>
                      <m:sSup>
                        <m:sSupPr>
                          <m:ctrlPr>
                            <a:rPr lang="fr-FR" b="0" i="1" dirty="0" smtClean="0">
                              <a:ln>
                                <a:solidFill>
                                  <a:schemeClr val="accent1"/>
                                </a:solidFill>
                              </a:ln>
                              <a:latin typeface="Cambria Math"/>
                            </a:rPr>
                          </m:ctrlPr>
                        </m:sSupPr>
                        <m:e>
                          <m:r>
                            <a:rPr lang="fr-FR" b="0" i="1" dirty="0" smtClean="0">
                              <a:ln>
                                <a:solidFill>
                                  <a:schemeClr val="accent1"/>
                                </a:solidFill>
                              </a:ln>
                              <a:latin typeface="Cambria Math" panose="02040503050406030204" pitchFamily="18" charset="0"/>
                            </a:rPr>
                            <m:t>4,37.10</m:t>
                          </m:r>
                        </m:e>
                        <m:sup>
                          <m:r>
                            <a:rPr lang="fr-FR" b="0" i="1" dirty="0" smtClean="0">
                              <a:ln>
                                <a:solidFill>
                                  <a:schemeClr val="accent1"/>
                                </a:solidFill>
                              </a:ln>
                              <a:latin typeface="Cambria Math" panose="02040503050406030204" pitchFamily="18" charset="0"/>
                            </a:rPr>
                            <m:t>−11</m:t>
                          </m:r>
                        </m:sup>
                      </m:sSup>
                    </m:oMath>
                  </m:oMathPara>
                </a14:m>
                <a:endParaRPr lang="fr-FR" i="1" dirty="0">
                  <a:ln>
                    <a:solidFill>
                      <a:schemeClr val="accent1"/>
                    </a:solidFill>
                  </a:ln>
                  <a:latin typeface="Cambria Math" panose="02040503050406030204" pitchFamily="18" charset="0"/>
                </a:endParaRPr>
              </a:p>
              <a:p>
                <a:endParaRPr lang="fr-FR" dirty="0" smtClean="0">
                  <a:ln>
                    <a:solidFill>
                      <a:schemeClr val="accent1"/>
                    </a:solidFill>
                  </a:ln>
                  <a:latin typeface="Cambria Math" panose="02040503050406030204" pitchFamily="18" charset="0"/>
                  <a:ea typeface="Cambria Math" panose="02040503050406030204" pitchFamily="18" charset="0"/>
                </a:endParaRPr>
              </a:p>
              <a:p>
                <a:endParaRPr lang="fr-FR" dirty="0" smtClean="0">
                  <a:ln>
                    <a:solidFill>
                      <a:schemeClr val="accent1"/>
                    </a:solidFill>
                  </a:ln>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fr-FR" dirty="0">
                          <a:ln>
                            <a:solidFill>
                              <a:schemeClr val="accent1"/>
                            </a:solidFill>
                          </a:ln>
                          <a:latin typeface="Cambria Math" panose="02040503050406030204" pitchFamily="18" charset="0"/>
                          <a:ea typeface="Cambria Math" panose="02040503050406030204" pitchFamily="18" charset="0"/>
                        </a:rPr>
                        <m:t>R</m:t>
                      </m:r>
                      <m:r>
                        <m:rPr>
                          <m:sty m:val="p"/>
                        </m:rPr>
                        <a:rPr lang="fr-FR" b="0" i="0" dirty="0" smtClean="0">
                          <a:ln>
                            <a:solidFill>
                              <a:schemeClr val="accent1"/>
                            </a:solidFill>
                          </a:ln>
                          <a:latin typeface="Cambria Math" panose="02040503050406030204" pitchFamily="18" charset="0"/>
                          <a:ea typeface="Cambria Math" panose="02040503050406030204" pitchFamily="18" charset="0"/>
                        </a:rPr>
                        <m:t>G</m:t>
                      </m:r>
                      <m:r>
                        <a:rPr lang="fr-FR" dirty="0">
                          <a:ln>
                            <a:solidFill>
                              <a:schemeClr val="accent1"/>
                            </a:solidFill>
                          </a:ln>
                          <a:latin typeface="Cambria Math" panose="02040503050406030204" pitchFamily="18" charset="0"/>
                          <a:ea typeface="Cambria Math" panose="02040503050406030204" pitchFamily="18" charset="0"/>
                        </a:rPr>
                        <m:t> </m:t>
                      </m:r>
                      <m:d>
                        <m:dPr>
                          <m:ctrlPr>
                            <a:rPr lang="fr-FR" i="1" dirty="0">
                              <a:ln>
                                <a:solidFill>
                                  <a:schemeClr val="accent1"/>
                                </a:solidFill>
                              </a:ln>
                              <a:latin typeface="Cambria Math"/>
                              <a:ea typeface="Cambria Math" panose="02040503050406030204" pitchFamily="18" charset="0"/>
                            </a:rPr>
                          </m:ctrlPr>
                        </m:dPr>
                        <m:e>
                          <m:r>
                            <m:rPr>
                              <m:sty m:val="p"/>
                            </m:rPr>
                            <a:rPr lang="fr-FR" dirty="0">
                              <a:ln>
                                <a:solidFill>
                                  <a:schemeClr val="accent1"/>
                                </a:solidFill>
                              </a:ln>
                              <a:latin typeface="Cambria Math" panose="02040503050406030204" pitchFamily="18" charset="0"/>
                              <a:ea typeface="Cambria Math" panose="02040503050406030204" pitchFamily="18" charset="0"/>
                            </a:rPr>
                            <m:t>par</m:t>
                          </m:r>
                          <m:r>
                            <a:rPr lang="fr-FR" dirty="0">
                              <a:ln>
                                <a:solidFill>
                                  <a:schemeClr val="accent1"/>
                                </a:solidFill>
                              </a:ln>
                              <a:latin typeface="Cambria Math" panose="02040503050406030204" pitchFamily="18" charset="0"/>
                              <a:ea typeface="Cambria Math" panose="02040503050406030204" pitchFamily="18" charset="0"/>
                            </a:rPr>
                            <m:t> </m:t>
                          </m:r>
                          <m:r>
                            <m:rPr>
                              <m:sty m:val="p"/>
                            </m:rPr>
                            <a:rPr lang="fr-FR" dirty="0">
                              <a:ln>
                                <a:solidFill>
                                  <a:schemeClr val="accent1"/>
                                </a:solidFill>
                              </a:ln>
                              <a:latin typeface="Cambria Math" panose="02040503050406030204" pitchFamily="18" charset="0"/>
                              <a:ea typeface="Cambria Math" panose="02040503050406030204" pitchFamily="18" charset="0"/>
                            </a:rPr>
                            <m:t>jour</m:t>
                          </m:r>
                        </m:e>
                      </m:d>
                      <m:r>
                        <a:rPr lang="fr-FR" dirty="0">
                          <a:ln>
                            <a:solidFill>
                              <a:schemeClr val="accent1"/>
                            </a:solidFill>
                          </a:ln>
                          <a:latin typeface="Cambria Math" panose="02040503050406030204" pitchFamily="18" charset="0"/>
                          <a:ea typeface="Cambria Math" panose="02040503050406030204" pitchFamily="18" charset="0"/>
                        </a:rPr>
                        <m:t>=</m:t>
                      </m:r>
                      <m:sSup>
                        <m:sSupPr>
                          <m:ctrlPr>
                            <a:rPr lang="fr-FR" i="1" dirty="0">
                              <a:ln>
                                <a:solidFill>
                                  <a:schemeClr val="accent1"/>
                                </a:solidFill>
                              </a:ln>
                              <a:latin typeface="Cambria Math"/>
                              <a:ea typeface="Cambria Math" panose="02040503050406030204" pitchFamily="18" charset="0"/>
                            </a:rPr>
                          </m:ctrlPr>
                        </m:sSupPr>
                        <m:e>
                          <m:r>
                            <a:rPr lang="fr-FR" b="0" i="0" dirty="0" smtClean="0">
                              <a:ln>
                                <a:solidFill>
                                  <a:schemeClr val="accent1"/>
                                </a:solidFill>
                              </a:ln>
                              <a:latin typeface="Cambria Math" panose="02040503050406030204" pitchFamily="18" charset="0"/>
                              <a:ea typeface="Cambria Math" panose="02040503050406030204" pitchFamily="18" charset="0"/>
                            </a:rPr>
                            <m:t>4</m:t>
                          </m:r>
                          <m:r>
                            <a:rPr lang="fr-FR" dirty="0">
                              <a:ln>
                                <a:solidFill>
                                  <a:schemeClr val="accent1"/>
                                </a:solidFill>
                              </a:ln>
                              <a:latin typeface="Cambria Math" panose="02040503050406030204" pitchFamily="18" charset="0"/>
                              <a:ea typeface="Cambria Math" panose="02040503050406030204" pitchFamily="18" charset="0"/>
                            </a:rPr>
                            <m:t>,</m:t>
                          </m:r>
                          <m:r>
                            <a:rPr lang="fr-FR" b="0" i="0" dirty="0" smtClean="0">
                              <a:ln>
                                <a:solidFill>
                                  <a:schemeClr val="accent1"/>
                                </a:solidFill>
                              </a:ln>
                              <a:latin typeface="Cambria Math" panose="02040503050406030204" pitchFamily="18" charset="0"/>
                              <a:ea typeface="Cambria Math" panose="02040503050406030204" pitchFamily="18" charset="0"/>
                            </a:rPr>
                            <m:t>37</m:t>
                          </m:r>
                          <m:r>
                            <a:rPr lang="fr-FR" dirty="0">
                              <a:ln>
                                <a:solidFill>
                                  <a:schemeClr val="accent1"/>
                                </a:solidFill>
                              </a:ln>
                              <a:latin typeface="Cambria Math" panose="02040503050406030204" pitchFamily="18" charset="0"/>
                              <a:ea typeface="Cambria Math" panose="02040503050406030204" pitchFamily="18" charset="0"/>
                            </a:rPr>
                            <m:t>.10</m:t>
                          </m:r>
                        </m:e>
                        <m:sup>
                          <m:r>
                            <a:rPr lang="fr-FR" dirty="0">
                              <a:ln>
                                <a:solidFill>
                                  <a:schemeClr val="accent1"/>
                                </a:solidFill>
                              </a:ln>
                              <a:latin typeface="Cambria Math" panose="02040503050406030204" pitchFamily="18" charset="0"/>
                              <a:ea typeface="Cambria Math" panose="02040503050406030204" pitchFamily="18" charset="0"/>
                            </a:rPr>
                            <m:t>−1</m:t>
                          </m:r>
                          <m:r>
                            <a:rPr lang="fr-FR" b="0" i="1" dirty="0" smtClean="0">
                              <a:ln>
                                <a:solidFill>
                                  <a:schemeClr val="accent1"/>
                                </a:solidFill>
                              </a:ln>
                              <a:latin typeface="Cambria Math" panose="02040503050406030204" pitchFamily="18" charset="0"/>
                              <a:ea typeface="Cambria Math" panose="02040503050406030204" pitchFamily="18" charset="0"/>
                            </a:rPr>
                            <m:t>1</m:t>
                          </m:r>
                        </m:sup>
                      </m:sSup>
                      <m:r>
                        <a:rPr lang="fr-FR" i="1" dirty="0">
                          <a:ln>
                            <a:solidFill>
                              <a:schemeClr val="accent1"/>
                            </a:solidFill>
                          </a:ln>
                          <a:latin typeface="Cambria Math" panose="02040503050406030204" pitchFamily="18" charset="0"/>
                          <a:ea typeface="Cambria Math" panose="02040503050406030204" pitchFamily="18" charset="0"/>
                        </a:rPr>
                        <m:t>×3600 ×24=</m:t>
                      </m:r>
                      <m:sSup>
                        <m:sSupPr>
                          <m:ctrlPr>
                            <a:rPr lang="fr-FR" i="1" dirty="0">
                              <a:ln>
                                <a:solidFill>
                                  <a:schemeClr val="accent1"/>
                                </a:solidFill>
                              </a:ln>
                              <a:latin typeface="Cambria Math"/>
                              <a:ea typeface="Cambria Math" panose="02040503050406030204" pitchFamily="18" charset="0"/>
                            </a:rPr>
                          </m:ctrlPr>
                        </m:sSupPr>
                        <m:e>
                          <m:r>
                            <a:rPr lang="fr-FR" b="0" i="1" dirty="0" smtClean="0">
                              <a:ln>
                                <a:solidFill>
                                  <a:schemeClr val="accent1"/>
                                </a:solidFill>
                              </a:ln>
                              <a:latin typeface="Cambria Math" panose="02040503050406030204" pitchFamily="18" charset="0"/>
                              <a:ea typeface="Cambria Math" panose="02040503050406030204" pitchFamily="18" charset="0"/>
                            </a:rPr>
                            <m:t>3,7</m:t>
                          </m:r>
                          <m:r>
                            <a:rPr lang="fr-FR" b="0" i="1" dirty="0" smtClean="0">
                              <a:ln>
                                <a:solidFill>
                                  <a:schemeClr val="accent1"/>
                                </a:solidFill>
                              </a:ln>
                              <a:latin typeface="Cambria Math" panose="02040503050406030204" pitchFamily="18" charset="0"/>
                            </a:rPr>
                            <m:t>7</m:t>
                          </m:r>
                          <m:r>
                            <a:rPr lang="fr-FR" i="1" dirty="0">
                              <a:ln>
                                <a:solidFill>
                                  <a:schemeClr val="accent1"/>
                                </a:solidFill>
                              </a:ln>
                              <a:latin typeface="Cambria Math" panose="02040503050406030204" pitchFamily="18" charset="0"/>
                              <a:ea typeface="Cambria Math" panose="02040503050406030204" pitchFamily="18" charset="0"/>
                            </a:rPr>
                            <m:t>.10</m:t>
                          </m:r>
                        </m:e>
                        <m:sup>
                          <m:r>
                            <a:rPr lang="fr-FR" i="1" dirty="0">
                              <a:ln>
                                <a:solidFill>
                                  <a:schemeClr val="accent1"/>
                                </a:solidFill>
                              </a:ln>
                              <a:latin typeface="Cambria Math" panose="02040503050406030204" pitchFamily="18" charset="0"/>
                              <a:ea typeface="Cambria Math" panose="02040503050406030204" pitchFamily="18" charset="0"/>
                            </a:rPr>
                            <m:t>−6</m:t>
                          </m:r>
                        </m:sup>
                      </m:sSup>
                      <m:r>
                        <m:rPr>
                          <m:sty m:val="p"/>
                        </m:rPr>
                        <a:rPr lang="fr-FR" i="0" dirty="0">
                          <a:ln>
                            <a:solidFill>
                              <a:schemeClr val="accent1"/>
                            </a:solidFill>
                          </a:ln>
                          <a:latin typeface="Cambria Math" panose="02040503050406030204" pitchFamily="18" charset="0"/>
                          <a:ea typeface="Cambria Math" panose="02040503050406030204" pitchFamily="18" charset="0"/>
                        </a:rPr>
                        <m:t>s</m:t>
                      </m:r>
                      <m:r>
                        <a:rPr lang="fr-FR" b="0" i="0" dirty="0" smtClean="0">
                          <a:ln>
                            <a:solidFill>
                              <a:schemeClr val="accent1"/>
                            </a:solidFill>
                          </a:ln>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latin typeface="Cambria Math" panose="02040503050406030204" pitchFamily="18" charset="0"/>
                          <a:ea typeface="Cambria Math" panose="02040503050406030204" pitchFamily="18" charset="0"/>
                        </a:rPr>
                        <m:t>jour</m:t>
                      </m:r>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87550" y="1192195"/>
                <a:ext cx="12013660" cy="5042278"/>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87183" y="3944722"/>
                <a:ext cx="5304817" cy="17543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m:t>RR</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RG</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sSup>
                        <m:sSupPr>
                          <m:ctrlPr>
                            <a:rPr lang="fr-FR" b="0" i="1" dirty="0" smtClean="0">
                              <a:ln>
                                <a:solidFill>
                                  <a:schemeClr val="accent1"/>
                                </a:solidFill>
                              </a:ln>
                              <a:solidFill>
                                <a:srgbClr val="FF0000"/>
                              </a:solidFill>
                              <a:latin typeface="Cambria Math"/>
                              <a:ea typeface="Cambria Math" panose="02040503050406030204" pitchFamily="18" charset="0"/>
                            </a:rPr>
                          </m:ctrlPr>
                        </m:sSupPr>
                        <m:e>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− 24,8.10</m:t>
                          </m:r>
                        </m:e>
                        <m: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−6</m:t>
                          </m:r>
                        </m:sup>
                      </m:sSup>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s</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jour</m:t>
                      </m:r>
                      <m: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nor/>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 </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0,009</m:t>
                      </m:r>
                      <m:r>
                        <m:rPr>
                          <m:nor/>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 </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s</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m:t>
                      </m:r>
                      <m:r>
                        <m:rPr>
                          <m:sty m:val="p"/>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an</m:t>
                      </m:r>
                    </m:oMath>
                  </m:oMathPara>
                </a14:m>
                <a:endParaRPr lang="fr-FR" dirty="0" smtClean="0">
                  <a:solidFill>
                    <a:srgbClr val="FF0000"/>
                  </a:solidFill>
                </a:endParaRPr>
              </a:p>
              <a:p>
                <a:endParaRPr lang="fr-FR" dirty="0" smtClean="0">
                  <a:solidFill>
                    <a:srgbClr val="FF0000"/>
                  </a:solidFill>
                </a:endParaRPr>
              </a:p>
              <a:p>
                <a14:m>
                  <m:oMath xmlns:m="http://schemas.openxmlformats.org/officeDocument/2006/math">
                    <m:sSup>
                      <m:sSupPr>
                        <m:ctrlPr>
                          <a:rPr lang="fr-FR" i="1" dirty="0">
                            <a:ln>
                              <a:solidFill>
                                <a:schemeClr val="accent1"/>
                              </a:solidFill>
                            </a:ln>
                            <a:solidFill>
                              <a:srgbClr val="FF0000"/>
                            </a:solidFill>
                            <a:latin typeface="Cambria Math"/>
                            <a:ea typeface="Cambria Math" panose="02040503050406030204" pitchFamily="18" charset="0"/>
                          </a:rPr>
                        </m:ctrlPr>
                      </m:sSupPr>
                      <m:e>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Distance</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 =</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−24</m:t>
                        </m:r>
                        <m:r>
                          <a:rPr lang="fr-FR" dirty="0">
                            <a:ln>
                              <a:solidFill>
                                <a:schemeClr val="accent1"/>
                              </a:solidFill>
                            </a:ln>
                            <a:solidFill>
                              <a:srgbClr val="FF0000"/>
                            </a:solidFill>
                            <a:latin typeface="Cambria Math" panose="02040503050406030204" pitchFamily="18" charset="0"/>
                            <a:ea typeface="Cambria Math" panose="02040503050406030204" pitchFamily="18" charset="0"/>
                          </a:rPr>
                          <m:t>,</m:t>
                        </m:r>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8</m:t>
                        </m:r>
                        <m:r>
                          <a:rPr lang="fr-FR" dirty="0">
                            <a:ln>
                              <a:solidFill>
                                <a:schemeClr val="accent1"/>
                              </a:solidFill>
                            </a:ln>
                            <a:solidFill>
                              <a:srgbClr val="FF0000"/>
                            </a:solidFill>
                            <a:latin typeface="Cambria Math" panose="02040503050406030204" pitchFamily="18" charset="0"/>
                            <a:ea typeface="Cambria Math" panose="02040503050406030204" pitchFamily="18" charset="0"/>
                          </a:rPr>
                          <m:t>.10</m:t>
                        </m:r>
                      </m:e>
                      <m:sup>
                        <m:r>
                          <a:rPr lang="fr-FR" dirty="0">
                            <a:ln>
                              <a:solidFill>
                                <a:schemeClr val="accent1"/>
                              </a:solidFill>
                            </a:ln>
                            <a:solidFill>
                              <a:srgbClr val="FF0000"/>
                            </a:solidFill>
                            <a:latin typeface="Cambria Math" panose="02040503050406030204" pitchFamily="18" charset="0"/>
                            <a:ea typeface="Cambria Math" panose="02040503050406030204" pitchFamily="18" charset="0"/>
                          </a:rPr>
                          <m:t>−6</m:t>
                        </m:r>
                      </m:sup>
                    </m:sSup>
                    <m:r>
                      <a:rPr lang="fr-FR" dirty="0">
                        <a:ln>
                          <a:solidFill>
                            <a:schemeClr val="accent1"/>
                          </a:solidFill>
                        </a:ln>
                        <a:solidFill>
                          <a:srgbClr val="FF0000"/>
                        </a:solidFill>
                        <a:latin typeface="Cambria Math" panose="02040503050406030204" pitchFamily="18" charset="0"/>
                        <a:ea typeface="Cambria Math" panose="02040503050406030204" pitchFamily="18" charset="0"/>
                      </a:rPr>
                      <m:t>×</m:t>
                    </m:r>
                    <m:sSup>
                      <m:sSupPr>
                        <m:ctrlPr>
                          <a:rPr lang="fr-FR" b="0" i="1" dirty="0" smtClean="0">
                            <a:ln>
                              <a:solidFill>
                                <a:schemeClr val="accent1"/>
                              </a:solidFill>
                            </a:ln>
                            <a:solidFill>
                              <a:srgbClr val="FF0000"/>
                            </a:solidFill>
                            <a:latin typeface="Cambria Math"/>
                            <a:ea typeface="Cambria Math" panose="02040503050406030204" pitchFamily="18" charset="0"/>
                          </a:rPr>
                        </m:ctrlPr>
                      </m:sSupPr>
                      <m:e>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3.10</m:t>
                        </m:r>
                      </m:e>
                      <m: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8</m:t>
                        </m:r>
                      </m:sup>
                    </m:sSup>
                    <m: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 </m:t>
                    </m:r>
                    <m:r>
                      <m:rPr>
                        <m:nor/>
                      </m:rPr>
                      <a:rPr lang="fr-FR" b="0" i="0" dirty="0" smtClean="0">
                        <a:ln>
                          <a:solidFill>
                            <a:schemeClr val="accent1"/>
                          </a:solidFill>
                        </a:ln>
                        <a:solidFill>
                          <a:srgbClr val="FF0000"/>
                        </a:solidFill>
                        <a:latin typeface="Cambria Math" panose="02040503050406030204" pitchFamily="18" charset="0"/>
                        <a:ea typeface="Cambria Math" panose="02040503050406030204" pitchFamily="18" charset="0"/>
                      </a:rPr>
                      <m:t>7,4</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 </m:t>
                    </m:r>
                    <m:r>
                      <m:rPr>
                        <m:nor/>
                      </m:rPr>
                      <a:rPr lang="fr-FR" dirty="0">
                        <a:ln>
                          <a:solidFill>
                            <a:schemeClr val="accent1"/>
                          </a:solidFill>
                        </a:ln>
                        <a:solidFill>
                          <a:srgbClr val="FF0000"/>
                        </a:solidFill>
                        <a:latin typeface="Cambria Math" panose="02040503050406030204" pitchFamily="18" charset="0"/>
                        <a:ea typeface="Cambria Math" panose="02040503050406030204" pitchFamily="18" charset="0"/>
                      </a:rPr>
                      <m:t>km</m:t>
                    </m:r>
                  </m:oMath>
                </a14:m>
                <a: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a:t>/jour</a:t>
                </a:r>
              </a:p>
              <a:p>
                <a:endParaRPr lang="fr-FR" dirty="0">
                  <a:ln>
                    <a:solidFill>
                      <a:schemeClr val="accent1"/>
                    </a:solidFill>
                  </a:ln>
                  <a:solidFill>
                    <a:srgbClr val="FF0000"/>
                  </a:solidFill>
                  <a:latin typeface="Cambria Math" panose="02040503050406030204" pitchFamily="18" charset="0"/>
                  <a:ea typeface="Cambria Math" panose="02040503050406030204" pitchFamily="18" charset="0"/>
                </a:endParaRPr>
              </a:p>
              <a:p>
                <a:r>
                  <a:rPr lang="fr-FR" dirty="0" smtClean="0">
                    <a:ln>
                      <a:solidFill>
                        <a:schemeClr val="accent1"/>
                      </a:solidFill>
                    </a:ln>
                    <a:solidFill>
                      <a:srgbClr val="FF0000"/>
                    </a:solidFill>
                    <a:latin typeface="Cambria Math" panose="02040503050406030204" pitchFamily="18" charset="0"/>
                    <a:ea typeface="Cambria Math" panose="02040503050406030204" pitchFamily="18" charset="0"/>
                  </a:rPr>
                  <a:t>L’horloge des astronautes retarde par rapport aux horloges au sol.</a:t>
                </a:r>
                <a:endParaRPr lang="fr-FR" dirty="0">
                  <a:ln>
                    <a:solidFill>
                      <a:schemeClr val="accent1"/>
                    </a:solidFill>
                  </a:ln>
                  <a:solidFill>
                    <a:srgbClr val="FF0000"/>
                  </a:solidFill>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87183" y="3944722"/>
                <a:ext cx="5304817" cy="1754326"/>
              </a:xfrm>
              <a:prstGeom prst="rect">
                <a:avLst/>
              </a:prstGeom>
              <a:blipFill rotWithShape="0">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022602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902" y="914436"/>
            <a:ext cx="8657685" cy="560569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smtClean="0"/>
              <a:t>Potentiel et champ gravitationnel d’une boule homogène</a:t>
            </a:r>
            <a:endParaRPr lang="fr-FR" sz="3200" dirty="0"/>
          </a:p>
        </p:txBody>
      </p:sp>
      <p:pic>
        <p:nvPicPr>
          <p:cNvPr id="4" name="Picture 2" descr="https://upload.wikimedia.org/wikipedia/commons/thumb/3/36/Orbit_times.svg/543px-Orbit_tim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913" y="2882027"/>
            <a:ext cx="3453657" cy="3638106"/>
          </a:xfrm>
          <a:prstGeom prst="rect">
            <a:avLst/>
          </a:prstGeom>
          <a:solidFill>
            <a:schemeClr val="bg1"/>
          </a:solidFill>
          <a:extLst/>
        </p:spPr>
      </p:pic>
    </p:spTree>
    <p:extLst>
      <p:ext uri="{BB962C8B-B14F-4D97-AF65-F5344CB8AC3E}">
        <p14:creationId xmlns:p14="http://schemas.microsoft.com/office/powerpoint/2010/main" val="372044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105835"/>
            <a:ext cx="6096000" cy="646331"/>
          </a:xfrm>
          <a:prstGeom prst="rect">
            <a:avLst/>
          </a:prstGeom>
        </p:spPr>
        <p:txBody>
          <a:bodyPr>
            <a:spAutoFit/>
          </a:bodyPr>
          <a:lstStyle/>
          <a:p>
            <a:pPr algn="ctr"/>
            <a:r>
              <a:rPr lang="fr-FR" dirty="0">
                <a:solidFill>
                  <a:srgbClr val="FFFFFF"/>
                </a:solidFill>
                <a:latin typeface="Proxima Nova Condensed"/>
              </a:rPr>
              <a:t>Le noyau de la Terre vieillit moins vite que nous, à cause d'Einstein</a:t>
            </a:r>
            <a:endParaRPr lang="fr-FR" b="0" i="0" dirty="0">
              <a:solidFill>
                <a:srgbClr val="FFFFFF"/>
              </a:solidFill>
              <a:effectLst/>
              <a:latin typeface="Proxima Nova Condensed"/>
            </a:endParaRPr>
          </a:p>
        </p:txBody>
      </p:sp>
      <p:sp>
        <p:nvSpPr>
          <p:cNvPr id="4" name="ZoneTexte 3"/>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a:t>Le noyau de la Terre vieillit moins vite que </a:t>
            </a:r>
            <a:r>
              <a:rPr lang="fr-FR" sz="3200" dirty="0" smtClean="0"/>
              <a:t>sa surface</a:t>
            </a:r>
            <a:endParaRPr lang="fr-FR" sz="3200" dirty="0"/>
          </a:p>
        </p:txBody>
      </p:sp>
      <p:pic>
        <p:nvPicPr>
          <p:cNvPr id="5" name="Image 4"/>
          <p:cNvPicPr>
            <a:picLocks noChangeAspect="1"/>
          </p:cNvPicPr>
          <p:nvPr/>
        </p:nvPicPr>
        <p:blipFill>
          <a:blip r:embed="rId2"/>
          <a:stretch>
            <a:fillRect/>
          </a:stretch>
        </p:blipFill>
        <p:spPr>
          <a:xfrm>
            <a:off x="1166813" y="1107640"/>
            <a:ext cx="9858375" cy="5362575"/>
          </a:xfrm>
          <a:prstGeom prst="rect">
            <a:avLst/>
          </a:prstGeom>
        </p:spPr>
      </p:pic>
    </p:spTree>
    <p:extLst>
      <p:ext uri="{BB962C8B-B14F-4D97-AF65-F5344CB8AC3E}">
        <p14:creationId xmlns:p14="http://schemas.microsoft.com/office/powerpoint/2010/main" val="1044184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570942" y="3018270"/>
            <a:ext cx="4419600" cy="847725"/>
          </a:xfrm>
          <a:prstGeom prst="rect">
            <a:avLst/>
          </a:prstGeom>
        </p:spPr>
      </p:pic>
      <p:sp>
        <p:nvSpPr>
          <p:cNvPr id="8" name="ZoneTexte 7"/>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a:t>Le noyau de la Terre vieillit moins vite que </a:t>
            </a:r>
            <a:r>
              <a:rPr lang="fr-FR" sz="3200" dirty="0" smtClean="0"/>
              <a:t>nous</a:t>
            </a:r>
            <a:endParaRPr lang="fr-FR" sz="3200" dirty="0"/>
          </a:p>
        </p:txBody>
      </p:sp>
      <p:pic>
        <p:nvPicPr>
          <p:cNvPr id="9" name="Image 8"/>
          <p:cNvPicPr>
            <a:picLocks noChangeAspect="1"/>
          </p:cNvPicPr>
          <p:nvPr/>
        </p:nvPicPr>
        <p:blipFill>
          <a:blip r:embed="rId3"/>
          <a:stretch>
            <a:fillRect/>
          </a:stretch>
        </p:blipFill>
        <p:spPr>
          <a:xfrm>
            <a:off x="5391549" y="1547453"/>
            <a:ext cx="6370712" cy="3124391"/>
          </a:xfrm>
          <a:prstGeom prst="rect">
            <a:avLst/>
          </a:prstGeom>
        </p:spPr>
      </p:pic>
      <p:pic>
        <p:nvPicPr>
          <p:cNvPr id="10" name="Image 9"/>
          <p:cNvPicPr>
            <a:picLocks noChangeAspect="1"/>
          </p:cNvPicPr>
          <p:nvPr/>
        </p:nvPicPr>
        <p:blipFill>
          <a:blip r:embed="rId4"/>
          <a:stretch>
            <a:fillRect/>
          </a:stretch>
        </p:blipFill>
        <p:spPr>
          <a:xfrm>
            <a:off x="1486603" y="2059718"/>
            <a:ext cx="2588278" cy="682735"/>
          </a:xfrm>
          <a:prstGeom prst="rect">
            <a:avLst/>
          </a:prstGeom>
        </p:spPr>
      </p:pic>
      <p:sp>
        <p:nvSpPr>
          <p:cNvPr id="12" name="Rectangle 11"/>
          <p:cNvSpPr/>
          <p:nvPr/>
        </p:nvSpPr>
        <p:spPr>
          <a:xfrm>
            <a:off x="514350" y="3020891"/>
            <a:ext cx="4532785" cy="826851"/>
          </a:xfrm>
          <a:prstGeom prst="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14350" y="2087814"/>
            <a:ext cx="4532785" cy="597488"/>
          </a:xfrm>
          <a:prstGeom prst="rect">
            <a:avLst/>
          </a:prstGeom>
          <a:solidFill>
            <a:srgbClr val="0070C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750" y="4927455"/>
            <a:ext cx="11615738" cy="954107"/>
          </a:xfrm>
          <a:prstGeom prst="rect">
            <a:avLst/>
          </a:prstGeom>
        </p:spPr>
        <p:txBody>
          <a:bodyPr wrap="square">
            <a:spAutoFit/>
          </a:bodyPr>
          <a:lstStyle/>
          <a:p>
            <a:pPr algn="just"/>
            <a:r>
              <a:rPr lang="fr-FR" sz="2800" dirty="0">
                <a:ln>
                  <a:solidFill>
                    <a:schemeClr val="accent1"/>
                  </a:solidFill>
                </a:ln>
                <a:ea typeface="Cambria Math" panose="02040503050406030204" pitchFamily="18" charset="0"/>
              </a:rPr>
              <a:t>La dilatation du temps due de la vitesse de rotation de la surface de la Terre produit une contribution négligeable :</a:t>
            </a:r>
          </a:p>
        </p:txBody>
      </p:sp>
      <p:pic>
        <p:nvPicPr>
          <p:cNvPr id="17" name="Image 16"/>
          <p:cNvPicPr>
            <a:picLocks noChangeAspect="1"/>
          </p:cNvPicPr>
          <p:nvPr/>
        </p:nvPicPr>
        <p:blipFill>
          <a:blip r:embed="rId5"/>
          <a:stretch>
            <a:fillRect/>
          </a:stretch>
        </p:blipFill>
        <p:spPr>
          <a:xfrm>
            <a:off x="6093619" y="5404508"/>
            <a:ext cx="3219450" cy="497313"/>
          </a:xfrm>
          <a:prstGeom prst="rect">
            <a:avLst/>
          </a:prstGeom>
        </p:spPr>
      </p:pic>
    </p:spTree>
    <p:extLst>
      <p:ext uri="{BB962C8B-B14F-4D97-AF65-F5344CB8AC3E}">
        <p14:creationId xmlns:p14="http://schemas.microsoft.com/office/powerpoint/2010/main" val="3487780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9625" y="108934"/>
            <a:ext cx="10572750" cy="584775"/>
          </a:xfrm>
          <a:prstGeom prst="rect">
            <a:avLst/>
          </a:prstGeom>
          <a:noFill/>
          <a:ln>
            <a:solidFill>
              <a:schemeClr val="tx1"/>
            </a:solidFill>
          </a:ln>
        </p:spPr>
        <p:txBody>
          <a:bodyPr wrap="square" rtlCol="0">
            <a:spAutoFit/>
          </a:bodyPr>
          <a:lstStyle/>
          <a:p>
            <a:pPr algn="ctr"/>
            <a:r>
              <a:rPr lang="fr-FR" sz="3200" dirty="0"/>
              <a:t>Le noyau </a:t>
            </a:r>
            <a:r>
              <a:rPr lang="fr-FR" sz="3200" dirty="0" smtClean="0"/>
              <a:t>du Soleil vieillit </a:t>
            </a:r>
            <a:r>
              <a:rPr lang="fr-FR" sz="3200" dirty="0"/>
              <a:t>moins vite </a:t>
            </a:r>
            <a:r>
              <a:rPr lang="fr-FR" sz="3200" dirty="0" smtClean="0"/>
              <a:t>que sa surface</a:t>
            </a:r>
            <a:endParaRPr lang="fr-FR" sz="3200" dirty="0"/>
          </a:p>
        </p:txBody>
      </p:sp>
      <p:pic>
        <p:nvPicPr>
          <p:cNvPr id="3" name="Image 2"/>
          <p:cNvPicPr>
            <a:picLocks noChangeAspect="1"/>
          </p:cNvPicPr>
          <p:nvPr/>
        </p:nvPicPr>
        <p:blipFill>
          <a:blip r:embed="rId2"/>
          <a:stretch>
            <a:fillRect/>
          </a:stretch>
        </p:blipFill>
        <p:spPr>
          <a:xfrm>
            <a:off x="2147887" y="2233613"/>
            <a:ext cx="7896225" cy="4476750"/>
          </a:xfrm>
          <a:prstGeom prst="rect">
            <a:avLst/>
          </a:prstGeom>
        </p:spPr>
      </p:pic>
      <p:pic>
        <p:nvPicPr>
          <p:cNvPr id="4" name="Image 3"/>
          <p:cNvPicPr>
            <a:picLocks noChangeAspect="1"/>
          </p:cNvPicPr>
          <p:nvPr/>
        </p:nvPicPr>
        <p:blipFill>
          <a:blip r:embed="rId3"/>
          <a:stretch>
            <a:fillRect/>
          </a:stretch>
        </p:blipFill>
        <p:spPr>
          <a:xfrm>
            <a:off x="4471985" y="1943100"/>
            <a:ext cx="3095625" cy="581025"/>
          </a:xfrm>
          <a:prstGeom prst="rect">
            <a:avLst/>
          </a:prstGeom>
        </p:spPr>
      </p:pic>
      <p:pic>
        <p:nvPicPr>
          <p:cNvPr id="5" name="Image 4"/>
          <p:cNvPicPr>
            <a:picLocks noChangeAspect="1"/>
          </p:cNvPicPr>
          <p:nvPr/>
        </p:nvPicPr>
        <p:blipFill>
          <a:blip r:embed="rId4"/>
          <a:stretch>
            <a:fillRect/>
          </a:stretch>
        </p:blipFill>
        <p:spPr>
          <a:xfrm>
            <a:off x="4505322" y="1273968"/>
            <a:ext cx="2943225" cy="523875"/>
          </a:xfrm>
          <a:prstGeom prst="rect">
            <a:avLst/>
          </a:prstGeom>
        </p:spPr>
      </p:pic>
      <p:sp>
        <p:nvSpPr>
          <p:cNvPr id="6" name="Rectangle 5"/>
          <p:cNvSpPr/>
          <p:nvPr/>
        </p:nvSpPr>
        <p:spPr>
          <a:xfrm>
            <a:off x="3886200" y="1273427"/>
            <a:ext cx="4532785" cy="597488"/>
          </a:xfrm>
          <a:prstGeom prst="rect">
            <a:avLst/>
          </a:prstGeom>
          <a:solidFill>
            <a:srgbClr val="0070C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886200" y="1977902"/>
            <a:ext cx="4532785" cy="517647"/>
          </a:xfrm>
          <a:prstGeom prst="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312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ZoneTexte 1"/>
          <p:cNvSpPr txBox="1"/>
          <p:nvPr/>
        </p:nvSpPr>
        <p:spPr>
          <a:xfrm>
            <a:off x="5548966" y="577060"/>
            <a:ext cx="1094069" cy="923330"/>
          </a:xfrm>
          <a:prstGeom prst="rect">
            <a:avLst/>
          </a:prstGeom>
          <a:noFill/>
        </p:spPr>
        <p:txBody>
          <a:bodyPr wrap="square" rtlCol="0">
            <a:spAutoFit/>
          </a:bodyPr>
          <a:lstStyle/>
          <a:p>
            <a:r>
              <a:rPr lang="fr-FR" sz="5400" b="1" dirty="0" smtClean="0">
                <a:solidFill>
                  <a:schemeClr val="bg1"/>
                </a:solidFill>
                <a:latin typeface="+mj-lt"/>
                <a:ea typeface="+mj-ea"/>
                <a:cs typeface="+mj-cs"/>
              </a:rPr>
              <a:t>FIN</a:t>
            </a:r>
            <a:endParaRPr lang="fr-FR" sz="5400" b="1" dirty="0">
              <a:solidFill>
                <a:schemeClr val="bg1"/>
              </a:solidFill>
              <a:latin typeface="+mj-lt"/>
              <a:ea typeface="+mj-ea"/>
              <a:cs typeface="+mj-cs"/>
            </a:endParaRPr>
          </a:p>
        </p:txBody>
      </p:sp>
    </p:spTree>
    <p:extLst>
      <p:ext uri="{BB962C8B-B14F-4D97-AF65-F5344CB8AC3E}">
        <p14:creationId xmlns:p14="http://schemas.microsoft.com/office/powerpoint/2010/main" val="2105674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27781"/>
            <a:ext cx="11582401" cy="584775"/>
          </a:xfrm>
          <a:prstGeom prst="rect">
            <a:avLst/>
          </a:prstGeom>
        </p:spPr>
        <p:txBody>
          <a:bodyPr wrap="square">
            <a:spAutoFit/>
          </a:bodyPr>
          <a:lstStyle/>
          <a:p>
            <a:pPr algn="just"/>
            <a:endParaRPr lang="fr-FR" sz="3200" dirty="0"/>
          </a:p>
        </p:txBody>
      </p:sp>
      <p:sp>
        <p:nvSpPr>
          <p:cNvPr id="4" name="ZoneTexte 3"/>
          <p:cNvSpPr txBox="1"/>
          <p:nvPr/>
        </p:nvSpPr>
        <p:spPr>
          <a:xfrm>
            <a:off x="2667630" y="108934"/>
            <a:ext cx="6856740" cy="1077218"/>
          </a:xfrm>
          <a:prstGeom prst="rect">
            <a:avLst/>
          </a:prstGeom>
          <a:noFill/>
          <a:ln>
            <a:solidFill>
              <a:schemeClr val="tx1"/>
            </a:solidFill>
          </a:ln>
        </p:spPr>
        <p:txBody>
          <a:bodyPr wrap="square" rtlCol="0">
            <a:spAutoFit/>
          </a:bodyPr>
          <a:lstStyle/>
          <a:p>
            <a:pPr algn="ctr"/>
            <a:r>
              <a:rPr lang="fr-FR" sz="3200" dirty="0" smtClean="0"/>
              <a:t>Les 2 postulats de la relativité restreinte d’Einstein (1905)</a:t>
            </a:r>
            <a:endParaRPr lang="fr-FR" sz="3200" dirty="0"/>
          </a:p>
        </p:txBody>
      </p:sp>
      <p:sp>
        <p:nvSpPr>
          <p:cNvPr id="2" name="Rectangle 1"/>
          <p:cNvSpPr/>
          <p:nvPr/>
        </p:nvSpPr>
        <p:spPr>
          <a:xfrm>
            <a:off x="304800" y="1551712"/>
            <a:ext cx="11582401" cy="5078313"/>
          </a:xfrm>
          <a:prstGeom prst="rect">
            <a:avLst/>
          </a:prstGeom>
        </p:spPr>
        <p:txBody>
          <a:bodyPr wrap="square">
            <a:spAutoFit/>
          </a:bodyPr>
          <a:lstStyle/>
          <a:p>
            <a:pPr algn="just"/>
            <a:r>
              <a:rPr lang="fr-FR" sz="2500" b="1" dirty="0">
                <a:ln>
                  <a:solidFill>
                    <a:schemeClr val="accent1"/>
                  </a:solidFill>
                </a:ln>
                <a:solidFill>
                  <a:srgbClr val="FF0000"/>
                </a:solidFill>
                <a:ea typeface="Cambria Math" panose="02040503050406030204" pitchFamily="18" charset="0"/>
              </a:rPr>
              <a:t>Postulat 1: Les lois de la physique ont la même forme dans tous les référentiels galiléens.</a:t>
            </a:r>
          </a:p>
          <a:p>
            <a:pPr algn="just"/>
            <a:r>
              <a:rPr lang="fr-FR" sz="2500" dirty="0">
                <a:ln>
                  <a:solidFill>
                    <a:schemeClr val="accent1"/>
                  </a:solidFill>
                </a:ln>
                <a:ea typeface="Cambria Math" panose="02040503050406030204" pitchFamily="18" charset="0"/>
              </a:rPr>
              <a:t>Les référentiels galiléens (aussi appelés inertiels) sont des référentiels dans lesquels le principe d’inertie de Newton est vérifié. c'est-à-dire que tout corps libre (sur lequel ne s’exerce aucune force ou sur lequel la résultante des forces est nulle) est en mouvement de translation rectiligne uniforme, ou au repos (qui est un cas particulier de mouvement rectiligne uniforme).</a:t>
            </a:r>
          </a:p>
          <a:p>
            <a:pPr algn="just"/>
            <a:endParaRPr lang="fr-FR" sz="2400" dirty="0"/>
          </a:p>
          <a:p>
            <a:pPr algn="just"/>
            <a:r>
              <a:rPr lang="fr-FR" sz="2500" dirty="0">
                <a:ln>
                  <a:solidFill>
                    <a:schemeClr val="accent1"/>
                  </a:solidFill>
                </a:ln>
                <a:ea typeface="Cambria Math" panose="02040503050406030204" pitchFamily="18" charset="0"/>
              </a:rPr>
              <a:t>Les référentiels galiléens se déplacent nécessairement à une vitesse constante l'un par rapport à l'autre.</a:t>
            </a:r>
          </a:p>
          <a:p>
            <a:pPr algn="just"/>
            <a:endParaRPr lang="fr-FR" sz="2500" dirty="0">
              <a:ln>
                <a:solidFill>
                  <a:schemeClr val="accent1"/>
                </a:solidFill>
              </a:ln>
              <a:ea typeface="Cambria Math" panose="02040503050406030204" pitchFamily="18" charset="0"/>
            </a:endParaRPr>
          </a:p>
          <a:p>
            <a:pPr algn="just"/>
            <a:r>
              <a:rPr lang="fr-FR" sz="2500" b="1" dirty="0">
                <a:ln>
                  <a:solidFill>
                    <a:schemeClr val="accent1"/>
                  </a:solidFill>
                </a:ln>
                <a:solidFill>
                  <a:srgbClr val="FF0000"/>
                </a:solidFill>
                <a:ea typeface="Cambria Math" panose="02040503050406030204" pitchFamily="18" charset="0"/>
              </a:rPr>
              <a:t>Postulat 2: La vitesse de la lumière dans le vide a la même valeur dans tous les référentiels galiléens (ou inertiels).</a:t>
            </a:r>
          </a:p>
        </p:txBody>
      </p:sp>
    </p:spTree>
    <p:extLst>
      <p:ext uri="{BB962C8B-B14F-4D97-AF65-F5344CB8AC3E}">
        <p14:creationId xmlns:p14="http://schemas.microsoft.com/office/powerpoint/2010/main" val="3288528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0" y="827781"/>
            <a:ext cx="11582401" cy="584775"/>
          </a:xfrm>
          <a:prstGeom prst="rect">
            <a:avLst/>
          </a:prstGeom>
        </p:spPr>
        <p:txBody>
          <a:bodyPr wrap="square">
            <a:spAutoFit/>
          </a:bodyPr>
          <a:lstStyle/>
          <a:p>
            <a:pPr algn="just"/>
            <a:endParaRPr lang="fr-FR" sz="3200" dirty="0"/>
          </a:p>
        </p:txBody>
      </p:sp>
      <p:sp>
        <p:nvSpPr>
          <p:cNvPr id="4" name="ZoneTexte 3"/>
          <p:cNvSpPr txBox="1"/>
          <p:nvPr/>
        </p:nvSpPr>
        <p:spPr>
          <a:xfrm>
            <a:off x="2667630" y="70022"/>
            <a:ext cx="6856740" cy="1077218"/>
          </a:xfrm>
          <a:prstGeom prst="rect">
            <a:avLst/>
          </a:prstGeom>
          <a:noFill/>
          <a:ln>
            <a:solidFill>
              <a:schemeClr val="tx1"/>
            </a:solidFill>
          </a:ln>
        </p:spPr>
        <p:txBody>
          <a:bodyPr wrap="square" rtlCol="0">
            <a:spAutoFit/>
          </a:bodyPr>
          <a:lstStyle/>
          <a:p>
            <a:pPr algn="ctr"/>
            <a:r>
              <a:rPr lang="fr-FR" sz="3200" dirty="0" smtClean="0"/>
              <a:t>Les 2 postulats de la relativité générale d’Einstein (1915)</a:t>
            </a:r>
            <a:endParaRPr lang="fr-FR" sz="3200" dirty="0"/>
          </a:p>
        </p:txBody>
      </p:sp>
      <p:sp>
        <p:nvSpPr>
          <p:cNvPr id="2" name="Rectangle 1"/>
          <p:cNvSpPr/>
          <p:nvPr/>
        </p:nvSpPr>
        <p:spPr>
          <a:xfrm>
            <a:off x="259404" y="1205152"/>
            <a:ext cx="11673192" cy="5232202"/>
          </a:xfrm>
          <a:prstGeom prst="rect">
            <a:avLst/>
          </a:prstGeom>
        </p:spPr>
        <p:txBody>
          <a:bodyPr wrap="square">
            <a:spAutoFit/>
          </a:bodyPr>
          <a:lstStyle/>
          <a:p>
            <a:pPr algn="just"/>
            <a:r>
              <a:rPr lang="fr-FR" sz="2500" b="1" dirty="0">
                <a:ln>
                  <a:solidFill>
                    <a:schemeClr val="accent1"/>
                  </a:solidFill>
                </a:ln>
                <a:solidFill>
                  <a:srgbClr val="FF0000"/>
                </a:solidFill>
                <a:ea typeface="Cambria Math" panose="02040503050406030204" pitchFamily="18" charset="0"/>
              </a:rPr>
              <a:t>Postulat 1 </a:t>
            </a:r>
            <a:r>
              <a:rPr lang="fr-FR" sz="2500" b="1" dirty="0" smtClean="0">
                <a:ln>
                  <a:solidFill>
                    <a:schemeClr val="accent1"/>
                  </a:solidFill>
                </a:ln>
                <a:solidFill>
                  <a:srgbClr val="FF0000"/>
                </a:solidFill>
                <a:ea typeface="Cambria Math" panose="02040503050406030204" pitchFamily="18" charset="0"/>
              </a:rPr>
              <a:t>: </a:t>
            </a:r>
            <a:r>
              <a:rPr lang="fr-FR" sz="2500" b="1" dirty="0">
                <a:ln>
                  <a:solidFill>
                    <a:schemeClr val="accent1"/>
                  </a:solidFill>
                </a:ln>
                <a:solidFill>
                  <a:srgbClr val="FF0000"/>
                </a:solidFill>
                <a:ea typeface="Cambria Math" panose="02040503050406030204" pitchFamily="18" charset="0"/>
              </a:rPr>
              <a:t>Principe de covariance générale: Les lois de la physique ont la même forme dans tous les référentiels (inertiels et aussi non inertiels). </a:t>
            </a:r>
            <a:r>
              <a:rPr lang="fr-FR" sz="2500" dirty="0">
                <a:ln>
                  <a:solidFill>
                    <a:schemeClr val="accent1"/>
                  </a:solidFill>
                </a:ln>
                <a:ea typeface="Cambria Math" panose="02040503050406030204" pitchFamily="18" charset="0"/>
              </a:rPr>
              <a:t>Le terme générale vient du fait qu’Einstein a étendu le principe de relativité également aux référentiels non inertiels (c’est-à-dire accélérés).</a:t>
            </a:r>
          </a:p>
          <a:p>
            <a:pPr algn="just"/>
            <a:r>
              <a:rPr lang="fr-FR" sz="2500" dirty="0">
                <a:ln>
                  <a:solidFill>
                    <a:schemeClr val="accent1"/>
                  </a:solidFill>
                </a:ln>
                <a:ea typeface="Cambria Math" panose="02040503050406030204" pitchFamily="18" charset="0"/>
              </a:rPr>
              <a:t>Les référentiels accélérés nécessitent l’utilisation d’un espace-temps courbé (exemple avec le disque </a:t>
            </a:r>
            <a:r>
              <a:rPr lang="fr-FR" sz="2500" dirty="0" smtClean="0">
                <a:ln>
                  <a:solidFill>
                    <a:schemeClr val="accent1"/>
                  </a:solidFill>
                </a:ln>
                <a:ea typeface="Cambria Math" panose="02040503050406030204" pitchFamily="18" charset="0"/>
              </a:rPr>
              <a:t>tournant, une fusée accélérée).</a:t>
            </a:r>
            <a:endParaRPr lang="fr-FR" sz="2500" dirty="0">
              <a:ln>
                <a:solidFill>
                  <a:schemeClr val="accent1"/>
                </a:solidFill>
              </a:ln>
              <a:ea typeface="Cambria Math" panose="02040503050406030204" pitchFamily="18" charset="0"/>
            </a:endParaRPr>
          </a:p>
          <a:p>
            <a:pPr algn="just"/>
            <a:endParaRPr lang="fr-FR" sz="2400" dirty="0"/>
          </a:p>
          <a:p>
            <a:pPr algn="just"/>
            <a:r>
              <a:rPr lang="fr-FR" sz="2500" b="1" dirty="0">
                <a:ln>
                  <a:solidFill>
                    <a:schemeClr val="accent1"/>
                  </a:solidFill>
                </a:ln>
                <a:solidFill>
                  <a:srgbClr val="FF0000"/>
                </a:solidFill>
                <a:ea typeface="Cambria Math" panose="02040503050406030204" pitchFamily="18" charset="0"/>
              </a:rPr>
              <a:t>Postulat </a:t>
            </a:r>
            <a:r>
              <a:rPr lang="fr-FR" sz="2500" b="1" dirty="0" smtClean="0">
                <a:ln>
                  <a:solidFill>
                    <a:schemeClr val="accent1"/>
                  </a:solidFill>
                </a:ln>
                <a:solidFill>
                  <a:srgbClr val="FF0000"/>
                </a:solidFill>
                <a:ea typeface="Cambria Math" panose="02040503050406030204" pitchFamily="18" charset="0"/>
              </a:rPr>
              <a:t>2 : </a:t>
            </a:r>
            <a:r>
              <a:rPr lang="fr-FR" sz="2500" b="1" dirty="0">
                <a:ln>
                  <a:solidFill>
                    <a:schemeClr val="accent1"/>
                  </a:solidFill>
                </a:ln>
                <a:solidFill>
                  <a:srgbClr val="FF0000"/>
                </a:solidFill>
                <a:ea typeface="Cambria Math" panose="02040503050406030204" pitchFamily="18" charset="0"/>
              </a:rPr>
              <a:t>Principe d’équivalence: Les effets d'un champ gravitationnel sont identiques localement aux effets d'un référentiel accéléré. </a:t>
            </a:r>
            <a:r>
              <a:rPr lang="fr-FR" sz="2500" dirty="0">
                <a:ln>
                  <a:solidFill>
                    <a:schemeClr val="accent1"/>
                  </a:solidFill>
                </a:ln>
                <a:ea typeface="Cambria Math" panose="02040503050406030204" pitchFamily="18" charset="0"/>
              </a:rPr>
              <a:t>Ce principe permet d’expliquer la gravitation comme étant la résultante d’un espace-temps courbé.</a:t>
            </a:r>
          </a:p>
          <a:p>
            <a:pPr algn="just"/>
            <a:endParaRPr lang="fr-FR" sz="1000" dirty="0">
              <a:ln>
                <a:solidFill>
                  <a:schemeClr val="accent1"/>
                </a:solidFill>
              </a:ln>
              <a:ea typeface="Cambria Math" panose="02040503050406030204" pitchFamily="18" charset="0"/>
            </a:endParaRPr>
          </a:p>
          <a:p>
            <a:pPr algn="just"/>
            <a:r>
              <a:rPr lang="fr-FR" sz="2500" dirty="0">
                <a:ln>
                  <a:solidFill>
                    <a:schemeClr val="accent1"/>
                  </a:solidFill>
                </a:ln>
                <a:ea typeface="Cambria Math" panose="02040503050406030204" pitchFamily="18" charset="0"/>
              </a:rPr>
              <a:t>De façon équivalente, dans un champ de </a:t>
            </a:r>
            <a:r>
              <a:rPr lang="fr-FR" sz="2500" dirty="0" smtClean="0">
                <a:ln>
                  <a:solidFill>
                    <a:schemeClr val="accent1"/>
                  </a:solidFill>
                </a:ln>
                <a:ea typeface="Cambria Math" panose="02040503050406030204" pitchFamily="18" charset="0"/>
              </a:rPr>
              <a:t>gravitation, </a:t>
            </a:r>
            <a:r>
              <a:rPr lang="fr-FR" sz="2500" dirty="0">
                <a:ln>
                  <a:solidFill>
                    <a:schemeClr val="accent1"/>
                  </a:solidFill>
                </a:ln>
                <a:ea typeface="Cambria Math" panose="02040503050406030204" pitchFamily="18" charset="0"/>
              </a:rPr>
              <a:t>il existe en tout point de </a:t>
            </a:r>
            <a:r>
              <a:rPr lang="fr-FR" sz="2500" dirty="0" smtClean="0">
                <a:ln>
                  <a:solidFill>
                    <a:schemeClr val="accent1"/>
                  </a:solidFill>
                </a:ln>
                <a:ea typeface="Cambria Math" panose="02040503050406030204" pitchFamily="18" charset="0"/>
              </a:rPr>
              <a:t>l'espace-temps un référentiel localement inertiel associé au référentiel </a:t>
            </a:r>
            <a:r>
              <a:rPr lang="fr-FR" sz="2500" dirty="0">
                <a:ln>
                  <a:solidFill>
                    <a:schemeClr val="accent1"/>
                  </a:solidFill>
                </a:ln>
                <a:ea typeface="Cambria Math" panose="02040503050406030204" pitchFamily="18" charset="0"/>
              </a:rPr>
              <a:t>en chute libre </a:t>
            </a:r>
            <a:r>
              <a:rPr lang="fr-FR" sz="2500" dirty="0" smtClean="0">
                <a:ln>
                  <a:solidFill>
                    <a:schemeClr val="accent1"/>
                  </a:solidFill>
                </a:ln>
                <a:ea typeface="Cambria Math" panose="02040503050406030204" pitchFamily="18" charset="0"/>
              </a:rPr>
              <a:t>qu'aucune </a:t>
            </a:r>
            <a:r>
              <a:rPr lang="fr-FR" sz="2500" dirty="0">
                <a:ln>
                  <a:solidFill>
                    <a:schemeClr val="accent1"/>
                  </a:solidFill>
                </a:ln>
                <a:ea typeface="Cambria Math" panose="02040503050406030204" pitchFamily="18" charset="0"/>
              </a:rPr>
              <a:t>expérience locale ne peut distinguer d'un référentiel </a:t>
            </a:r>
            <a:r>
              <a:rPr lang="fr-FR" sz="2500" dirty="0" smtClean="0">
                <a:ln>
                  <a:solidFill>
                    <a:schemeClr val="accent1"/>
                  </a:solidFill>
                </a:ln>
                <a:ea typeface="Cambria Math" panose="02040503050406030204" pitchFamily="18" charset="0"/>
              </a:rPr>
              <a:t>galiléen non </a:t>
            </a:r>
            <a:r>
              <a:rPr lang="fr-FR" sz="2500" dirty="0">
                <a:ln>
                  <a:solidFill>
                    <a:schemeClr val="accent1"/>
                  </a:solidFill>
                </a:ln>
                <a:ea typeface="Cambria Math" panose="02040503050406030204" pitchFamily="18" charset="0"/>
              </a:rPr>
              <a:t>soumis à la gravitation.</a:t>
            </a:r>
          </a:p>
        </p:txBody>
      </p:sp>
    </p:spTree>
    <p:extLst>
      <p:ext uri="{BB962C8B-B14F-4D97-AF65-F5344CB8AC3E}">
        <p14:creationId xmlns:p14="http://schemas.microsoft.com/office/powerpoint/2010/main" val="512643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891" y="823710"/>
            <a:ext cx="11656219" cy="1938992"/>
          </a:xfrm>
          <a:prstGeom prst="rect">
            <a:avLst/>
          </a:prstGeom>
        </p:spPr>
        <p:txBody>
          <a:bodyPr wrap="square">
            <a:spAutoFit/>
          </a:bodyPr>
          <a:lstStyle/>
          <a:p>
            <a:pPr algn="just"/>
            <a:r>
              <a:rPr lang="fr-FR" sz="3000" dirty="0">
                <a:ln>
                  <a:solidFill>
                    <a:schemeClr val="accent1"/>
                  </a:solidFill>
                </a:ln>
                <a:ea typeface="Cambria Math" panose="02040503050406030204" pitchFamily="18" charset="0"/>
              </a:rPr>
              <a:t>L'intervalle de temps mesuré entre deux évènements dans un référentiel inertiel quelconque est toujours supérieur à l'intervalle de temps mesuré dans le référentiel inertiel où ces deux évènements ont la même position spatiale (que l’on appelle le temps propre).</a:t>
            </a:r>
          </a:p>
        </p:txBody>
      </p:sp>
      <p:pic>
        <p:nvPicPr>
          <p:cNvPr id="4" name="Image 3"/>
          <p:cNvPicPr>
            <a:picLocks noChangeAspect="1"/>
          </p:cNvPicPr>
          <p:nvPr/>
        </p:nvPicPr>
        <p:blipFill>
          <a:blip r:embed="rId2"/>
          <a:stretch>
            <a:fillRect/>
          </a:stretch>
        </p:blipFill>
        <p:spPr>
          <a:xfrm>
            <a:off x="216690" y="2755576"/>
            <a:ext cx="6929437" cy="4023881"/>
          </a:xfrm>
          <a:prstGeom prst="rect">
            <a:avLst/>
          </a:prstGeom>
        </p:spPr>
      </p:pic>
      <p:pic>
        <p:nvPicPr>
          <p:cNvPr id="5" name="Image 4"/>
          <p:cNvPicPr>
            <a:picLocks noChangeAspect="1"/>
          </p:cNvPicPr>
          <p:nvPr/>
        </p:nvPicPr>
        <p:blipFill>
          <a:blip r:embed="rId3"/>
          <a:stretch>
            <a:fillRect/>
          </a:stretch>
        </p:blipFill>
        <p:spPr>
          <a:xfrm>
            <a:off x="7455075" y="3786187"/>
            <a:ext cx="4736925" cy="1438274"/>
          </a:xfrm>
          <a:prstGeom prst="rect">
            <a:avLst/>
          </a:prstGeom>
        </p:spPr>
      </p:pic>
      <p:sp>
        <p:nvSpPr>
          <p:cNvPr id="7" name="ZoneTexte 6"/>
          <p:cNvSpPr txBox="1"/>
          <p:nvPr/>
        </p:nvSpPr>
        <p:spPr>
          <a:xfrm>
            <a:off x="2230624" y="108934"/>
            <a:ext cx="7730753" cy="584775"/>
          </a:xfrm>
          <a:prstGeom prst="rect">
            <a:avLst/>
          </a:prstGeom>
          <a:noFill/>
          <a:ln>
            <a:solidFill>
              <a:schemeClr val="tx1"/>
            </a:solidFill>
          </a:ln>
        </p:spPr>
        <p:txBody>
          <a:bodyPr wrap="square" rtlCol="0">
            <a:spAutoFit/>
          </a:bodyPr>
          <a:lstStyle/>
          <a:p>
            <a:pPr algn="ctr"/>
            <a:r>
              <a:rPr lang="fr-FR" sz="3200" dirty="0" smtClean="0"/>
              <a:t>La dilatation du temps en relativité restreinte</a:t>
            </a:r>
            <a:endParaRPr lang="fr-FR" sz="3200" dirty="0"/>
          </a:p>
        </p:txBody>
      </p:sp>
    </p:spTree>
    <p:extLst>
      <p:ext uri="{BB962C8B-B14F-4D97-AF65-F5344CB8AC3E}">
        <p14:creationId xmlns:p14="http://schemas.microsoft.com/office/powerpoint/2010/main" val="193568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5456228" y="2775274"/>
            <a:ext cx="5566527" cy="2757994"/>
          </a:xfrm>
          <a:prstGeom prst="rect">
            <a:avLst/>
          </a:prstGeom>
        </p:spPr>
      </p:pic>
      <p:pic>
        <p:nvPicPr>
          <p:cNvPr id="1026" name="Picture 2" descr="https://upload.wikimedia.org/wikipedia/commons/6/6d/Gravitational_red-shifting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243" y="2282472"/>
            <a:ext cx="3249106" cy="4332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433" y="937042"/>
            <a:ext cx="11669949" cy="1323439"/>
          </a:xfrm>
          <a:prstGeom prst="rect">
            <a:avLst/>
          </a:prstGeom>
        </p:spPr>
        <p:txBody>
          <a:bodyPr wrap="square">
            <a:spAutoFit/>
          </a:bodyPr>
          <a:lstStyle/>
          <a:p>
            <a:pPr algn="just"/>
            <a:r>
              <a:rPr lang="fr-FR" sz="2000" dirty="0">
                <a:ln>
                  <a:solidFill>
                    <a:schemeClr val="accent1"/>
                  </a:solidFill>
                </a:ln>
                <a:ea typeface="Cambria Math" panose="02040503050406030204" pitchFamily="18" charset="0"/>
              </a:rPr>
              <a:t>Le </a:t>
            </a:r>
            <a:r>
              <a:rPr lang="fr-FR" sz="2000" b="1" dirty="0">
                <a:ln>
                  <a:solidFill>
                    <a:schemeClr val="accent1"/>
                  </a:solidFill>
                </a:ln>
                <a:solidFill>
                  <a:srgbClr val="FF0000"/>
                </a:solidFill>
                <a:ea typeface="Cambria Math" panose="02040503050406030204" pitchFamily="18" charset="0"/>
              </a:rPr>
              <a:t>décalage vers le rouge gravitationnel, dit décalage d'Einstein</a:t>
            </a:r>
            <a:r>
              <a:rPr lang="fr-FR" sz="2000" dirty="0">
                <a:ln>
                  <a:solidFill>
                    <a:schemeClr val="accent1"/>
                  </a:solidFill>
                </a:ln>
                <a:ea typeface="Cambria Math" panose="02040503050406030204" pitchFamily="18" charset="0"/>
              </a:rPr>
              <a:t>, est un effet prédit par les équations d'Albert Einstein de la relativité générale. D'après cette théorie, une fréquence produite dans un champ de gravitation est vue décalée vers le rouge (c'est-à-dire diminuée) quand elle est observée depuis un lieu où la gravitation est moindre.</a:t>
            </a:r>
          </a:p>
        </p:txBody>
      </p:sp>
      <p:sp>
        <p:nvSpPr>
          <p:cNvPr id="5" name="ZoneTexte 4"/>
          <p:cNvSpPr txBox="1"/>
          <p:nvPr/>
        </p:nvSpPr>
        <p:spPr>
          <a:xfrm>
            <a:off x="5396114" y="5632336"/>
            <a:ext cx="2937753" cy="1015663"/>
          </a:xfrm>
          <a:prstGeom prst="rect">
            <a:avLst/>
          </a:prstGeom>
          <a:noFill/>
        </p:spPr>
        <p:txBody>
          <a:bodyPr wrap="square" rtlCol="0">
            <a:spAutoFit/>
          </a:bodyPr>
          <a:lstStyle/>
          <a:p>
            <a:pPr algn="just"/>
            <a:r>
              <a:rPr lang="fr-FR" sz="2000" dirty="0">
                <a:ln>
                  <a:solidFill>
                    <a:schemeClr val="accent1"/>
                  </a:solidFill>
                </a:ln>
                <a:ea typeface="Cambria Math" panose="02040503050406030204" pitchFamily="18" charset="0"/>
              </a:rPr>
              <a:t>L’espace se contracte près d’une masse par rapport à un observateur éloigné.</a:t>
            </a:r>
          </a:p>
        </p:txBody>
      </p:sp>
      <p:sp>
        <p:nvSpPr>
          <p:cNvPr id="7" name="ZoneTexte 6"/>
          <p:cNvSpPr txBox="1"/>
          <p:nvPr/>
        </p:nvSpPr>
        <p:spPr>
          <a:xfrm>
            <a:off x="8415742" y="5632336"/>
            <a:ext cx="2858615" cy="1015663"/>
          </a:xfrm>
          <a:prstGeom prst="rect">
            <a:avLst/>
          </a:prstGeom>
          <a:noFill/>
        </p:spPr>
        <p:txBody>
          <a:bodyPr wrap="square" rtlCol="0">
            <a:spAutoFit/>
          </a:bodyPr>
          <a:lstStyle/>
          <a:p>
            <a:pPr algn="just"/>
            <a:r>
              <a:rPr lang="fr-FR" sz="2000" dirty="0">
                <a:ln>
                  <a:solidFill>
                    <a:schemeClr val="accent1"/>
                  </a:solidFill>
                </a:ln>
                <a:ea typeface="Cambria Math" panose="02040503050406030204" pitchFamily="18" charset="0"/>
              </a:rPr>
              <a:t>Le temps se dilate près d’une masse par rapport à un observateur éloigné.</a:t>
            </a:r>
          </a:p>
        </p:txBody>
      </p:sp>
      <p:sp>
        <p:nvSpPr>
          <p:cNvPr id="8" name="ZoneTexte 7"/>
          <p:cNvSpPr txBox="1"/>
          <p:nvPr/>
        </p:nvSpPr>
        <p:spPr>
          <a:xfrm>
            <a:off x="2582441" y="108934"/>
            <a:ext cx="7027119" cy="584775"/>
          </a:xfrm>
          <a:prstGeom prst="rect">
            <a:avLst/>
          </a:prstGeom>
          <a:noFill/>
          <a:ln>
            <a:solidFill>
              <a:schemeClr val="tx1"/>
            </a:solidFill>
          </a:ln>
        </p:spPr>
        <p:txBody>
          <a:bodyPr wrap="square" rtlCol="0">
            <a:spAutoFit/>
          </a:bodyPr>
          <a:lstStyle/>
          <a:p>
            <a:pPr lvl="0"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gravitationnel – Einstein 1907</a:t>
            </a:r>
            <a:endParaRPr lang="fr-FR" sz="3200" dirty="0">
              <a:solidFill>
                <a:prstClr val="black"/>
              </a:solidFill>
            </a:endParaRPr>
          </a:p>
        </p:txBody>
      </p:sp>
      <p:sp>
        <p:nvSpPr>
          <p:cNvPr id="2" name="Rectangle 1"/>
          <p:cNvSpPr/>
          <p:nvPr/>
        </p:nvSpPr>
        <p:spPr>
          <a:xfrm>
            <a:off x="6374452" y="2405942"/>
            <a:ext cx="3918830" cy="400110"/>
          </a:xfrm>
          <a:prstGeom prst="rect">
            <a:avLst/>
          </a:prstGeom>
        </p:spPr>
        <p:txBody>
          <a:bodyPr wrap="none">
            <a:spAutoFit/>
          </a:bodyPr>
          <a:lstStyle/>
          <a:p>
            <a:pPr algn="just"/>
            <a:r>
              <a:rPr lang="fr-FR" sz="2000" dirty="0">
                <a:ln>
                  <a:solidFill>
                    <a:schemeClr val="accent1"/>
                  </a:solidFill>
                </a:ln>
                <a:ea typeface="Cambria Math" panose="02040503050406030204" pitchFamily="18" charset="0"/>
              </a:rPr>
              <a:t>Interprétation en relativité générale</a:t>
            </a:r>
          </a:p>
        </p:txBody>
      </p:sp>
    </p:spTree>
    <p:extLst>
      <p:ext uri="{BB962C8B-B14F-4D97-AF65-F5344CB8AC3E}">
        <p14:creationId xmlns:p14="http://schemas.microsoft.com/office/powerpoint/2010/main" val="2812844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17949" y="1835021"/>
            <a:ext cx="2195303" cy="2211686"/>
          </a:xfrm>
          <a:prstGeom prst="rect">
            <a:avLst/>
          </a:prstGeom>
        </p:spPr>
      </p:pic>
      <p:sp>
        <p:nvSpPr>
          <p:cNvPr id="4" name="ZoneTexte 3"/>
          <p:cNvSpPr txBox="1"/>
          <p:nvPr/>
        </p:nvSpPr>
        <p:spPr>
          <a:xfrm>
            <a:off x="2582441" y="108934"/>
            <a:ext cx="7027119" cy="584775"/>
          </a:xfrm>
          <a:prstGeom prst="rect">
            <a:avLst/>
          </a:prstGeom>
          <a:noFill/>
          <a:ln>
            <a:solidFill>
              <a:schemeClr val="tx1"/>
            </a:solidFill>
          </a:ln>
        </p:spPr>
        <p:txBody>
          <a:bodyPr wrap="square" rtlCol="0">
            <a:spAutoFit/>
          </a:bodyPr>
          <a:lstStyle/>
          <a:p>
            <a:pPr lvl="0"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gravitationnel</a:t>
            </a:r>
            <a:endParaRPr lang="fr-FR" sz="3200" dirty="0">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3086099" y="1163508"/>
                <a:ext cx="8643938" cy="5170646"/>
              </a:xfrm>
              <a:prstGeom prst="rect">
                <a:avLst/>
              </a:prstGeom>
            </p:spPr>
            <p:txBody>
              <a:bodyPr wrap="square">
                <a:spAutoFit/>
              </a:bodyPr>
              <a:lstStyle/>
              <a:p>
                <a:pPr algn="just"/>
                <a:r>
                  <a:rPr lang="fr-FR" sz="3000" dirty="0">
                    <a:ln>
                      <a:solidFill>
                        <a:schemeClr val="accent1"/>
                      </a:solidFill>
                    </a:ln>
                    <a:ea typeface="Cambria Math" panose="02040503050406030204" pitchFamily="18" charset="0"/>
                  </a:rPr>
                  <a:t>Pour démontrer le </a:t>
                </a:r>
                <a:r>
                  <a:rPr lang="fr-FR" sz="3000" dirty="0" err="1">
                    <a:ln>
                      <a:solidFill>
                        <a:schemeClr val="accent1"/>
                      </a:solidFill>
                    </a:ln>
                    <a:ea typeface="Cambria Math" panose="02040503050406030204" pitchFamily="18" charset="0"/>
                  </a:rPr>
                  <a:t>redshift</a:t>
                </a:r>
                <a:r>
                  <a:rPr lang="fr-FR" sz="3000" dirty="0">
                    <a:ln>
                      <a:solidFill>
                        <a:schemeClr val="accent1"/>
                      </a:solidFill>
                    </a:ln>
                    <a:ea typeface="Cambria Math" panose="02040503050406030204" pitchFamily="18" charset="0"/>
                  </a:rPr>
                  <a:t> </a:t>
                </a:r>
                <a:r>
                  <a:rPr lang="fr-FR" sz="3000" dirty="0" smtClean="0">
                    <a:ln>
                      <a:solidFill>
                        <a:schemeClr val="accent1"/>
                      </a:solidFill>
                    </a:ln>
                    <a:ea typeface="Cambria Math" panose="02040503050406030204" pitchFamily="18" charset="0"/>
                  </a:rPr>
                  <a:t>gravitationnel</a:t>
                </a:r>
                <a:r>
                  <a:rPr lang="fr-FR" sz="3000" dirty="0">
                    <a:ln>
                      <a:solidFill>
                        <a:schemeClr val="accent1"/>
                      </a:solidFill>
                    </a:ln>
                    <a:ea typeface="Cambria Math" panose="02040503050406030204" pitchFamily="18" charset="0"/>
                  </a:rPr>
                  <a:t>, on va procéder à une expérience de </a:t>
                </a:r>
                <a:r>
                  <a:rPr lang="fr-FR" sz="3000" dirty="0" smtClean="0">
                    <a:ln>
                      <a:solidFill>
                        <a:schemeClr val="accent1"/>
                      </a:solidFill>
                    </a:ln>
                    <a:ea typeface="Cambria Math" panose="02040503050406030204" pitchFamily="18" charset="0"/>
                  </a:rPr>
                  <a:t>pensée en prenant:</a:t>
                </a:r>
                <a:endParaRPr lang="fr-FR" sz="3000" dirty="0">
                  <a:ln>
                    <a:solidFill>
                      <a:schemeClr val="accent1"/>
                    </a:solidFill>
                  </a:ln>
                  <a:ea typeface="Cambria Math" panose="02040503050406030204" pitchFamily="18" charset="0"/>
                </a:endParaRPr>
              </a:p>
              <a:p>
                <a:endParaRPr lang="fr-FR" sz="3000" dirty="0" smtClean="0"/>
              </a:p>
              <a:p>
                <a:pPr marL="457200" indent="-457200" algn="just">
                  <a:buFontTx/>
                  <a:buChar char="-"/>
                </a:pPr>
                <a:r>
                  <a:rPr lang="fr-FR" sz="3000" dirty="0" smtClean="0">
                    <a:ln>
                      <a:solidFill>
                        <a:schemeClr val="accent1"/>
                      </a:solidFill>
                    </a:ln>
                    <a:ea typeface="Cambria Math" panose="02040503050406030204" pitchFamily="18" charset="0"/>
                  </a:rPr>
                  <a:t>un </a:t>
                </a:r>
                <a:r>
                  <a:rPr lang="fr-FR" sz="3000" dirty="0">
                    <a:ln>
                      <a:solidFill>
                        <a:schemeClr val="accent1"/>
                      </a:solidFill>
                    </a:ln>
                    <a:ea typeface="Cambria Math" panose="02040503050406030204" pitchFamily="18" charset="0"/>
                  </a:rPr>
                  <a:t>champ </a:t>
                </a:r>
                <a:r>
                  <a:rPr lang="fr-FR" sz="3000" dirty="0" smtClean="0">
                    <a:ln>
                      <a:solidFill>
                        <a:schemeClr val="accent1"/>
                      </a:solidFill>
                    </a:ln>
                    <a:ea typeface="Cambria Math" panose="02040503050406030204" pitchFamily="18" charset="0"/>
                  </a:rPr>
                  <a:t>gravitationnel </a:t>
                </a:r>
                <a:r>
                  <a:rPr lang="fr-FR" sz="3000" dirty="0">
                    <a:ln>
                      <a:solidFill>
                        <a:schemeClr val="accent1"/>
                      </a:solidFill>
                    </a:ln>
                    <a:ea typeface="Cambria Math" panose="02040503050406030204" pitchFamily="18" charset="0"/>
                  </a:rPr>
                  <a:t>uniforme et statique : </a:t>
                </a:r>
                <a14:m>
                  <m:oMath xmlns:m="http://schemas.openxmlformats.org/officeDocument/2006/math">
                    <m:r>
                      <m:rPr>
                        <m:sty m:val="p"/>
                      </m:rPr>
                      <a:rPr lang="fr-FR" sz="3000" dirty="0">
                        <a:ln>
                          <a:solidFill>
                            <a:schemeClr val="accent1"/>
                          </a:solidFill>
                        </a:ln>
                        <a:latin typeface="Cambria Math" panose="02040503050406030204" pitchFamily="18" charset="0"/>
                        <a:ea typeface="Cambria Math" panose="02040503050406030204" pitchFamily="18" charset="0"/>
                      </a:rPr>
                      <m:t>Φ</m:t>
                    </m:r>
                    <m:r>
                      <a:rPr lang="fr-FR" sz="3000" dirty="0">
                        <a:ln>
                          <a:solidFill>
                            <a:schemeClr val="accent1"/>
                          </a:solidFill>
                        </a:ln>
                        <a:latin typeface="Cambria Math" panose="02040503050406030204" pitchFamily="18" charset="0"/>
                        <a:ea typeface="Cambria Math" panose="02040503050406030204" pitchFamily="18" charset="0"/>
                      </a:rPr>
                      <m:t> = </m:t>
                    </m:r>
                    <m:r>
                      <a:rPr lang="fr-FR" sz="3000" dirty="0" err="1">
                        <a:ln>
                          <a:solidFill>
                            <a:schemeClr val="accent1"/>
                          </a:solidFill>
                        </a:ln>
                        <a:latin typeface="Cambria Math" panose="02040503050406030204" pitchFamily="18" charset="0"/>
                        <a:ea typeface="Cambria Math" panose="02040503050406030204" pitchFamily="18" charset="0"/>
                      </a:rPr>
                      <m:t>𝑔𝑧</m:t>
                    </m:r>
                  </m:oMath>
                </a14:m>
                <a:r>
                  <a:rPr lang="fr-FR" sz="3000" dirty="0" smtClean="0">
                    <a:ln>
                      <a:solidFill>
                        <a:schemeClr val="accent1"/>
                      </a:solidFill>
                    </a:ln>
                    <a:ea typeface="Cambria Math" panose="02040503050406030204" pitchFamily="18" charset="0"/>
                  </a:rPr>
                  <a:t>.</a:t>
                </a:r>
              </a:p>
              <a:p>
                <a:pPr algn="just"/>
                <a:endParaRPr lang="fr-FR" sz="3000" dirty="0">
                  <a:ln>
                    <a:solidFill>
                      <a:schemeClr val="accent1"/>
                    </a:solidFill>
                  </a:ln>
                  <a:ea typeface="Cambria Math" panose="02040503050406030204" pitchFamily="18" charset="0"/>
                </a:endParaRPr>
              </a:p>
              <a:p>
                <a:pPr algn="just"/>
                <a:r>
                  <a:rPr lang="fr-FR" sz="3000" dirty="0">
                    <a:ln>
                      <a:solidFill>
                        <a:schemeClr val="accent1"/>
                      </a:solidFill>
                    </a:ln>
                    <a:ea typeface="Cambria Math" panose="02040503050406030204" pitchFamily="18" charset="0"/>
                  </a:rPr>
                  <a:t>-   une particule de masse m est lâchée depuis z = H et en z = 0, celle-ci se désintègre, produisant deux photons qui se réfléchissent sur un miroir et reviennent en z=H pour se recombiner en particule massive</a:t>
                </a:r>
                <a:r>
                  <a:rPr lang="fr-FR" sz="3000" dirty="0" smtClean="0">
                    <a:ln>
                      <a:solidFill>
                        <a:schemeClr val="accent1"/>
                      </a:solidFill>
                    </a:ln>
                    <a:ea typeface="Cambria Math" panose="02040503050406030204" pitchFamily="18" charset="0"/>
                  </a:rPr>
                  <a:t>.</a:t>
                </a:r>
                <a:endParaRPr lang="fr-FR" sz="3000" dirty="0">
                  <a:ln>
                    <a:solidFill>
                      <a:schemeClr val="accent1"/>
                    </a:solidFill>
                  </a:ln>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86099" y="1163508"/>
                <a:ext cx="8643938" cy="5170646"/>
              </a:xfrm>
              <a:prstGeom prst="rect">
                <a:avLst/>
              </a:prstGeom>
              <a:blipFill rotWithShape="0">
                <a:blip r:embed="rId3"/>
                <a:stretch>
                  <a:fillRect/>
                </a:stretch>
              </a:blipFill>
            </p:spPr>
            <p:txBody>
              <a:bodyPr/>
              <a:lstStyle/>
              <a:p>
                <a:r>
                  <a:rPr lang="fr-FR">
                    <a:noFill/>
                  </a:rPr>
                  <a:t> </a:t>
                </a:r>
              </a:p>
            </p:txBody>
          </p:sp>
        </mc:Fallback>
      </mc:AlternateContent>
      <p:pic>
        <p:nvPicPr>
          <p:cNvPr id="6" name="Image 5"/>
          <p:cNvPicPr>
            <a:picLocks noChangeAspect="1"/>
          </p:cNvPicPr>
          <p:nvPr/>
        </p:nvPicPr>
        <p:blipFill>
          <a:blip r:embed="rId4"/>
          <a:stretch>
            <a:fillRect/>
          </a:stretch>
        </p:blipFill>
        <p:spPr>
          <a:xfrm>
            <a:off x="162860" y="4210419"/>
            <a:ext cx="2548303" cy="363206"/>
          </a:xfrm>
          <a:prstGeom prst="rect">
            <a:avLst/>
          </a:prstGeom>
        </p:spPr>
      </p:pic>
      <p:pic>
        <p:nvPicPr>
          <p:cNvPr id="7" name="Image 6"/>
          <p:cNvPicPr>
            <a:picLocks noChangeAspect="1"/>
          </p:cNvPicPr>
          <p:nvPr/>
        </p:nvPicPr>
        <p:blipFill>
          <a:blip r:embed="rId5"/>
          <a:stretch>
            <a:fillRect/>
          </a:stretch>
        </p:blipFill>
        <p:spPr>
          <a:xfrm>
            <a:off x="127226" y="4714259"/>
            <a:ext cx="2552754" cy="193757"/>
          </a:xfrm>
          <a:prstGeom prst="rect">
            <a:avLst/>
          </a:prstGeom>
        </p:spPr>
      </p:pic>
      <p:pic>
        <p:nvPicPr>
          <p:cNvPr id="8" name="Image 7"/>
          <p:cNvPicPr>
            <a:picLocks noChangeAspect="1"/>
          </p:cNvPicPr>
          <p:nvPr/>
        </p:nvPicPr>
        <p:blipFill>
          <a:blip r:embed="rId6"/>
          <a:stretch>
            <a:fillRect/>
          </a:stretch>
        </p:blipFill>
        <p:spPr>
          <a:xfrm>
            <a:off x="1001556" y="5079428"/>
            <a:ext cx="804093" cy="222821"/>
          </a:xfrm>
          <a:prstGeom prst="rect">
            <a:avLst/>
          </a:prstGeom>
        </p:spPr>
      </p:pic>
    </p:spTree>
    <p:extLst>
      <p:ext uri="{BB962C8B-B14F-4D97-AF65-F5344CB8AC3E}">
        <p14:creationId xmlns:p14="http://schemas.microsoft.com/office/powerpoint/2010/main" val="354130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42888" y="1001951"/>
                <a:ext cx="11672887" cy="5217519"/>
              </a:xfrm>
              <a:prstGeom prst="rect">
                <a:avLst/>
              </a:prstGeom>
            </p:spPr>
            <p:txBody>
              <a:bodyPr wrap="square">
                <a:spAutoFit/>
              </a:bodyPr>
              <a:lstStyle/>
              <a:p>
                <a:r>
                  <a:rPr lang="fr-FR" sz="2500" dirty="0" smtClean="0">
                    <a:ln>
                      <a:solidFill>
                        <a:schemeClr val="accent1"/>
                      </a:solidFill>
                    </a:ln>
                    <a:ea typeface="Cambria Math" panose="02040503050406030204" pitchFamily="18" charset="0"/>
                  </a:rPr>
                  <a:t>On va calculer le bilan énergétique en relativité restreinte en z=0 et z=H.</a:t>
                </a:r>
              </a:p>
              <a:p>
                <a:endParaRPr lang="fr-FR" sz="2500" dirty="0"/>
              </a:p>
              <a:p>
                <a:pPr/>
                <a14:m>
                  <m:oMathPara xmlns:m="http://schemas.openxmlformats.org/officeDocument/2006/math">
                    <m:oMathParaPr>
                      <m:jc m:val="left"/>
                    </m:oMathParaPr>
                    <m:oMath xmlns:m="http://schemas.openxmlformats.org/officeDocument/2006/math">
                      <m:sSub>
                        <m:sSubPr>
                          <m:ctrlPr>
                            <a:rPr lang="fr-FR" sz="2300" b="1" i="1" dirty="0">
                              <a:ln>
                                <a:solidFill>
                                  <a:schemeClr val="accent1"/>
                                </a:solidFill>
                              </a:ln>
                              <a:latin typeface="Cambria Math"/>
                              <a:ea typeface="Cambria Math" panose="02040503050406030204" pitchFamily="18" charset="0"/>
                            </a:rPr>
                          </m:ctrlPr>
                        </m:sSubPr>
                        <m:e>
                          <m:r>
                            <a:rPr lang="fr-FR" sz="2300" b="1" dirty="0">
                              <a:ln>
                                <a:solidFill>
                                  <a:schemeClr val="accent1"/>
                                </a:solidFill>
                              </a:ln>
                              <a:latin typeface="Cambria Math" panose="02040503050406030204" pitchFamily="18" charset="0"/>
                              <a:ea typeface="Cambria Math" panose="02040503050406030204" pitchFamily="18" charset="0"/>
                            </a:rPr>
                            <m:t>𝐸</m:t>
                          </m:r>
                        </m:e>
                        <m:sub>
                          <m:r>
                            <a:rPr lang="fr-FR" sz="2300" b="1" dirty="0">
                              <a:ln>
                                <a:solidFill>
                                  <a:schemeClr val="accent1"/>
                                </a:solidFill>
                              </a:ln>
                              <a:latin typeface="Cambria Math" panose="02040503050406030204" pitchFamily="18" charset="0"/>
                              <a:ea typeface="Cambria Math" panose="02040503050406030204" pitchFamily="18" charset="0"/>
                            </a:rPr>
                            <m:t>𝑡𝑜𝑡𝑎𝑙𝑒</m:t>
                          </m:r>
                        </m:sub>
                      </m:sSub>
                      <m:r>
                        <a:rPr lang="fr-FR" sz="2300" b="1" dirty="0">
                          <a:ln>
                            <a:solidFill>
                              <a:schemeClr val="accent1"/>
                            </a:solidFill>
                          </a:ln>
                          <a:latin typeface="Cambria Math" panose="02040503050406030204" pitchFamily="18" charset="0"/>
                          <a:ea typeface="Cambria Math" panose="02040503050406030204" pitchFamily="18" charset="0"/>
                        </a:rPr>
                        <m:t>(</m:t>
                      </m:r>
                      <m:r>
                        <a:rPr lang="fr-FR" sz="2300" b="1" dirty="0">
                          <a:ln>
                            <a:solidFill>
                              <a:schemeClr val="accent1"/>
                            </a:solidFill>
                          </a:ln>
                          <a:latin typeface="Cambria Math" panose="02040503050406030204" pitchFamily="18" charset="0"/>
                          <a:ea typeface="Cambria Math" panose="02040503050406030204" pitchFamily="18" charset="0"/>
                        </a:rPr>
                        <m:t>𝑧</m:t>
                      </m:r>
                      <m:r>
                        <a:rPr lang="fr-FR" sz="2300" b="1" dirty="0">
                          <a:ln>
                            <a:solidFill>
                              <a:schemeClr val="accent1"/>
                            </a:solidFill>
                          </a:ln>
                          <a:latin typeface="Cambria Math" panose="02040503050406030204" pitchFamily="18" charset="0"/>
                          <a:ea typeface="Cambria Math" panose="02040503050406030204" pitchFamily="18" charset="0"/>
                        </a:rPr>
                        <m:t> = </m:t>
                      </m:r>
                      <m:r>
                        <a:rPr lang="fr-FR" sz="2300" b="1" dirty="0">
                          <a:ln>
                            <a:solidFill>
                              <a:schemeClr val="accent1"/>
                            </a:solidFill>
                          </a:ln>
                          <a:latin typeface="Cambria Math" panose="02040503050406030204" pitchFamily="18" charset="0"/>
                          <a:ea typeface="Cambria Math" panose="02040503050406030204" pitchFamily="18" charset="0"/>
                        </a:rPr>
                        <m:t>𝐻</m:t>
                      </m:r>
                      <m:r>
                        <a:rPr lang="fr-FR" sz="2300" b="1" dirty="0">
                          <a:ln>
                            <a:solidFill>
                              <a:schemeClr val="accent1"/>
                            </a:solidFill>
                          </a:ln>
                          <a:latin typeface="Cambria Math" panose="02040503050406030204" pitchFamily="18" charset="0"/>
                          <a:ea typeface="Cambria Math" panose="02040503050406030204" pitchFamily="18" charset="0"/>
                        </a:rPr>
                        <m:t>)= </m:t>
                      </m:r>
                      <m:r>
                        <a:rPr lang="fr-FR" sz="2300" b="1" dirty="0">
                          <a:ln>
                            <a:solidFill>
                              <a:schemeClr val="accent1"/>
                            </a:solidFill>
                          </a:ln>
                          <a:latin typeface="Cambria Math" panose="02040503050406030204" pitchFamily="18" charset="0"/>
                          <a:ea typeface="Cambria Math" panose="02040503050406030204" pitchFamily="18" charset="0"/>
                        </a:rPr>
                        <m:t>𝑚</m:t>
                      </m:r>
                      <m:sSup>
                        <m:sSupPr>
                          <m:ctrlPr>
                            <a:rPr lang="fr-FR" sz="2300" b="1" i="1" dirty="0">
                              <a:ln>
                                <a:solidFill>
                                  <a:schemeClr val="accent1"/>
                                </a:solidFill>
                              </a:ln>
                              <a:latin typeface="Cambria Math"/>
                              <a:ea typeface="Cambria Math" panose="02040503050406030204" pitchFamily="18" charset="0"/>
                            </a:rPr>
                          </m:ctrlPr>
                        </m:sSupPr>
                        <m:e>
                          <m:r>
                            <a:rPr lang="fr-FR" sz="2300" b="1" dirty="0">
                              <a:ln>
                                <a:solidFill>
                                  <a:schemeClr val="accent1"/>
                                </a:solidFill>
                              </a:ln>
                              <a:latin typeface="Cambria Math" panose="02040503050406030204" pitchFamily="18" charset="0"/>
                              <a:ea typeface="Cambria Math" panose="02040503050406030204" pitchFamily="18" charset="0"/>
                            </a:rPr>
                            <m:t>𝑐</m:t>
                          </m:r>
                        </m:e>
                        <m:sup>
                          <m:r>
                            <a:rPr lang="fr-FR" sz="2300" b="1" dirty="0">
                              <a:ln>
                                <a:solidFill>
                                  <a:schemeClr val="accent1"/>
                                </a:solidFill>
                              </a:ln>
                              <a:latin typeface="Cambria Math" panose="02040503050406030204" pitchFamily="18" charset="0"/>
                              <a:ea typeface="Cambria Math" panose="02040503050406030204" pitchFamily="18" charset="0"/>
                            </a:rPr>
                            <m:t>2</m:t>
                          </m:r>
                        </m:sup>
                      </m:sSup>
                      <m:r>
                        <a:rPr lang="fr-FR" sz="2300" b="1" dirty="0">
                          <a:ln>
                            <a:solidFill>
                              <a:schemeClr val="accent1"/>
                            </a:solidFill>
                          </a:ln>
                          <a:latin typeface="Cambria Math" panose="02040503050406030204" pitchFamily="18" charset="0"/>
                          <a:ea typeface="Cambria Math" panose="02040503050406030204" pitchFamily="18" charset="0"/>
                        </a:rPr>
                        <m:t>+</m:t>
                      </m:r>
                      <m:r>
                        <a:rPr lang="fr-FR" sz="2300" b="1" dirty="0" err="1">
                          <a:ln>
                            <a:solidFill>
                              <a:schemeClr val="accent1"/>
                            </a:solidFill>
                          </a:ln>
                          <a:latin typeface="Cambria Math" panose="02040503050406030204" pitchFamily="18" charset="0"/>
                          <a:ea typeface="Cambria Math" panose="02040503050406030204" pitchFamily="18" charset="0"/>
                        </a:rPr>
                        <m:t>𝑚𝑔𝐻</m:t>
                      </m:r>
                    </m:oMath>
                  </m:oMathPara>
                </a14:m>
                <a:endParaRPr lang="fr-FR" sz="2300" b="1" dirty="0">
                  <a:ln>
                    <a:solidFill>
                      <a:schemeClr val="accent1"/>
                    </a:solidFill>
                  </a:ln>
                  <a:ea typeface="Cambria Math" panose="02040503050406030204" pitchFamily="18" charset="0"/>
                </a:endParaRPr>
              </a:p>
              <a:p>
                <a14:m>
                  <m:oMath xmlns:m="http://schemas.openxmlformats.org/officeDocument/2006/math">
                    <m:sSub>
                      <m:sSubPr>
                        <m:ctrlPr>
                          <a:rPr lang="fr-FR" sz="2300" b="1" i="1" dirty="0">
                            <a:ln>
                              <a:solidFill>
                                <a:schemeClr val="accent1"/>
                              </a:solidFill>
                            </a:ln>
                            <a:latin typeface="Cambria Math"/>
                            <a:ea typeface="Cambria Math" panose="02040503050406030204" pitchFamily="18" charset="0"/>
                          </a:rPr>
                        </m:ctrlPr>
                      </m:sSubPr>
                      <m:e>
                        <m:r>
                          <a:rPr lang="fr-FR" sz="2300" b="1" dirty="0">
                            <a:ln>
                              <a:solidFill>
                                <a:schemeClr val="accent1"/>
                              </a:solidFill>
                            </a:ln>
                            <a:latin typeface="Cambria Math" panose="02040503050406030204" pitchFamily="18" charset="0"/>
                            <a:ea typeface="Cambria Math" panose="02040503050406030204" pitchFamily="18" charset="0"/>
                          </a:rPr>
                          <m:t>𝐸</m:t>
                        </m:r>
                      </m:e>
                      <m:sub>
                        <m:r>
                          <a:rPr lang="fr-FR" sz="2300" b="1" dirty="0">
                            <a:ln>
                              <a:solidFill>
                                <a:schemeClr val="accent1"/>
                              </a:solidFill>
                            </a:ln>
                            <a:latin typeface="Cambria Math" panose="02040503050406030204" pitchFamily="18" charset="0"/>
                            <a:ea typeface="Cambria Math" panose="02040503050406030204" pitchFamily="18" charset="0"/>
                          </a:rPr>
                          <m:t>𝑡𝑜𝑡𝑎𝑙𝑒</m:t>
                        </m:r>
                      </m:sub>
                    </m:sSub>
                    <m:d>
                      <m:dPr>
                        <m:ctrlPr>
                          <a:rPr lang="fr-FR" sz="2300" b="1" i="1" dirty="0">
                            <a:ln>
                              <a:solidFill>
                                <a:schemeClr val="accent1"/>
                              </a:solidFill>
                            </a:ln>
                            <a:latin typeface="Cambria Math"/>
                            <a:ea typeface="Cambria Math" panose="02040503050406030204" pitchFamily="18" charset="0"/>
                          </a:rPr>
                        </m:ctrlPr>
                      </m:dPr>
                      <m:e>
                        <m:r>
                          <a:rPr lang="fr-FR" sz="2300" b="1" dirty="0">
                            <a:ln>
                              <a:solidFill>
                                <a:schemeClr val="accent1"/>
                              </a:solidFill>
                            </a:ln>
                            <a:latin typeface="Cambria Math" panose="02040503050406030204" pitchFamily="18" charset="0"/>
                            <a:ea typeface="Cambria Math" panose="02040503050406030204" pitchFamily="18" charset="0"/>
                          </a:rPr>
                          <m:t>𝑧</m:t>
                        </m:r>
                        <m:r>
                          <a:rPr lang="fr-FR" sz="2300" b="1" dirty="0">
                            <a:ln>
                              <a:solidFill>
                                <a:schemeClr val="accent1"/>
                              </a:solidFill>
                            </a:ln>
                            <a:latin typeface="Cambria Math" panose="02040503050406030204" pitchFamily="18" charset="0"/>
                            <a:ea typeface="Cambria Math" panose="02040503050406030204" pitchFamily="18" charset="0"/>
                          </a:rPr>
                          <m:t> =0</m:t>
                        </m:r>
                      </m:e>
                    </m:d>
                    <m:r>
                      <a:rPr lang="fr-FR" sz="2300" b="1" dirty="0">
                        <a:ln>
                          <a:solidFill>
                            <a:schemeClr val="accent1"/>
                          </a:solidFill>
                        </a:ln>
                        <a:latin typeface="Cambria Math" panose="02040503050406030204" pitchFamily="18" charset="0"/>
                        <a:ea typeface="Cambria Math" panose="02040503050406030204" pitchFamily="18" charset="0"/>
                      </a:rPr>
                      <m:t>=</m:t>
                    </m:r>
                    <m:r>
                      <a:rPr lang="fr-FR" sz="2300" b="1" dirty="0">
                        <a:ln>
                          <a:solidFill>
                            <a:schemeClr val="accent1"/>
                          </a:solidFill>
                        </a:ln>
                        <a:latin typeface="Cambria Math" panose="02040503050406030204" pitchFamily="18" charset="0"/>
                        <a:ea typeface="Cambria Math" panose="02040503050406030204" pitchFamily="18" charset="0"/>
                      </a:rPr>
                      <m:t>𝑚</m:t>
                    </m:r>
                    <m:sSup>
                      <m:sSupPr>
                        <m:ctrlPr>
                          <a:rPr lang="fr-FR" sz="2300" b="1" i="1" dirty="0">
                            <a:ln>
                              <a:solidFill>
                                <a:schemeClr val="accent1"/>
                              </a:solidFill>
                            </a:ln>
                            <a:latin typeface="Cambria Math"/>
                            <a:ea typeface="Cambria Math" panose="02040503050406030204" pitchFamily="18" charset="0"/>
                          </a:rPr>
                        </m:ctrlPr>
                      </m:sSupPr>
                      <m:e>
                        <m:r>
                          <a:rPr lang="fr-FR" sz="2300" b="1" dirty="0">
                            <a:ln>
                              <a:solidFill>
                                <a:schemeClr val="accent1"/>
                              </a:solidFill>
                            </a:ln>
                            <a:latin typeface="Cambria Math" panose="02040503050406030204" pitchFamily="18" charset="0"/>
                            <a:ea typeface="Cambria Math" panose="02040503050406030204" pitchFamily="18" charset="0"/>
                          </a:rPr>
                          <m:t>𝑐</m:t>
                        </m:r>
                      </m:e>
                      <m:sup>
                        <m:r>
                          <a:rPr lang="fr-FR" sz="2300" b="1" dirty="0">
                            <a:ln>
                              <a:solidFill>
                                <a:schemeClr val="accent1"/>
                              </a:solidFill>
                            </a:ln>
                            <a:latin typeface="Cambria Math" panose="02040503050406030204" pitchFamily="18" charset="0"/>
                            <a:ea typeface="Cambria Math" panose="02040503050406030204" pitchFamily="18" charset="0"/>
                          </a:rPr>
                          <m:t>2</m:t>
                        </m:r>
                      </m:sup>
                    </m:sSup>
                    <m:r>
                      <a:rPr lang="fr-FR" sz="2300" b="1" dirty="0">
                        <a:ln>
                          <a:solidFill>
                            <a:schemeClr val="accent1"/>
                          </a:solidFill>
                        </a:ln>
                        <a:latin typeface="Cambria Math" panose="02040503050406030204" pitchFamily="18" charset="0"/>
                        <a:ea typeface="Cambria Math" panose="02040503050406030204" pitchFamily="18" charset="0"/>
                      </a:rPr>
                      <m:t>+</m:t>
                    </m:r>
                    <m:f>
                      <m:fPr>
                        <m:ctrlPr>
                          <a:rPr lang="fr-FR" sz="2300" b="1" i="1" dirty="0">
                            <a:ln>
                              <a:solidFill>
                                <a:schemeClr val="accent1"/>
                              </a:solidFill>
                            </a:ln>
                            <a:latin typeface="Cambria Math"/>
                            <a:ea typeface="Cambria Math" panose="02040503050406030204" pitchFamily="18" charset="0"/>
                          </a:rPr>
                        </m:ctrlPr>
                      </m:fPr>
                      <m:num>
                        <m:r>
                          <a:rPr lang="fr-FR" sz="2300" b="1" dirty="0">
                            <a:ln>
                              <a:solidFill>
                                <a:schemeClr val="accent1"/>
                              </a:solidFill>
                            </a:ln>
                            <a:latin typeface="Cambria Math" panose="02040503050406030204" pitchFamily="18" charset="0"/>
                            <a:ea typeface="Cambria Math" panose="02040503050406030204" pitchFamily="18" charset="0"/>
                          </a:rPr>
                          <m:t>1</m:t>
                        </m:r>
                      </m:num>
                      <m:den>
                        <m:r>
                          <a:rPr lang="fr-FR" sz="2300" b="1" dirty="0">
                            <a:ln>
                              <a:solidFill>
                                <a:schemeClr val="accent1"/>
                              </a:solidFill>
                            </a:ln>
                            <a:latin typeface="Cambria Math" panose="02040503050406030204" pitchFamily="18" charset="0"/>
                            <a:ea typeface="Cambria Math" panose="02040503050406030204" pitchFamily="18" charset="0"/>
                          </a:rPr>
                          <m:t>2</m:t>
                        </m:r>
                      </m:den>
                    </m:f>
                    <m:r>
                      <a:rPr lang="fr-FR" sz="2300" b="1" dirty="0">
                        <a:ln>
                          <a:solidFill>
                            <a:schemeClr val="accent1"/>
                          </a:solidFill>
                        </a:ln>
                        <a:latin typeface="Cambria Math" panose="02040503050406030204" pitchFamily="18" charset="0"/>
                        <a:ea typeface="Cambria Math" panose="02040503050406030204" pitchFamily="18" charset="0"/>
                      </a:rPr>
                      <m:t>𝑚</m:t>
                    </m:r>
                    <m:sSup>
                      <m:sSupPr>
                        <m:ctrlPr>
                          <a:rPr lang="fr-FR" sz="2300" b="1" i="1" dirty="0">
                            <a:ln>
                              <a:solidFill>
                                <a:schemeClr val="accent1"/>
                              </a:solidFill>
                            </a:ln>
                            <a:latin typeface="Cambria Math"/>
                            <a:ea typeface="Cambria Math" panose="02040503050406030204" pitchFamily="18" charset="0"/>
                          </a:rPr>
                        </m:ctrlPr>
                      </m:sSupPr>
                      <m:e>
                        <m:r>
                          <a:rPr lang="fr-FR" sz="2300" b="1" dirty="0">
                            <a:ln>
                              <a:solidFill>
                                <a:schemeClr val="accent1"/>
                              </a:solidFill>
                            </a:ln>
                            <a:latin typeface="Cambria Math" panose="02040503050406030204" pitchFamily="18" charset="0"/>
                            <a:ea typeface="Cambria Math" panose="02040503050406030204" pitchFamily="18" charset="0"/>
                          </a:rPr>
                          <m:t>𝑣</m:t>
                        </m:r>
                      </m:e>
                      <m:sup>
                        <m:r>
                          <a:rPr lang="fr-FR" sz="2300" b="1" dirty="0">
                            <a:ln>
                              <a:solidFill>
                                <a:schemeClr val="accent1"/>
                              </a:solidFill>
                            </a:ln>
                            <a:latin typeface="Cambria Math" panose="02040503050406030204" pitchFamily="18" charset="0"/>
                            <a:ea typeface="Cambria Math" panose="02040503050406030204" pitchFamily="18" charset="0"/>
                          </a:rPr>
                          <m:t>2</m:t>
                        </m:r>
                      </m:sup>
                    </m:sSup>
                    <m:r>
                      <a:rPr lang="fr-FR" sz="2300" b="1" dirty="0">
                        <a:ln>
                          <a:solidFill>
                            <a:schemeClr val="accent1"/>
                          </a:solidFill>
                        </a:ln>
                        <a:latin typeface="Cambria Math" panose="02040503050406030204" pitchFamily="18" charset="0"/>
                        <a:ea typeface="Cambria Math" panose="02040503050406030204" pitchFamily="18" charset="0"/>
                      </a:rPr>
                      <m:t>=</m:t>
                    </m:r>
                    <m:r>
                      <a:rPr lang="fr-FR" sz="2300" b="1" dirty="0">
                        <a:ln>
                          <a:solidFill>
                            <a:schemeClr val="accent1"/>
                          </a:solidFill>
                        </a:ln>
                        <a:latin typeface="Cambria Math" panose="02040503050406030204" pitchFamily="18" charset="0"/>
                        <a:ea typeface="Cambria Math" panose="02040503050406030204" pitchFamily="18" charset="0"/>
                      </a:rPr>
                      <m:t>𝑚</m:t>
                    </m:r>
                    <m:sSup>
                      <m:sSupPr>
                        <m:ctrlPr>
                          <a:rPr lang="fr-FR" sz="2300" b="1" i="1" dirty="0">
                            <a:ln>
                              <a:solidFill>
                                <a:schemeClr val="accent1"/>
                              </a:solidFill>
                            </a:ln>
                            <a:latin typeface="Cambria Math"/>
                            <a:ea typeface="Cambria Math" panose="02040503050406030204" pitchFamily="18" charset="0"/>
                          </a:rPr>
                        </m:ctrlPr>
                      </m:sSupPr>
                      <m:e>
                        <m:r>
                          <a:rPr lang="fr-FR" sz="2300" b="1" dirty="0">
                            <a:ln>
                              <a:solidFill>
                                <a:schemeClr val="accent1"/>
                              </a:solidFill>
                            </a:ln>
                            <a:latin typeface="Cambria Math" panose="02040503050406030204" pitchFamily="18" charset="0"/>
                            <a:ea typeface="Cambria Math" panose="02040503050406030204" pitchFamily="18" charset="0"/>
                          </a:rPr>
                          <m:t>𝑐</m:t>
                        </m:r>
                      </m:e>
                      <m:sup>
                        <m:r>
                          <a:rPr lang="fr-FR" sz="2300" b="1" dirty="0">
                            <a:ln>
                              <a:solidFill>
                                <a:schemeClr val="accent1"/>
                              </a:solidFill>
                            </a:ln>
                            <a:latin typeface="Cambria Math" panose="02040503050406030204" pitchFamily="18" charset="0"/>
                            <a:ea typeface="Cambria Math" panose="02040503050406030204" pitchFamily="18" charset="0"/>
                          </a:rPr>
                          <m:t>2</m:t>
                        </m:r>
                      </m:sup>
                    </m:sSup>
                    <m:d>
                      <m:dPr>
                        <m:ctrlPr>
                          <a:rPr lang="fr-FR" sz="2300" b="1" i="1" dirty="0">
                            <a:ln>
                              <a:solidFill>
                                <a:schemeClr val="accent1"/>
                              </a:solidFill>
                            </a:ln>
                            <a:latin typeface="Cambria Math"/>
                            <a:ea typeface="Cambria Math" panose="02040503050406030204" pitchFamily="18" charset="0"/>
                          </a:rPr>
                        </m:ctrlPr>
                      </m:dPr>
                      <m:e>
                        <m:r>
                          <a:rPr lang="fr-FR" sz="2300" b="1" dirty="0">
                            <a:ln>
                              <a:solidFill>
                                <a:schemeClr val="accent1"/>
                              </a:solidFill>
                            </a:ln>
                            <a:latin typeface="Cambria Math" panose="02040503050406030204" pitchFamily="18" charset="0"/>
                            <a:ea typeface="Cambria Math" panose="02040503050406030204" pitchFamily="18" charset="0"/>
                          </a:rPr>
                          <m:t>1+</m:t>
                        </m:r>
                        <m:f>
                          <m:fPr>
                            <m:ctrlPr>
                              <a:rPr lang="fr-FR" sz="2300" b="1" i="1" dirty="0">
                                <a:ln>
                                  <a:solidFill>
                                    <a:schemeClr val="accent1"/>
                                  </a:solidFill>
                                </a:ln>
                                <a:latin typeface="Cambria Math"/>
                                <a:ea typeface="Cambria Math" panose="02040503050406030204" pitchFamily="18" charset="0"/>
                              </a:rPr>
                            </m:ctrlPr>
                          </m:fPr>
                          <m:num>
                            <m:r>
                              <a:rPr lang="fr-FR" sz="2300" b="1" dirty="0">
                                <a:ln>
                                  <a:solidFill>
                                    <a:schemeClr val="accent1"/>
                                  </a:solidFill>
                                </a:ln>
                                <a:latin typeface="Cambria Math" panose="02040503050406030204" pitchFamily="18" charset="0"/>
                                <a:ea typeface="Cambria Math" panose="02040503050406030204" pitchFamily="18" charset="0"/>
                              </a:rPr>
                              <m:t>𝑔𝐻</m:t>
                            </m:r>
                          </m:num>
                          <m:den>
                            <m:sSup>
                              <m:sSupPr>
                                <m:ctrlPr>
                                  <a:rPr lang="fr-FR" sz="2300" b="1" i="1" dirty="0">
                                    <a:ln>
                                      <a:solidFill>
                                        <a:schemeClr val="accent1"/>
                                      </a:solidFill>
                                    </a:ln>
                                    <a:latin typeface="Cambria Math"/>
                                    <a:ea typeface="Cambria Math" panose="02040503050406030204" pitchFamily="18" charset="0"/>
                                  </a:rPr>
                                </m:ctrlPr>
                              </m:sSupPr>
                              <m:e>
                                <m:r>
                                  <a:rPr lang="fr-FR" sz="2300" b="1" dirty="0">
                                    <a:ln>
                                      <a:solidFill>
                                        <a:schemeClr val="accent1"/>
                                      </a:solidFill>
                                    </a:ln>
                                    <a:latin typeface="Cambria Math" panose="02040503050406030204" pitchFamily="18" charset="0"/>
                                    <a:ea typeface="Cambria Math" panose="02040503050406030204" pitchFamily="18" charset="0"/>
                                  </a:rPr>
                                  <m:t>𝑐</m:t>
                                </m:r>
                              </m:e>
                              <m:sup>
                                <m:r>
                                  <a:rPr lang="fr-FR" sz="2300" b="1" dirty="0">
                                    <a:ln>
                                      <a:solidFill>
                                        <a:schemeClr val="accent1"/>
                                      </a:solidFill>
                                    </a:ln>
                                    <a:latin typeface="Cambria Math" panose="02040503050406030204" pitchFamily="18" charset="0"/>
                                    <a:ea typeface="Cambria Math" panose="02040503050406030204" pitchFamily="18" charset="0"/>
                                  </a:rPr>
                                  <m:t>2</m:t>
                                </m:r>
                              </m:sup>
                            </m:sSup>
                          </m:den>
                        </m:f>
                      </m:e>
                    </m:d>
                  </m:oMath>
                </a14:m>
                <a:r>
                  <a:rPr lang="fr-FR" sz="2300" b="1" dirty="0">
                    <a:ln>
                      <a:solidFill>
                        <a:schemeClr val="accent1"/>
                      </a:solidFill>
                    </a:ln>
                    <a:ea typeface="Cambria Math" panose="02040503050406030204" pitchFamily="18" charset="0"/>
                  </a:rPr>
                  <a:t>  </a:t>
                </a:r>
                <a:r>
                  <a:rPr lang="fr-FR" sz="2300" dirty="0">
                    <a:ln>
                      <a:solidFill>
                        <a:schemeClr val="accent1"/>
                      </a:solidFill>
                    </a:ln>
                    <a:ea typeface="Cambria Math" panose="02040503050406030204" pitchFamily="18" charset="0"/>
                  </a:rPr>
                  <a:t>pour avoir</a:t>
                </a:r>
                <a:r>
                  <a:rPr lang="fr-FR" sz="2300" b="1" dirty="0">
                    <a:ln>
                      <a:solidFill>
                        <a:schemeClr val="accent1"/>
                      </a:solidFill>
                    </a:ln>
                    <a:ea typeface="Cambria Math" panose="02040503050406030204" pitchFamily="18" charset="0"/>
                  </a:rPr>
                  <a:t> </a:t>
                </a:r>
                <a14:m>
                  <m:oMath xmlns:m="http://schemas.openxmlformats.org/officeDocument/2006/math">
                    <m:sSub>
                      <m:sSubPr>
                        <m:ctrlPr>
                          <a:rPr lang="fr-FR" sz="2300" b="1" i="1" dirty="0">
                            <a:ln>
                              <a:solidFill>
                                <a:schemeClr val="accent1"/>
                              </a:solidFill>
                            </a:ln>
                            <a:latin typeface="Cambria Math"/>
                            <a:ea typeface="Cambria Math" panose="02040503050406030204" pitchFamily="18" charset="0"/>
                          </a:rPr>
                        </m:ctrlPr>
                      </m:sSubPr>
                      <m:e>
                        <m:r>
                          <a:rPr lang="fr-FR" sz="2300" b="1" dirty="0">
                            <a:ln>
                              <a:solidFill>
                                <a:schemeClr val="accent1"/>
                              </a:solidFill>
                            </a:ln>
                            <a:latin typeface="Cambria Math" panose="02040503050406030204" pitchFamily="18" charset="0"/>
                            <a:ea typeface="Cambria Math" panose="02040503050406030204" pitchFamily="18" charset="0"/>
                          </a:rPr>
                          <m:t>𝐸</m:t>
                        </m:r>
                      </m:e>
                      <m:sub>
                        <m:r>
                          <a:rPr lang="fr-FR" sz="2300" b="1" dirty="0">
                            <a:ln>
                              <a:solidFill>
                                <a:schemeClr val="accent1"/>
                              </a:solidFill>
                            </a:ln>
                            <a:latin typeface="Cambria Math" panose="02040503050406030204" pitchFamily="18" charset="0"/>
                            <a:ea typeface="Cambria Math" panose="02040503050406030204" pitchFamily="18" charset="0"/>
                          </a:rPr>
                          <m:t>𝑡𝑜𝑡𝑎𝑙𝑒</m:t>
                        </m:r>
                      </m:sub>
                    </m:sSub>
                    <m:d>
                      <m:dPr>
                        <m:ctrlPr>
                          <a:rPr lang="fr-FR" sz="2300" b="1" i="1" dirty="0">
                            <a:ln>
                              <a:solidFill>
                                <a:schemeClr val="accent1"/>
                              </a:solidFill>
                            </a:ln>
                            <a:latin typeface="Cambria Math"/>
                            <a:ea typeface="Cambria Math" panose="02040503050406030204" pitchFamily="18" charset="0"/>
                          </a:rPr>
                        </m:ctrlPr>
                      </m:dPr>
                      <m:e>
                        <m:r>
                          <a:rPr lang="fr-FR" sz="2300" b="1" dirty="0">
                            <a:ln>
                              <a:solidFill>
                                <a:schemeClr val="accent1"/>
                              </a:solidFill>
                            </a:ln>
                            <a:latin typeface="Cambria Math" panose="02040503050406030204" pitchFamily="18" charset="0"/>
                            <a:ea typeface="Cambria Math" panose="02040503050406030204" pitchFamily="18" charset="0"/>
                          </a:rPr>
                          <m:t>𝑧</m:t>
                        </m:r>
                        <m:r>
                          <a:rPr lang="fr-FR" sz="2300" b="1" dirty="0">
                            <a:ln>
                              <a:solidFill>
                                <a:schemeClr val="accent1"/>
                              </a:solidFill>
                            </a:ln>
                            <a:latin typeface="Cambria Math" panose="02040503050406030204" pitchFamily="18" charset="0"/>
                            <a:ea typeface="Cambria Math" panose="02040503050406030204" pitchFamily="18" charset="0"/>
                          </a:rPr>
                          <m:t> =0</m:t>
                        </m:r>
                      </m:e>
                    </m:d>
                  </m:oMath>
                </a14:m>
                <a:r>
                  <a:rPr lang="fr-FR" sz="2300" b="1" dirty="0">
                    <a:ln>
                      <a:solidFill>
                        <a:schemeClr val="accent1"/>
                      </a:solidFill>
                    </a:ln>
                    <a:ea typeface="Cambria Math" panose="02040503050406030204" pitchFamily="18" charset="0"/>
                  </a:rPr>
                  <a:t> = </a:t>
                </a:r>
                <a14:m>
                  <m:oMath xmlns:m="http://schemas.openxmlformats.org/officeDocument/2006/math">
                    <m:sSub>
                      <m:sSubPr>
                        <m:ctrlPr>
                          <a:rPr lang="fr-FR" sz="2300" b="1" i="1" dirty="0">
                            <a:ln>
                              <a:solidFill>
                                <a:schemeClr val="accent1"/>
                              </a:solidFill>
                            </a:ln>
                            <a:latin typeface="Cambria Math"/>
                            <a:ea typeface="Cambria Math" panose="02040503050406030204" pitchFamily="18" charset="0"/>
                          </a:rPr>
                        </m:ctrlPr>
                      </m:sSubPr>
                      <m:e>
                        <m:r>
                          <a:rPr lang="fr-FR" sz="2300" b="1" dirty="0">
                            <a:ln>
                              <a:solidFill>
                                <a:schemeClr val="accent1"/>
                              </a:solidFill>
                            </a:ln>
                            <a:latin typeface="Cambria Math" panose="02040503050406030204" pitchFamily="18" charset="0"/>
                            <a:ea typeface="Cambria Math" panose="02040503050406030204" pitchFamily="18" charset="0"/>
                          </a:rPr>
                          <m:t>𝐸</m:t>
                        </m:r>
                      </m:e>
                      <m:sub>
                        <m:r>
                          <a:rPr lang="fr-FR" sz="2300" b="1" dirty="0">
                            <a:ln>
                              <a:solidFill>
                                <a:schemeClr val="accent1"/>
                              </a:solidFill>
                            </a:ln>
                            <a:latin typeface="Cambria Math" panose="02040503050406030204" pitchFamily="18" charset="0"/>
                            <a:ea typeface="Cambria Math" panose="02040503050406030204" pitchFamily="18" charset="0"/>
                          </a:rPr>
                          <m:t>𝑡𝑜𝑡𝑎𝑙𝑒</m:t>
                        </m:r>
                      </m:sub>
                    </m:sSub>
                    <m:r>
                      <a:rPr lang="fr-FR" sz="2300" b="1" dirty="0">
                        <a:ln>
                          <a:solidFill>
                            <a:schemeClr val="accent1"/>
                          </a:solidFill>
                        </a:ln>
                        <a:latin typeface="Cambria Math" panose="02040503050406030204" pitchFamily="18" charset="0"/>
                        <a:ea typeface="Cambria Math" panose="02040503050406030204" pitchFamily="18" charset="0"/>
                      </a:rPr>
                      <m:t>(</m:t>
                    </m:r>
                    <m:r>
                      <a:rPr lang="fr-FR" sz="2300" b="1" dirty="0">
                        <a:ln>
                          <a:solidFill>
                            <a:schemeClr val="accent1"/>
                          </a:solidFill>
                        </a:ln>
                        <a:latin typeface="Cambria Math" panose="02040503050406030204" pitchFamily="18" charset="0"/>
                        <a:ea typeface="Cambria Math" panose="02040503050406030204" pitchFamily="18" charset="0"/>
                      </a:rPr>
                      <m:t>𝑧</m:t>
                    </m:r>
                    <m:r>
                      <a:rPr lang="fr-FR" sz="2300" b="1" dirty="0">
                        <a:ln>
                          <a:solidFill>
                            <a:schemeClr val="accent1"/>
                          </a:solidFill>
                        </a:ln>
                        <a:latin typeface="Cambria Math" panose="02040503050406030204" pitchFamily="18" charset="0"/>
                        <a:ea typeface="Cambria Math" panose="02040503050406030204" pitchFamily="18" charset="0"/>
                      </a:rPr>
                      <m:t> = </m:t>
                    </m:r>
                    <m:r>
                      <a:rPr lang="fr-FR" sz="2300" b="1" dirty="0">
                        <a:ln>
                          <a:solidFill>
                            <a:schemeClr val="accent1"/>
                          </a:solidFill>
                        </a:ln>
                        <a:latin typeface="Cambria Math" panose="02040503050406030204" pitchFamily="18" charset="0"/>
                        <a:ea typeface="Cambria Math" panose="02040503050406030204" pitchFamily="18" charset="0"/>
                      </a:rPr>
                      <m:t>𝐻</m:t>
                    </m:r>
                    <m:r>
                      <a:rPr lang="fr-FR" sz="2300" b="1" dirty="0">
                        <a:ln>
                          <a:solidFill>
                            <a:schemeClr val="accent1"/>
                          </a:solidFill>
                        </a:ln>
                        <a:latin typeface="Cambria Math" panose="02040503050406030204" pitchFamily="18" charset="0"/>
                        <a:ea typeface="Cambria Math" panose="02040503050406030204" pitchFamily="18" charset="0"/>
                      </a:rPr>
                      <m:t>)</m:t>
                    </m:r>
                  </m:oMath>
                </a14:m>
                <a:endParaRPr lang="fr-FR" sz="2300" b="1" dirty="0">
                  <a:ln>
                    <a:solidFill>
                      <a:schemeClr val="accent1"/>
                    </a:solidFill>
                  </a:ln>
                  <a:ea typeface="Cambria Math" panose="02040503050406030204" pitchFamily="18" charset="0"/>
                </a:endParaRPr>
              </a:p>
              <a:p>
                <a:endParaRPr lang="fr-FR" sz="2500" b="1" dirty="0">
                  <a:ln>
                    <a:solidFill>
                      <a:schemeClr val="accent1"/>
                    </a:solidFill>
                  </a:ln>
                  <a:ea typeface="Cambria Math" panose="02040503050406030204" pitchFamily="18" charset="0"/>
                </a:endParaRPr>
              </a:p>
              <a:p>
                <a:r>
                  <a:rPr lang="fr-FR" sz="2500" dirty="0">
                    <a:ln>
                      <a:solidFill>
                        <a:schemeClr val="accent1"/>
                      </a:solidFill>
                    </a:ln>
                    <a:ea typeface="Cambria Math" panose="02040503050406030204" pitchFamily="18" charset="0"/>
                  </a:rPr>
                  <a:t>Chaque photon a comme énergie : </a:t>
                </a:r>
                <a14:m>
                  <m:oMath xmlns:m="http://schemas.openxmlformats.org/officeDocument/2006/math">
                    <m:r>
                      <a:rPr lang="fr-FR" sz="2500" b="1" dirty="0">
                        <a:ln>
                          <a:solidFill>
                            <a:schemeClr val="accent1"/>
                          </a:solidFill>
                        </a:ln>
                        <a:latin typeface="Cambria Math" panose="02040503050406030204" pitchFamily="18" charset="0"/>
                        <a:ea typeface="Cambria Math" panose="02040503050406030204" pitchFamily="18" charset="0"/>
                      </a:rPr>
                      <m:t>𝐸</m:t>
                    </m:r>
                    <m:r>
                      <a:rPr lang="fr-FR" sz="2500" b="1" dirty="0">
                        <a:ln>
                          <a:solidFill>
                            <a:schemeClr val="accent1"/>
                          </a:solidFill>
                        </a:ln>
                        <a:latin typeface="Cambria Math" panose="02040503050406030204" pitchFamily="18" charset="0"/>
                        <a:ea typeface="Cambria Math" panose="02040503050406030204" pitchFamily="18" charset="0"/>
                      </a:rPr>
                      <m:t>=</m:t>
                    </m:r>
                    <m:r>
                      <a:rPr lang="fr-FR" sz="2500" b="1" dirty="0">
                        <a:ln>
                          <a:solidFill>
                            <a:schemeClr val="accent1"/>
                          </a:solidFill>
                        </a:ln>
                        <a:latin typeface="Cambria Math" panose="02040503050406030204" pitchFamily="18" charset="0"/>
                        <a:ea typeface="Cambria Math" panose="02040503050406030204" pitchFamily="18" charset="0"/>
                      </a:rPr>
                      <m:t>h</m:t>
                    </m:r>
                    <m:r>
                      <a:rPr lang="fr-FR" sz="2500" b="1" dirty="0">
                        <a:ln>
                          <a:solidFill>
                            <a:schemeClr val="accent1"/>
                          </a:solidFill>
                        </a:ln>
                        <a:latin typeface="Cambria Math" panose="02040503050406030204" pitchFamily="18" charset="0"/>
                        <a:ea typeface="Cambria Math" panose="02040503050406030204" pitchFamily="18" charset="0"/>
                      </a:rPr>
                      <m:t>𝜈</m:t>
                    </m:r>
                    <m:r>
                      <a:rPr lang="fr-FR" sz="2500" b="1" dirty="0">
                        <a:ln>
                          <a:solidFill>
                            <a:schemeClr val="accent1"/>
                          </a:solidFill>
                        </a:ln>
                        <a:latin typeface="Cambria Math" panose="02040503050406030204" pitchFamily="18" charset="0"/>
                        <a:ea typeface="Cambria Math" panose="02040503050406030204" pitchFamily="18" charset="0"/>
                      </a:rPr>
                      <m:t>=</m:t>
                    </m:r>
                    <m:f>
                      <m:fPr>
                        <m:ctrlPr>
                          <a:rPr lang="fr-FR" sz="2500" b="1" i="1" dirty="0">
                            <a:ln>
                              <a:solidFill>
                                <a:schemeClr val="accent1"/>
                              </a:solidFill>
                            </a:ln>
                            <a:latin typeface="Cambria Math"/>
                            <a:ea typeface="Cambria Math" panose="02040503050406030204" pitchFamily="18" charset="0"/>
                          </a:rPr>
                        </m:ctrlPr>
                      </m:fPr>
                      <m:num>
                        <m:r>
                          <a:rPr lang="fr-FR" sz="2500" b="1" dirty="0">
                            <a:ln>
                              <a:solidFill>
                                <a:schemeClr val="accent1"/>
                              </a:solidFill>
                            </a:ln>
                            <a:latin typeface="Cambria Math" panose="02040503050406030204" pitchFamily="18" charset="0"/>
                            <a:ea typeface="Cambria Math" panose="02040503050406030204" pitchFamily="18" charset="0"/>
                          </a:rPr>
                          <m:t>𝑚</m:t>
                        </m:r>
                        <m:sSup>
                          <m:sSupPr>
                            <m:ctrlPr>
                              <a:rPr lang="fr-FR" sz="2500" b="1" i="1" dirty="0">
                                <a:ln>
                                  <a:solidFill>
                                    <a:schemeClr val="accent1"/>
                                  </a:solidFill>
                                </a:ln>
                                <a:latin typeface="Cambria Math"/>
                                <a:ea typeface="Cambria Math" panose="02040503050406030204" pitchFamily="18" charset="0"/>
                              </a:rPr>
                            </m:ctrlPr>
                          </m:sSupPr>
                          <m:e>
                            <m:r>
                              <a:rPr lang="fr-FR" sz="2500" b="1" dirty="0">
                                <a:ln>
                                  <a:solidFill>
                                    <a:schemeClr val="accent1"/>
                                  </a:solidFill>
                                </a:ln>
                                <a:latin typeface="Cambria Math" panose="02040503050406030204" pitchFamily="18" charset="0"/>
                                <a:ea typeface="Cambria Math" panose="02040503050406030204" pitchFamily="18" charset="0"/>
                              </a:rPr>
                              <m:t>𝑐</m:t>
                            </m:r>
                          </m:e>
                          <m:sup>
                            <m:r>
                              <a:rPr lang="fr-FR" sz="2500" b="1" dirty="0">
                                <a:ln>
                                  <a:solidFill>
                                    <a:schemeClr val="accent1"/>
                                  </a:solidFill>
                                </a:ln>
                                <a:latin typeface="Cambria Math" panose="02040503050406030204" pitchFamily="18" charset="0"/>
                                <a:ea typeface="Cambria Math" panose="02040503050406030204" pitchFamily="18" charset="0"/>
                              </a:rPr>
                              <m:t>2</m:t>
                            </m:r>
                          </m:sup>
                        </m:sSup>
                      </m:num>
                      <m:den>
                        <m:r>
                          <a:rPr lang="fr-FR" sz="2500" b="1" dirty="0">
                            <a:ln>
                              <a:solidFill>
                                <a:schemeClr val="accent1"/>
                              </a:solidFill>
                            </a:ln>
                            <a:latin typeface="Cambria Math" panose="02040503050406030204" pitchFamily="18" charset="0"/>
                            <a:ea typeface="Cambria Math" panose="02040503050406030204" pitchFamily="18" charset="0"/>
                          </a:rPr>
                          <m:t>2</m:t>
                        </m:r>
                      </m:den>
                    </m:f>
                    <m:d>
                      <m:dPr>
                        <m:ctrlPr>
                          <a:rPr lang="fr-FR" sz="2500" b="1" i="1" dirty="0">
                            <a:ln>
                              <a:solidFill>
                                <a:schemeClr val="accent1"/>
                              </a:solidFill>
                            </a:ln>
                            <a:latin typeface="Cambria Math"/>
                            <a:ea typeface="Cambria Math" panose="02040503050406030204" pitchFamily="18" charset="0"/>
                          </a:rPr>
                        </m:ctrlPr>
                      </m:dPr>
                      <m:e>
                        <m:r>
                          <a:rPr lang="fr-FR" sz="2500" b="1" dirty="0">
                            <a:ln>
                              <a:solidFill>
                                <a:schemeClr val="accent1"/>
                              </a:solidFill>
                            </a:ln>
                            <a:latin typeface="Cambria Math" panose="02040503050406030204" pitchFamily="18" charset="0"/>
                            <a:ea typeface="Cambria Math" panose="02040503050406030204" pitchFamily="18" charset="0"/>
                          </a:rPr>
                          <m:t>1+</m:t>
                        </m:r>
                        <m:f>
                          <m:fPr>
                            <m:ctrlPr>
                              <a:rPr lang="fr-FR" sz="2500" b="1" i="1" dirty="0">
                                <a:ln>
                                  <a:solidFill>
                                    <a:schemeClr val="accent1"/>
                                  </a:solidFill>
                                </a:ln>
                                <a:latin typeface="Cambria Math"/>
                                <a:ea typeface="Cambria Math" panose="02040503050406030204" pitchFamily="18" charset="0"/>
                              </a:rPr>
                            </m:ctrlPr>
                          </m:fPr>
                          <m:num>
                            <m:r>
                              <a:rPr lang="fr-FR" sz="2500" b="1" dirty="0">
                                <a:ln>
                                  <a:solidFill>
                                    <a:schemeClr val="accent1"/>
                                  </a:solidFill>
                                </a:ln>
                                <a:latin typeface="Cambria Math" panose="02040503050406030204" pitchFamily="18" charset="0"/>
                                <a:ea typeface="Cambria Math" panose="02040503050406030204" pitchFamily="18" charset="0"/>
                              </a:rPr>
                              <m:t>𝑔𝐻</m:t>
                            </m:r>
                          </m:num>
                          <m:den>
                            <m:sSup>
                              <m:sSupPr>
                                <m:ctrlPr>
                                  <a:rPr lang="fr-FR" sz="2500" b="1" i="1" dirty="0">
                                    <a:ln>
                                      <a:solidFill>
                                        <a:schemeClr val="accent1"/>
                                      </a:solidFill>
                                    </a:ln>
                                    <a:latin typeface="Cambria Math"/>
                                    <a:ea typeface="Cambria Math" panose="02040503050406030204" pitchFamily="18" charset="0"/>
                                  </a:rPr>
                                </m:ctrlPr>
                              </m:sSupPr>
                              <m:e>
                                <m:r>
                                  <a:rPr lang="fr-FR" sz="2500" b="1" dirty="0">
                                    <a:ln>
                                      <a:solidFill>
                                        <a:schemeClr val="accent1"/>
                                      </a:solidFill>
                                    </a:ln>
                                    <a:latin typeface="Cambria Math" panose="02040503050406030204" pitchFamily="18" charset="0"/>
                                    <a:ea typeface="Cambria Math" panose="02040503050406030204" pitchFamily="18" charset="0"/>
                                  </a:rPr>
                                  <m:t>𝑐</m:t>
                                </m:r>
                              </m:e>
                              <m:sup>
                                <m:r>
                                  <a:rPr lang="fr-FR" sz="2500" b="1" dirty="0">
                                    <a:ln>
                                      <a:solidFill>
                                        <a:schemeClr val="accent1"/>
                                      </a:solidFill>
                                    </a:ln>
                                    <a:latin typeface="Cambria Math" panose="02040503050406030204" pitchFamily="18" charset="0"/>
                                    <a:ea typeface="Cambria Math" panose="02040503050406030204" pitchFamily="18" charset="0"/>
                                  </a:rPr>
                                  <m:t>2</m:t>
                                </m:r>
                              </m:sup>
                            </m:sSup>
                          </m:den>
                        </m:f>
                      </m:e>
                    </m:d>
                  </m:oMath>
                </a14:m>
                <a:endParaRPr lang="fr-FR" sz="2500" b="1" dirty="0">
                  <a:ln>
                    <a:solidFill>
                      <a:schemeClr val="accent1"/>
                    </a:solidFill>
                  </a:ln>
                  <a:ea typeface="Cambria Math" panose="02040503050406030204" pitchFamily="18" charset="0"/>
                </a:endParaRPr>
              </a:p>
              <a:p>
                <a:endParaRPr lang="fr-FR" sz="2500" dirty="0"/>
              </a:p>
              <a:p>
                <a:pPr algn="just"/>
                <a:r>
                  <a:rPr lang="fr-FR" sz="2500" dirty="0" smtClean="0">
                    <a:ln>
                      <a:solidFill>
                        <a:schemeClr val="accent1"/>
                      </a:solidFill>
                    </a:ln>
                    <a:ea typeface="Cambria Math" panose="02040503050406030204" pitchFamily="18" charset="0"/>
                  </a:rPr>
                  <a:t>Si cette </a:t>
                </a:r>
                <a:r>
                  <a:rPr lang="fr-FR" sz="2500" dirty="0">
                    <a:ln>
                      <a:solidFill>
                        <a:schemeClr val="accent1"/>
                      </a:solidFill>
                    </a:ln>
                    <a:ea typeface="Cambria Math" panose="02040503050406030204" pitchFamily="18" charset="0"/>
                  </a:rPr>
                  <a:t>fréquence </a:t>
                </a:r>
                <a:r>
                  <a:rPr lang="fr-FR" sz="2500" dirty="0" smtClean="0">
                    <a:ln>
                      <a:solidFill>
                        <a:schemeClr val="accent1"/>
                      </a:solidFill>
                    </a:ln>
                    <a:ea typeface="Cambria Math" panose="02040503050406030204" pitchFamily="18" charset="0"/>
                  </a:rPr>
                  <a:t>reste </a:t>
                </a:r>
                <a:r>
                  <a:rPr lang="fr-FR" sz="2500" dirty="0">
                    <a:ln>
                      <a:solidFill>
                        <a:schemeClr val="accent1"/>
                      </a:solidFill>
                    </a:ln>
                    <a:ea typeface="Cambria Math" panose="02040503050406030204" pitchFamily="18" charset="0"/>
                  </a:rPr>
                  <a:t>conservée en z = H </a:t>
                </a:r>
                <a:r>
                  <a:rPr lang="fr-FR" sz="2500" dirty="0" smtClean="0">
                    <a:ln>
                      <a:solidFill>
                        <a:schemeClr val="accent1"/>
                      </a:solidFill>
                    </a:ln>
                    <a:ea typeface="Cambria Math" panose="02040503050406030204" pitchFamily="18" charset="0"/>
                  </a:rPr>
                  <a:t>alors </a:t>
                </a:r>
                <a:r>
                  <a:rPr lang="fr-FR" sz="2500" dirty="0">
                    <a:ln>
                      <a:solidFill>
                        <a:schemeClr val="accent1"/>
                      </a:solidFill>
                    </a:ln>
                    <a:ea typeface="Cambria Math" panose="02040503050406030204" pitchFamily="18" charset="0"/>
                  </a:rPr>
                  <a:t>la recombinaison des 2 photons fournira </a:t>
                </a:r>
                <a:r>
                  <a:rPr lang="fr-FR" sz="2500" dirty="0" smtClean="0">
                    <a:ln>
                      <a:solidFill>
                        <a:schemeClr val="accent1"/>
                      </a:solidFill>
                    </a:ln>
                    <a:ea typeface="Cambria Math" panose="02040503050406030204" pitchFamily="18" charset="0"/>
                  </a:rPr>
                  <a:t>une </a:t>
                </a:r>
                <a:r>
                  <a:rPr lang="fr-FR" sz="2500" dirty="0">
                    <a:ln>
                      <a:solidFill>
                        <a:schemeClr val="accent1"/>
                      </a:solidFill>
                    </a:ln>
                    <a:ea typeface="Cambria Math" panose="02040503050406030204" pitchFamily="18" charset="0"/>
                  </a:rPr>
                  <a:t>particule de masse </a:t>
                </a:r>
                <a14:m>
                  <m:oMath xmlns:m="http://schemas.openxmlformats.org/officeDocument/2006/math">
                    <m:sSub>
                      <m:sSubPr>
                        <m:ctrlPr>
                          <a:rPr lang="fr-FR" sz="2500" i="1" dirty="0">
                            <a:ln>
                              <a:solidFill>
                                <a:schemeClr val="accent1"/>
                              </a:solidFill>
                            </a:ln>
                            <a:latin typeface="Cambria Math"/>
                            <a:ea typeface="Cambria Math" panose="02040503050406030204" pitchFamily="18" charset="0"/>
                          </a:rPr>
                        </m:ctrlPr>
                      </m:sSubPr>
                      <m:e>
                        <m:r>
                          <m:rPr>
                            <m:sty m:val="p"/>
                          </m:rPr>
                          <a:rPr lang="fr-FR" sz="2500" b="0" i="1" dirty="0">
                            <a:ln>
                              <a:solidFill>
                                <a:schemeClr val="accent1"/>
                              </a:solidFill>
                            </a:ln>
                            <a:latin typeface="Cambria Math" panose="02040503050406030204" pitchFamily="18" charset="0"/>
                            <a:ea typeface="Cambria Math" panose="02040503050406030204" pitchFamily="18" charset="0"/>
                          </a:rPr>
                          <m:t>m</m:t>
                        </m:r>
                      </m:e>
                      <m:sub>
                        <m:r>
                          <m:rPr>
                            <m:sty m:val="p"/>
                          </m:rPr>
                          <a:rPr lang="fr-FR" sz="2500" b="0" i="1" dirty="0">
                            <a:ln>
                              <a:solidFill>
                                <a:schemeClr val="accent1"/>
                              </a:solidFill>
                            </a:ln>
                            <a:latin typeface="Cambria Math" panose="02040503050406030204" pitchFamily="18" charset="0"/>
                            <a:ea typeface="Cambria Math" panose="02040503050406030204" pitchFamily="18" charset="0"/>
                          </a:rPr>
                          <m:t>recombinaison</m:t>
                        </m:r>
                      </m:sub>
                    </m:sSub>
                    <m:r>
                      <a:rPr lang="fr-FR" sz="2500" b="0" dirty="0">
                        <a:ln>
                          <a:solidFill>
                            <a:schemeClr val="accent1"/>
                          </a:solidFill>
                        </a:ln>
                        <a:latin typeface="Cambria Math" panose="02040503050406030204" pitchFamily="18" charset="0"/>
                        <a:ea typeface="Cambria Math" panose="02040503050406030204" pitchFamily="18" charset="0"/>
                      </a:rPr>
                      <m:t>=</m:t>
                    </m:r>
                    <m:sSub>
                      <m:sSubPr>
                        <m:ctrlPr>
                          <a:rPr lang="fr-FR" sz="2500" i="1" dirty="0">
                            <a:ln>
                              <a:solidFill>
                                <a:schemeClr val="accent1"/>
                              </a:solidFill>
                            </a:ln>
                            <a:latin typeface="Cambria Math"/>
                            <a:ea typeface="Cambria Math" panose="02040503050406030204" pitchFamily="18" charset="0"/>
                          </a:rPr>
                        </m:ctrlPr>
                      </m:sSubPr>
                      <m:e>
                        <m:r>
                          <m:rPr>
                            <m:sty m:val="p"/>
                          </m:rPr>
                          <a:rPr lang="fr-FR" sz="2500" b="0" i="1" dirty="0">
                            <a:ln>
                              <a:solidFill>
                                <a:schemeClr val="accent1"/>
                              </a:solidFill>
                            </a:ln>
                            <a:latin typeface="Cambria Math" panose="02040503050406030204" pitchFamily="18" charset="0"/>
                            <a:ea typeface="Cambria Math" panose="02040503050406030204" pitchFamily="18" charset="0"/>
                          </a:rPr>
                          <m:t>m</m:t>
                        </m:r>
                      </m:e>
                      <m:sub>
                        <m:r>
                          <m:rPr>
                            <m:sty m:val="p"/>
                          </m:rPr>
                          <a:rPr lang="fr-FR" sz="2500" b="0" i="1" dirty="0">
                            <a:ln>
                              <a:solidFill>
                                <a:schemeClr val="accent1"/>
                              </a:solidFill>
                            </a:ln>
                            <a:latin typeface="Cambria Math" panose="02040503050406030204" pitchFamily="18" charset="0"/>
                            <a:ea typeface="Cambria Math" panose="02040503050406030204" pitchFamily="18" charset="0"/>
                          </a:rPr>
                          <m:t>initiale</m:t>
                        </m:r>
                      </m:sub>
                    </m:sSub>
                    <m:r>
                      <a:rPr lang="fr-FR" sz="2500" b="0" dirty="0">
                        <a:ln>
                          <a:solidFill>
                            <a:schemeClr val="accent1"/>
                          </a:solidFill>
                        </a:ln>
                        <a:latin typeface="Cambria Math" panose="02040503050406030204" pitchFamily="18" charset="0"/>
                        <a:ea typeface="Cambria Math" panose="02040503050406030204" pitchFamily="18" charset="0"/>
                      </a:rPr>
                      <m:t> (1+</m:t>
                    </m:r>
                    <m:f>
                      <m:fPr>
                        <m:ctrlPr>
                          <a:rPr lang="fr-FR" sz="2500" i="1" dirty="0">
                            <a:ln>
                              <a:solidFill>
                                <a:schemeClr val="accent1"/>
                              </a:solidFill>
                            </a:ln>
                            <a:latin typeface="Cambria Math"/>
                            <a:ea typeface="Cambria Math" panose="02040503050406030204" pitchFamily="18" charset="0"/>
                          </a:rPr>
                        </m:ctrlPr>
                      </m:fPr>
                      <m:num>
                        <m:r>
                          <a:rPr lang="fr-FR" sz="2500" b="0" i="1" dirty="0" smtClean="0">
                            <a:ln>
                              <a:solidFill>
                                <a:schemeClr val="accent1"/>
                              </a:solidFill>
                            </a:ln>
                            <a:latin typeface="Cambria Math" panose="02040503050406030204" pitchFamily="18" charset="0"/>
                            <a:ea typeface="Cambria Math" panose="02040503050406030204" pitchFamily="18" charset="0"/>
                          </a:rPr>
                          <m:t>𝑔𝐻</m:t>
                        </m:r>
                      </m:num>
                      <m:den>
                        <m:sSup>
                          <m:sSupPr>
                            <m:ctrlPr>
                              <a:rPr lang="fr-FR" sz="2500" i="1" dirty="0">
                                <a:ln>
                                  <a:solidFill>
                                    <a:schemeClr val="accent1"/>
                                  </a:solidFill>
                                </a:ln>
                                <a:latin typeface="Cambria Math"/>
                                <a:ea typeface="Cambria Math" panose="02040503050406030204" pitchFamily="18" charset="0"/>
                              </a:rPr>
                            </m:ctrlPr>
                          </m:sSupPr>
                          <m:e>
                            <m:r>
                              <m:rPr>
                                <m:sty m:val="p"/>
                              </m:rPr>
                              <a:rPr lang="fr-FR" sz="2500" b="0" i="1" dirty="0">
                                <a:ln>
                                  <a:solidFill>
                                    <a:schemeClr val="accent1"/>
                                  </a:solidFill>
                                </a:ln>
                                <a:latin typeface="Cambria Math" panose="02040503050406030204" pitchFamily="18" charset="0"/>
                                <a:ea typeface="Cambria Math" panose="02040503050406030204" pitchFamily="18" charset="0"/>
                              </a:rPr>
                              <m:t>c</m:t>
                            </m:r>
                          </m:e>
                          <m:sup>
                            <m:r>
                              <a:rPr lang="fr-FR" sz="2500" b="0" dirty="0">
                                <a:ln>
                                  <a:solidFill>
                                    <a:schemeClr val="accent1"/>
                                  </a:solidFill>
                                </a:ln>
                                <a:latin typeface="Cambria Math" panose="02040503050406030204" pitchFamily="18" charset="0"/>
                                <a:ea typeface="Cambria Math" panose="02040503050406030204" pitchFamily="18" charset="0"/>
                              </a:rPr>
                              <m:t>2</m:t>
                            </m:r>
                          </m:sup>
                        </m:sSup>
                      </m:den>
                    </m:f>
                    <m:r>
                      <a:rPr lang="fr-FR" sz="2500" b="0" dirty="0">
                        <a:ln>
                          <a:solidFill>
                            <a:schemeClr val="accent1"/>
                          </a:solidFill>
                        </a:ln>
                        <a:latin typeface="Cambria Math" panose="02040503050406030204" pitchFamily="18" charset="0"/>
                        <a:ea typeface="Cambria Math" panose="02040503050406030204" pitchFamily="18" charset="0"/>
                      </a:rPr>
                      <m:t>)</m:t>
                    </m:r>
                  </m:oMath>
                </a14:m>
                <a:r>
                  <a:rPr lang="fr-FR" sz="2500" dirty="0">
                    <a:ln>
                      <a:solidFill>
                        <a:schemeClr val="accent1"/>
                      </a:solidFill>
                    </a:ln>
                    <a:ea typeface="Cambria Math" panose="02040503050406030204" pitchFamily="18" charset="0"/>
                  </a:rPr>
                  <a:t>.</a:t>
                </a:r>
              </a:p>
              <a:p>
                <a:pPr algn="just"/>
                <a:endParaRPr lang="fr-FR" sz="2500" dirty="0">
                  <a:ln>
                    <a:solidFill>
                      <a:schemeClr val="accent1"/>
                    </a:solidFill>
                  </a:ln>
                  <a:ea typeface="Cambria Math" panose="02040503050406030204" pitchFamily="18" charset="0"/>
                </a:endParaRPr>
              </a:p>
              <a:p>
                <a:pPr algn="just"/>
                <a:r>
                  <a:rPr lang="fr-FR" sz="2500" b="1" dirty="0">
                    <a:ln>
                      <a:solidFill>
                        <a:schemeClr val="accent1"/>
                      </a:solidFill>
                    </a:ln>
                    <a:solidFill>
                      <a:srgbClr val="FF0000"/>
                    </a:solidFill>
                    <a:ea typeface="Cambria Math" panose="02040503050406030204" pitchFamily="18" charset="0"/>
                  </a:rPr>
                  <a:t>Si la propagation de la lumière n’est pas affectée par le champ </a:t>
                </a:r>
                <a:r>
                  <a:rPr lang="fr-FR" sz="2500" b="1" dirty="0" smtClean="0">
                    <a:ln>
                      <a:solidFill>
                        <a:schemeClr val="accent1"/>
                      </a:solidFill>
                    </a:ln>
                    <a:solidFill>
                      <a:srgbClr val="FF0000"/>
                    </a:solidFill>
                    <a:ea typeface="Cambria Math" panose="02040503050406030204" pitchFamily="18" charset="0"/>
                  </a:rPr>
                  <a:t>gravitationnel, </a:t>
                </a:r>
                <a:r>
                  <a:rPr lang="fr-FR" sz="2500" b="1" dirty="0">
                    <a:ln>
                      <a:solidFill>
                        <a:schemeClr val="accent1"/>
                      </a:solidFill>
                    </a:ln>
                    <a:solidFill>
                      <a:srgbClr val="FF0000"/>
                    </a:solidFill>
                    <a:ea typeface="Cambria Math" panose="02040503050406030204" pitchFamily="18" charset="0"/>
                  </a:rPr>
                  <a:t>l</a:t>
                </a:r>
                <a:r>
                  <a:rPr lang="fr-FR" sz="2500" b="1" dirty="0" smtClean="0">
                    <a:ln>
                      <a:solidFill>
                        <a:schemeClr val="accent1"/>
                      </a:solidFill>
                    </a:ln>
                    <a:solidFill>
                      <a:srgbClr val="FF0000"/>
                    </a:solidFill>
                    <a:ea typeface="Cambria Math" panose="02040503050406030204" pitchFamily="18" charset="0"/>
                  </a:rPr>
                  <a:t>a </a:t>
                </a:r>
                <a:r>
                  <a:rPr lang="fr-FR" sz="2500" b="1" dirty="0">
                    <a:ln>
                      <a:solidFill>
                        <a:schemeClr val="accent1"/>
                      </a:solidFill>
                    </a:ln>
                    <a:solidFill>
                      <a:srgbClr val="FF0000"/>
                    </a:solidFill>
                    <a:ea typeface="Cambria Math" panose="02040503050406030204" pitchFamily="18" charset="0"/>
                  </a:rPr>
                  <a:t>conservation de l’énergie n’est pas respectée.</a:t>
                </a:r>
                <a:endParaRPr lang="fr-FR" sz="25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42888" y="1001951"/>
                <a:ext cx="11672887" cy="5217519"/>
              </a:xfrm>
              <a:prstGeom prst="rect">
                <a:avLst/>
              </a:prstGeom>
              <a:blipFill rotWithShape="0">
                <a:blip r:embed="rId2"/>
                <a:stretch>
                  <a:fillRect/>
                </a:stretch>
              </a:blipFill>
            </p:spPr>
            <p:txBody>
              <a:bodyPr/>
              <a:lstStyle/>
              <a:p>
                <a:r>
                  <a:rPr lang="fr-FR">
                    <a:noFill/>
                  </a:rPr>
                  <a:t> </a:t>
                </a:r>
              </a:p>
            </p:txBody>
          </p:sp>
        </mc:Fallback>
      </mc:AlternateContent>
      <p:sp>
        <p:nvSpPr>
          <p:cNvPr id="4" name="ZoneTexte 3"/>
          <p:cNvSpPr txBox="1"/>
          <p:nvPr/>
        </p:nvSpPr>
        <p:spPr>
          <a:xfrm>
            <a:off x="2582441" y="108934"/>
            <a:ext cx="7027119" cy="584775"/>
          </a:xfrm>
          <a:prstGeom prst="rect">
            <a:avLst/>
          </a:prstGeom>
          <a:noFill/>
          <a:ln>
            <a:solidFill>
              <a:schemeClr val="tx1"/>
            </a:solidFill>
          </a:ln>
        </p:spPr>
        <p:txBody>
          <a:bodyPr wrap="square" rtlCol="0">
            <a:spAutoFit/>
          </a:bodyPr>
          <a:lstStyle/>
          <a:p>
            <a:pPr lvl="0"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gravitationnel</a:t>
            </a:r>
            <a:endParaRPr lang="fr-FR" sz="3200" dirty="0">
              <a:solidFill>
                <a:prstClr val="black"/>
              </a:solidFill>
            </a:endParaRPr>
          </a:p>
        </p:txBody>
      </p:sp>
    </p:spTree>
    <p:extLst>
      <p:ext uri="{BB962C8B-B14F-4D97-AF65-F5344CB8AC3E}">
        <p14:creationId xmlns:p14="http://schemas.microsoft.com/office/powerpoint/2010/main" val="291690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07941" y="725167"/>
                <a:ext cx="11776118" cy="6218497"/>
              </a:xfrm>
              <a:prstGeom prst="rect">
                <a:avLst/>
              </a:prstGeom>
              <a:noFill/>
              <a:ln>
                <a:noFill/>
              </a:ln>
            </p:spPr>
            <p:txBody>
              <a:bodyPr wrap="square">
                <a:spAutoFit/>
              </a:bodyPr>
              <a:lstStyle/>
              <a:p>
                <a:pPr algn="just"/>
                <a:r>
                  <a:rPr lang="fr-FR" sz="2100" dirty="0" smtClean="0">
                    <a:ln>
                      <a:solidFill>
                        <a:schemeClr val="accent1"/>
                      </a:solidFill>
                    </a:ln>
                    <a:ea typeface="Cambria Math" panose="02040503050406030204" pitchFamily="18" charset="0"/>
                  </a:rPr>
                  <a:t>Cette expérience </a:t>
                </a:r>
                <a:r>
                  <a:rPr lang="fr-FR" sz="2100" dirty="0">
                    <a:ln>
                      <a:solidFill>
                        <a:schemeClr val="accent1"/>
                      </a:solidFill>
                    </a:ln>
                    <a:ea typeface="Cambria Math" panose="02040503050406030204" pitchFamily="18" charset="0"/>
                  </a:rPr>
                  <a:t>de pensée </a:t>
                </a:r>
                <a:r>
                  <a:rPr lang="fr-FR" sz="2100" dirty="0" smtClean="0">
                    <a:ln>
                      <a:solidFill>
                        <a:schemeClr val="accent1"/>
                      </a:solidFill>
                    </a:ln>
                    <a:ea typeface="Cambria Math" panose="02040503050406030204" pitchFamily="18" charset="0"/>
                  </a:rPr>
                  <a:t>montre que </a:t>
                </a:r>
                <a:r>
                  <a:rPr lang="fr-FR" sz="2100" b="1" dirty="0">
                    <a:ln>
                      <a:solidFill>
                        <a:schemeClr val="accent1"/>
                      </a:solidFill>
                    </a:ln>
                    <a:solidFill>
                      <a:srgbClr val="FF0000"/>
                    </a:solidFill>
                    <a:ea typeface="Cambria Math" panose="02040503050406030204" pitchFamily="18" charset="0"/>
                  </a:rPr>
                  <a:t>la fréquence de la lumière doit être modifiée par la gravitation en fonction de la hauteur</a:t>
                </a:r>
                <a:r>
                  <a:rPr lang="fr-FR" sz="2100" dirty="0">
                    <a:ln>
                      <a:solidFill>
                        <a:schemeClr val="accent1"/>
                      </a:solidFill>
                    </a:ln>
                    <a:ea typeface="Cambria Math" panose="02040503050406030204" pitchFamily="18" charset="0"/>
                  </a:rPr>
                  <a:t> (donc du potentiel gravitationnel et non du champ gravitationnel pour être précis qui </a:t>
                </a:r>
                <a:r>
                  <a:rPr lang="fr-FR" sz="2100" dirty="0" smtClean="0">
                    <a:ln>
                      <a:solidFill>
                        <a:schemeClr val="accent1"/>
                      </a:solidFill>
                    </a:ln>
                    <a:ea typeface="Cambria Math" panose="02040503050406030204" pitchFamily="18" charset="0"/>
                  </a:rPr>
                  <a:t>est considéré </a:t>
                </a:r>
                <a:r>
                  <a:rPr lang="fr-FR" sz="2100" dirty="0">
                    <a:ln>
                      <a:solidFill>
                        <a:schemeClr val="accent1"/>
                      </a:solidFill>
                    </a:ln>
                    <a:ea typeface="Cambria Math" panose="02040503050406030204" pitchFamily="18" charset="0"/>
                  </a:rPr>
                  <a:t>comme constant dans nos hypothèses).</a:t>
                </a:r>
              </a:p>
              <a:p>
                <a:endParaRPr lang="fr-FR" sz="1500" dirty="0">
                  <a:ln>
                    <a:solidFill>
                      <a:schemeClr val="accent1"/>
                    </a:solidFill>
                  </a:ln>
                  <a:solidFill>
                    <a:schemeClr val="tx1"/>
                  </a:solidFill>
                  <a:ea typeface="Cambria Math" panose="02040503050406030204" pitchFamily="18" charset="0"/>
                </a:endParaRPr>
              </a:p>
              <a:p>
                <a:r>
                  <a:rPr lang="fr-FR" sz="2100" dirty="0">
                    <a:ln>
                      <a:solidFill>
                        <a:schemeClr val="accent1"/>
                      </a:solidFill>
                    </a:ln>
                    <a:solidFill>
                      <a:schemeClr val="tx1"/>
                    </a:solidFill>
                    <a:ea typeface="Cambria Math" panose="02040503050406030204" pitchFamily="18" charset="0"/>
                  </a:rPr>
                  <a:t>Les hypothèses utilisées se sont </a:t>
                </a:r>
                <a:r>
                  <a:rPr lang="fr-FR" sz="2100" dirty="0" smtClean="0">
                    <a:ln>
                      <a:solidFill>
                        <a:schemeClr val="accent1"/>
                      </a:solidFill>
                    </a:ln>
                    <a:solidFill>
                      <a:schemeClr val="tx1"/>
                    </a:solidFill>
                    <a:ea typeface="Cambria Math" panose="02040503050406030204" pitchFamily="18" charset="0"/>
                  </a:rPr>
                  <a:t>limitées </a:t>
                </a:r>
                <a:r>
                  <a:rPr lang="fr-FR" sz="2100" dirty="0">
                    <a:ln>
                      <a:solidFill>
                        <a:schemeClr val="accent1"/>
                      </a:solidFill>
                    </a:ln>
                    <a:solidFill>
                      <a:schemeClr val="tx1"/>
                    </a:solidFill>
                    <a:ea typeface="Cambria Math" panose="02040503050406030204" pitchFamily="18" charset="0"/>
                  </a:rPr>
                  <a:t>à l’utilisation :</a:t>
                </a:r>
              </a:p>
              <a:p>
                <a:endParaRPr lang="fr-FR" sz="1500" dirty="0">
                  <a:ln>
                    <a:solidFill>
                      <a:schemeClr val="accent1"/>
                    </a:solidFill>
                  </a:ln>
                  <a:solidFill>
                    <a:schemeClr val="tx1"/>
                  </a:solidFill>
                  <a:ea typeface="Cambria Math" panose="02040503050406030204" pitchFamily="18" charset="0"/>
                </a:endParaRPr>
              </a:p>
              <a:p>
                <a:r>
                  <a:rPr lang="fr-FR" sz="2100" dirty="0">
                    <a:ln>
                      <a:solidFill>
                        <a:schemeClr val="accent1"/>
                      </a:solidFill>
                    </a:ln>
                    <a:solidFill>
                      <a:schemeClr val="tx1"/>
                    </a:solidFill>
                    <a:ea typeface="Cambria Math" panose="02040503050406030204" pitchFamily="18" charset="0"/>
                  </a:rPr>
                  <a:t>- de la physique </a:t>
                </a:r>
                <a:r>
                  <a:rPr lang="fr-FR" sz="2100" dirty="0" smtClean="0">
                    <a:ln>
                      <a:solidFill>
                        <a:schemeClr val="accent1"/>
                      </a:solidFill>
                    </a:ln>
                    <a:solidFill>
                      <a:schemeClr val="tx1"/>
                    </a:solidFill>
                    <a:ea typeface="Cambria Math" panose="02040503050406030204" pitchFamily="18" charset="0"/>
                  </a:rPr>
                  <a:t>newtonienne </a:t>
                </a:r>
                <a:r>
                  <a:rPr lang="fr-FR" sz="2100" dirty="0">
                    <a:ln>
                      <a:solidFill>
                        <a:schemeClr val="accent1"/>
                      </a:solidFill>
                    </a:ln>
                    <a:solidFill>
                      <a:schemeClr val="tx1"/>
                    </a:solidFill>
                    <a:ea typeface="Cambria Math" panose="02040503050406030204" pitchFamily="18" charset="0"/>
                  </a:rPr>
                  <a:t>pour l’énergie potentielle </a:t>
                </a:r>
                <a:r>
                  <a:rPr lang="fr-FR" sz="2100" dirty="0" smtClean="0">
                    <a:ln>
                      <a:solidFill>
                        <a:schemeClr val="accent1"/>
                      </a:solidFill>
                    </a:ln>
                    <a:solidFill>
                      <a:schemeClr val="tx1"/>
                    </a:solidFill>
                    <a:ea typeface="Cambria Math" panose="02040503050406030204" pitchFamily="18" charset="0"/>
                  </a:rPr>
                  <a:t>et cinétique </a:t>
                </a:r>
                <a:r>
                  <a:rPr lang="fr-FR" sz="2100" dirty="0">
                    <a:ln>
                      <a:solidFill>
                        <a:schemeClr val="accent1"/>
                      </a:solidFill>
                    </a:ln>
                    <a:solidFill>
                      <a:schemeClr val="tx1"/>
                    </a:solidFill>
                    <a:ea typeface="Cambria Math" panose="02040503050406030204" pitchFamily="18" charset="0"/>
                  </a:rPr>
                  <a:t>: </a:t>
                </a:r>
                <a14:m>
                  <m:oMath xmlns:m="http://schemas.openxmlformats.org/officeDocument/2006/math">
                    <m:r>
                      <a:rPr lang="fr-FR" sz="2100" i="1" dirty="0">
                        <a:ln>
                          <a:solidFill>
                            <a:schemeClr val="accent1"/>
                          </a:solidFill>
                        </a:ln>
                        <a:latin typeface="Cambria Math" panose="02040503050406030204" pitchFamily="18" charset="0"/>
                        <a:ea typeface="Cambria Math" panose="02040503050406030204" pitchFamily="18" charset="0"/>
                      </a:rPr>
                      <m:t>𝐸</m:t>
                    </m:r>
                    <m:r>
                      <a:rPr lang="fr-FR" sz="2100" i="1" dirty="0">
                        <a:ln>
                          <a:solidFill>
                            <a:schemeClr val="accent1"/>
                          </a:solidFill>
                        </a:ln>
                        <a:latin typeface="Cambria Math" panose="02040503050406030204" pitchFamily="18" charset="0"/>
                        <a:ea typeface="Cambria Math" panose="02040503050406030204" pitchFamily="18" charset="0"/>
                      </a:rPr>
                      <m:t>=</m:t>
                    </m:r>
                    <m:r>
                      <a:rPr lang="fr-FR" sz="2100" i="1" dirty="0" err="1">
                        <a:ln>
                          <a:solidFill>
                            <a:schemeClr val="accent1"/>
                          </a:solidFill>
                        </a:ln>
                        <a:latin typeface="Cambria Math" panose="02040503050406030204" pitchFamily="18" charset="0"/>
                        <a:ea typeface="Cambria Math" panose="02040503050406030204" pitchFamily="18" charset="0"/>
                      </a:rPr>
                      <m:t>𝑚𝑔𝐻</m:t>
                    </m:r>
                    <m:r>
                      <a:rPr lang="fr-FR" sz="2100" i="1" dirty="0">
                        <a:ln>
                          <a:solidFill>
                            <a:schemeClr val="accent1"/>
                          </a:solidFill>
                        </a:ln>
                        <a:latin typeface="Cambria Math" panose="02040503050406030204" pitchFamily="18" charset="0"/>
                        <a:ea typeface="Cambria Math" panose="02040503050406030204" pitchFamily="18" charset="0"/>
                      </a:rPr>
                      <m:t>=</m:t>
                    </m:r>
                    <m:f>
                      <m:fPr>
                        <m:ctrlPr>
                          <a:rPr lang="fr-FR" sz="2100" i="1" dirty="0">
                            <a:ln>
                              <a:solidFill>
                                <a:schemeClr val="accent1"/>
                              </a:solidFill>
                            </a:ln>
                            <a:latin typeface="Cambria Math"/>
                            <a:ea typeface="Cambria Math" panose="02040503050406030204" pitchFamily="18" charset="0"/>
                          </a:rPr>
                        </m:ctrlPr>
                      </m:fPr>
                      <m:num>
                        <m:r>
                          <a:rPr lang="fr-FR" sz="2100" i="1" dirty="0">
                            <a:ln>
                              <a:solidFill>
                                <a:schemeClr val="accent1"/>
                              </a:solidFill>
                            </a:ln>
                            <a:latin typeface="Cambria Math" panose="02040503050406030204" pitchFamily="18" charset="0"/>
                            <a:ea typeface="Cambria Math" panose="02040503050406030204" pitchFamily="18" charset="0"/>
                          </a:rPr>
                          <m:t>1</m:t>
                        </m:r>
                      </m:num>
                      <m:den>
                        <m:r>
                          <a:rPr lang="fr-FR" sz="2100" i="1" dirty="0">
                            <a:ln>
                              <a:solidFill>
                                <a:schemeClr val="accent1"/>
                              </a:solidFill>
                            </a:ln>
                            <a:latin typeface="Cambria Math" panose="02040503050406030204" pitchFamily="18" charset="0"/>
                            <a:ea typeface="Cambria Math" panose="02040503050406030204" pitchFamily="18" charset="0"/>
                          </a:rPr>
                          <m:t>2</m:t>
                        </m:r>
                      </m:den>
                    </m:f>
                    <m:sSup>
                      <m:sSupPr>
                        <m:ctrlPr>
                          <a:rPr lang="fr-FR" sz="2100" i="1" dirty="0">
                            <a:ln>
                              <a:solidFill>
                                <a:schemeClr val="accent1"/>
                              </a:solidFill>
                            </a:ln>
                            <a:latin typeface="Cambria Math"/>
                            <a:ea typeface="Cambria Math" panose="02040503050406030204" pitchFamily="18" charset="0"/>
                          </a:rPr>
                        </m:ctrlPr>
                      </m:sSupPr>
                      <m:e>
                        <m:r>
                          <a:rPr lang="fr-FR" sz="2100" i="1" dirty="0">
                            <a:ln>
                              <a:solidFill>
                                <a:schemeClr val="accent1"/>
                              </a:solidFill>
                            </a:ln>
                            <a:latin typeface="Cambria Math" panose="02040503050406030204" pitchFamily="18" charset="0"/>
                            <a:ea typeface="Cambria Math" panose="02040503050406030204" pitchFamily="18" charset="0"/>
                          </a:rPr>
                          <m:t>𝑚𝑣</m:t>
                        </m:r>
                      </m:e>
                      <m:sup>
                        <m:r>
                          <a:rPr lang="fr-FR" sz="2100" i="1" dirty="0">
                            <a:ln>
                              <a:solidFill>
                                <a:schemeClr val="accent1"/>
                              </a:solidFill>
                            </a:ln>
                            <a:latin typeface="Cambria Math" panose="02040503050406030204" pitchFamily="18" charset="0"/>
                            <a:ea typeface="Cambria Math" panose="02040503050406030204" pitchFamily="18" charset="0"/>
                          </a:rPr>
                          <m:t>2</m:t>
                        </m:r>
                      </m:sup>
                    </m:sSup>
                  </m:oMath>
                </a14:m>
                <a:endParaRPr lang="fr-FR" sz="2100" i="1" dirty="0">
                  <a:ln>
                    <a:solidFill>
                      <a:schemeClr val="accent1"/>
                    </a:solidFill>
                  </a:ln>
                  <a:latin typeface="Cambria Math" panose="02040503050406030204" pitchFamily="18" charset="0"/>
                  <a:ea typeface="Cambria Math" panose="02040503050406030204" pitchFamily="18" charset="0"/>
                </a:endParaRPr>
              </a:p>
              <a:p>
                <a:r>
                  <a:rPr lang="fr-FR" sz="2100" dirty="0">
                    <a:ln>
                      <a:solidFill>
                        <a:schemeClr val="accent1"/>
                      </a:solidFill>
                    </a:ln>
                    <a:solidFill>
                      <a:schemeClr val="tx1"/>
                    </a:solidFill>
                    <a:ea typeface="Cambria Math" panose="02040503050406030204" pitchFamily="18" charset="0"/>
                  </a:rPr>
                  <a:t>- de la relativité restreinte : </a:t>
                </a:r>
                <a14:m>
                  <m:oMath xmlns:m="http://schemas.openxmlformats.org/officeDocument/2006/math">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𝐸</m:t>
                    </m:r>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 = </m:t>
                    </m:r>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𝑚</m:t>
                    </m:r>
                    <m:sSup>
                      <m:sSupPr>
                        <m:ctrlPr>
                          <a:rPr lang="fr-FR" sz="2100" i="1" dirty="0">
                            <a:ln>
                              <a:solidFill>
                                <a:schemeClr val="accent1"/>
                              </a:solidFill>
                            </a:ln>
                            <a:solidFill>
                              <a:schemeClr val="tx1"/>
                            </a:solidFill>
                            <a:latin typeface="Cambria Math"/>
                            <a:ea typeface="Cambria Math" panose="02040503050406030204" pitchFamily="18" charset="0"/>
                          </a:rPr>
                        </m:ctrlPr>
                      </m:sSupPr>
                      <m:e>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𝑐</m:t>
                        </m:r>
                      </m:e>
                      <m:sup>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2</m:t>
                        </m:r>
                      </m:sup>
                    </m:sSup>
                  </m:oMath>
                </a14:m>
                <a:r>
                  <a:rPr lang="fr-FR" sz="2100" dirty="0">
                    <a:ln>
                      <a:solidFill>
                        <a:schemeClr val="accent1"/>
                      </a:solidFill>
                    </a:ln>
                    <a:solidFill>
                      <a:schemeClr val="tx1"/>
                    </a:solidFill>
                    <a:ea typeface="Cambria Math" panose="02040503050406030204" pitchFamily="18" charset="0"/>
                  </a:rPr>
                  <a:t> </a:t>
                </a:r>
              </a:p>
              <a:p>
                <a:r>
                  <a:rPr lang="fr-FR" sz="2100" dirty="0">
                    <a:ln>
                      <a:solidFill>
                        <a:schemeClr val="accent1"/>
                      </a:solidFill>
                    </a:ln>
                    <a:solidFill>
                      <a:schemeClr val="tx1"/>
                    </a:solidFill>
                    <a:ea typeface="Cambria Math" panose="02040503050406030204" pitchFamily="18" charset="0"/>
                  </a:rPr>
                  <a:t>- de la relation de Planck-Einstein : </a:t>
                </a:r>
                <a14:m>
                  <m:oMath xmlns:m="http://schemas.openxmlformats.org/officeDocument/2006/math">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𝐸</m:t>
                    </m:r>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m:t>
                    </m:r>
                    <m:r>
                      <a:rPr lang="fr-FR" sz="2100" dirty="0" err="1">
                        <a:ln>
                          <a:solidFill>
                            <a:schemeClr val="accent1"/>
                          </a:solidFill>
                        </a:ln>
                        <a:solidFill>
                          <a:schemeClr val="tx1"/>
                        </a:solidFill>
                        <a:latin typeface="Cambria Math" panose="02040503050406030204" pitchFamily="18" charset="0"/>
                        <a:ea typeface="Cambria Math" panose="02040503050406030204" pitchFamily="18" charset="0"/>
                      </a:rPr>
                      <m:t>h𝑣</m:t>
                    </m:r>
                  </m:oMath>
                </a14:m>
                <a:endParaRPr lang="fr-FR" sz="2100" dirty="0">
                  <a:ln>
                    <a:solidFill>
                      <a:schemeClr val="accent1"/>
                    </a:solidFill>
                  </a:ln>
                  <a:solidFill>
                    <a:schemeClr val="tx1"/>
                  </a:solidFill>
                  <a:ea typeface="Cambria Math" panose="02040503050406030204" pitchFamily="18" charset="0"/>
                </a:endParaRPr>
              </a:p>
              <a:p>
                <a:r>
                  <a:rPr lang="fr-FR" sz="2100" dirty="0">
                    <a:ln>
                      <a:solidFill>
                        <a:schemeClr val="accent1"/>
                      </a:solidFill>
                    </a:ln>
                    <a:ea typeface="Cambria Math" panose="02040503050406030204" pitchFamily="18" charset="0"/>
                  </a:rPr>
                  <a:t>- d</a:t>
                </a:r>
                <a:r>
                  <a:rPr lang="fr-FR" sz="2100" dirty="0" smtClean="0">
                    <a:ln>
                      <a:solidFill>
                        <a:schemeClr val="accent1"/>
                      </a:solidFill>
                    </a:ln>
                    <a:ea typeface="Cambria Math" panose="02040503050406030204" pitchFamily="18" charset="0"/>
                  </a:rPr>
                  <a:t>e la conservation </a:t>
                </a:r>
                <a:r>
                  <a:rPr lang="fr-FR" sz="2100" dirty="0">
                    <a:ln>
                      <a:solidFill>
                        <a:schemeClr val="accent1"/>
                      </a:solidFill>
                    </a:ln>
                    <a:ea typeface="Cambria Math" panose="02040503050406030204" pitchFamily="18" charset="0"/>
                  </a:rPr>
                  <a:t>de l’énergie</a:t>
                </a:r>
              </a:p>
              <a:p>
                <a:endParaRPr lang="fr-FR" sz="1500" dirty="0">
                  <a:ln>
                    <a:solidFill>
                      <a:schemeClr val="accent1"/>
                    </a:solidFill>
                  </a:ln>
                  <a:solidFill>
                    <a:schemeClr val="tx1"/>
                  </a:solidFill>
                  <a:ea typeface="Cambria Math" panose="02040503050406030204" pitchFamily="18" charset="0"/>
                </a:endParaRPr>
              </a:p>
              <a:p>
                <a:r>
                  <a:rPr lang="fr-FR" sz="2100" dirty="0">
                    <a:ln>
                      <a:solidFill>
                        <a:schemeClr val="accent1"/>
                      </a:solidFill>
                    </a:ln>
                    <a:solidFill>
                      <a:schemeClr val="tx1"/>
                    </a:solidFill>
                    <a:ea typeface="Cambria Math" panose="02040503050406030204" pitchFamily="18" charset="0"/>
                  </a:rPr>
                  <a:t>Le seule façon de respecter le principe de conservation de l’énergie revient à postuler que la fréquence de la lumière doit diminuer en se dirigeant vers les grands potentiels vers </a:t>
                </a:r>
                <a14:m>
                  <m:oMath xmlns:m="http://schemas.openxmlformats.org/officeDocument/2006/math">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𝑧</m:t>
                    </m:r>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m:t>
                    </m:r>
                    <m:r>
                      <a:rPr lang="fr-FR" sz="2100" dirty="0">
                        <a:ln>
                          <a:solidFill>
                            <a:schemeClr val="accent1"/>
                          </a:solidFill>
                        </a:ln>
                        <a:solidFill>
                          <a:schemeClr val="tx1"/>
                        </a:solidFill>
                        <a:latin typeface="Cambria Math" panose="02040503050406030204" pitchFamily="18" charset="0"/>
                        <a:ea typeface="Cambria Math" panose="02040503050406030204" pitchFamily="18" charset="0"/>
                      </a:rPr>
                      <m:t>𝐻</m:t>
                    </m:r>
                  </m:oMath>
                </a14:m>
                <a:r>
                  <a:rPr lang="fr-FR" sz="2100" dirty="0">
                    <a:ln>
                      <a:solidFill>
                        <a:schemeClr val="accent1"/>
                      </a:solidFill>
                    </a:ln>
                    <a:solidFill>
                      <a:schemeClr val="tx1"/>
                    </a:solidFill>
                    <a:ea typeface="Cambria Math" panose="02040503050406030204" pitchFamily="18" charset="0"/>
                  </a:rPr>
                  <a:t>.</a:t>
                </a:r>
              </a:p>
              <a:p>
                <a:endParaRPr lang="fr-FR" sz="1000" dirty="0" smtClean="0"/>
              </a:p>
              <a:p>
                <a:pPr algn="ctr"/>
                <a:r>
                  <a:rPr lang="fr-FR" sz="2100" b="0" dirty="0" smtClean="0">
                    <a:ln>
                      <a:solidFill>
                        <a:schemeClr val="accent1"/>
                      </a:solidFill>
                    </a:ln>
                    <a:ea typeface="Cambria Math" panose="02040503050406030204" pitchFamily="18" charset="0"/>
                  </a:rPr>
                  <a:t>Formule du </a:t>
                </a:r>
                <a:r>
                  <a:rPr lang="fr-FR" sz="2100" b="0" dirty="0" err="1" smtClean="0">
                    <a:ln>
                      <a:solidFill>
                        <a:schemeClr val="accent1"/>
                      </a:solidFill>
                    </a:ln>
                    <a:ea typeface="Cambria Math" panose="02040503050406030204" pitchFamily="18" charset="0"/>
                  </a:rPr>
                  <a:t>redshift</a:t>
                </a:r>
                <a:r>
                  <a:rPr lang="fr-FR" sz="2100" b="0" dirty="0" smtClean="0">
                    <a:ln>
                      <a:solidFill>
                        <a:schemeClr val="accent1"/>
                      </a:solidFill>
                    </a:ln>
                    <a:ea typeface="Cambria Math" panose="02040503050406030204" pitchFamily="18" charset="0"/>
                  </a:rPr>
                  <a:t> gravitationnel : </a:t>
                </a:r>
                <a14:m>
                  <m:oMath xmlns:m="http://schemas.openxmlformats.org/officeDocument/2006/math">
                    <m:sSub>
                      <m:sSubPr>
                        <m:ctrlPr>
                          <a:rPr lang="fr-FR" sz="2800" b="0" i="1" dirty="0" smtClean="0">
                            <a:ln>
                              <a:solidFill>
                                <a:schemeClr val="accent1"/>
                              </a:solidFill>
                            </a:ln>
                            <a:latin typeface="Cambria Math"/>
                            <a:ea typeface="Cambria Math" panose="02040503050406030204" pitchFamily="18" charset="0"/>
                          </a:rPr>
                        </m:ctrlPr>
                      </m:sSubPr>
                      <m:e>
                        <m:r>
                          <a:rPr lang="fr-FR" sz="2800" i="1" dirty="0">
                            <a:ln>
                              <a:solidFill>
                                <a:schemeClr val="accent1"/>
                              </a:solidFill>
                            </a:ln>
                            <a:latin typeface="Cambria Math" panose="02040503050406030204" pitchFamily="18" charset="0"/>
                            <a:ea typeface="Cambria Math" panose="02040503050406030204" pitchFamily="18" charset="0"/>
                          </a:rPr>
                          <m:t>𝜈</m:t>
                        </m:r>
                      </m:e>
                      <m:sub>
                        <m:r>
                          <a:rPr lang="fr-FR" sz="2800" b="0" i="1" dirty="0" smtClean="0">
                            <a:ln>
                              <a:solidFill>
                                <a:schemeClr val="accent1"/>
                              </a:solidFill>
                            </a:ln>
                            <a:latin typeface="Cambria Math" panose="02040503050406030204" pitchFamily="18" charset="0"/>
                            <a:ea typeface="Cambria Math" panose="02040503050406030204" pitchFamily="18" charset="0"/>
                          </a:rPr>
                          <m:t>𝐻</m:t>
                        </m:r>
                      </m:sub>
                    </m:sSub>
                    <m:r>
                      <a:rPr lang="fr-FR" sz="2800" i="1" dirty="0">
                        <a:ln>
                          <a:solidFill>
                            <a:schemeClr val="accent1"/>
                          </a:solidFill>
                        </a:ln>
                        <a:latin typeface="Cambria Math" panose="02040503050406030204" pitchFamily="18" charset="0"/>
                        <a:ea typeface="Cambria Math" panose="02040503050406030204" pitchFamily="18" charset="0"/>
                      </a:rPr>
                      <m:t>=</m:t>
                    </m:r>
                    <m:f>
                      <m:fPr>
                        <m:ctrlPr>
                          <a:rPr lang="fr-FR" sz="2800" b="0" i="1" dirty="0" smtClean="0">
                            <a:ln>
                              <a:solidFill>
                                <a:schemeClr val="accent1"/>
                              </a:solidFill>
                            </a:ln>
                            <a:latin typeface="Cambria Math"/>
                            <a:ea typeface="Cambria Math" panose="02040503050406030204" pitchFamily="18" charset="0"/>
                          </a:rPr>
                        </m:ctrlPr>
                      </m:fPr>
                      <m:num>
                        <m:sSub>
                          <m:sSubPr>
                            <m:ctrlPr>
                              <a:rPr lang="fr-FR" sz="2800" i="1" dirty="0">
                                <a:ln>
                                  <a:solidFill>
                                    <a:schemeClr val="accent1"/>
                                  </a:solidFill>
                                </a:ln>
                                <a:latin typeface="Cambria Math"/>
                                <a:ea typeface="Cambria Math" panose="02040503050406030204" pitchFamily="18" charset="0"/>
                              </a:rPr>
                            </m:ctrlPr>
                          </m:sSubPr>
                          <m:e>
                            <m:r>
                              <a:rPr lang="fr-FR" sz="2800" i="1" dirty="0">
                                <a:ln>
                                  <a:solidFill>
                                    <a:schemeClr val="accent1"/>
                                  </a:solidFill>
                                </a:ln>
                                <a:latin typeface="Cambria Math" panose="02040503050406030204" pitchFamily="18" charset="0"/>
                                <a:ea typeface="Cambria Math" panose="02040503050406030204" pitchFamily="18" charset="0"/>
                              </a:rPr>
                              <m:t>𝜈</m:t>
                            </m:r>
                          </m:e>
                          <m:sub>
                            <m:r>
                              <a:rPr lang="fr-FR" sz="2800" b="0" i="1" dirty="0" smtClean="0">
                                <a:ln>
                                  <a:solidFill>
                                    <a:schemeClr val="accent1"/>
                                  </a:solidFill>
                                </a:ln>
                                <a:latin typeface="Cambria Math" panose="02040503050406030204" pitchFamily="18" charset="0"/>
                                <a:ea typeface="Cambria Math" panose="02040503050406030204" pitchFamily="18" charset="0"/>
                              </a:rPr>
                              <m:t>𝑜</m:t>
                            </m:r>
                          </m:sub>
                        </m:sSub>
                      </m:num>
                      <m:den>
                        <m:d>
                          <m:dPr>
                            <m:ctrlPr>
                              <a:rPr lang="fr-FR" sz="2800" i="1" dirty="0">
                                <a:ln>
                                  <a:solidFill>
                                    <a:schemeClr val="accent1"/>
                                  </a:solidFill>
                                </a:ln>
                                <a:latin typeface="Cambria Math"/>
                              </a:rPr>
                            </m:ctrlPr>
                          </m:dPr>
                          <m:e>
                            <m:r>
                              <a:rPr lang="fr-FR" sz="2800" i="1" dirty="0">
                                <a:ln>
                                  <a:solidFill>
                                    <a:schemeClr val="accent1"/>
                                  </a:solidFill>
                                </a:ln>
                                <a:latin typeface="Cambria Math" panose="02040503050406030204" pitchFamily="18" charset="0"/>
                              </a:rPr>
                              <m:t>1+</m:t>
                            </m:r>
                            <m:f>
                              <m:fPr>
                                <m:ctrlPr>
                                  <a:rPr lang="fr-FR" sz="2800" i="1" dirty="0">
                                    <a:ln>
                                      <a:solidFill>
                                        <a:schemeClr val="accent1"/>
                                      </a:solidFill>
                                    </a:ln>
                                    <a:latin typeface="Cambria Math"/>
                                  </a:rPr>
                                </m:ctrlPr>
                              </m:fPr>
                              <m:num>
                                <m:r>
                                  <a:rPr lang="fr-FR" sz="2800" i="1" dirty="0">
                                    <a:ln>
                                      <a:solidFill>
                                        <a:schemeClr val="accent1"/>
                                      </a:solidFill>
                                    </a:ln>
                                    <a:latin typeface="Cambria Math" panose="02040503050406030204" pitchFamily="18" charset="0"/>
                                  </a:rPr>
                                  <m:t>𝑔𝐻</m:t>
                                </m:r>
                              </m:num>
                              <m:den>
                                <m:sSup>
                                  <m:sSupPr>
                                    <m:ctrlPr>
                                      <a:rPr lang="fr-FR" sz="2800" i="1" dirty="0">
                                        <a:ln>
                                          <a:solidFill>
                                            <a:schemeClr val="accent1"/>
                                          </a:solidFill>
                                        </a:ln>
                                        <a:latin typeface="Cambria Math"/>
                                      </a:rPr>
                                    </m:ctrlPr>
                                  </m:sSupPr>
                                  <m:e>
                                    <m:r>
                                      <a:rPr lang="fr-FR" sz="2800" i="1" dirty="0">
                                        <a:ln>
                                          <a:solidFill>
                                            <a:schemeClr val="accent1"/>
                                          </a:solidFill>
                                        </a:ln>
                                        <a:latin typeface="Cambria Math" panose="02040503050406030204" pitchFamily="18" charset="0"/>
                                      </a:rPr>
                                      <m:t>𝑐</m:t>
                                    </m:r>
                                  </m:e>
                                  <m:sup>
                                    <m:r>
                                      <a:rPr lang="fr-FR" sz="2800" i="1" dirty="0">
                                        <a:ln>
                                          <a:solidFill>
                                            <a:schemeClr val="accent1"/>
                                          </a:solidFill>
                                        </a:ln>
                                        <a:latin typeface="Cambria Math" panose="02040503050406030204" pitchFamily="18" charset="0"/>
                                      </a:rPr>
                                      <m:t>2</m:t>
                                    </m:r>
                                  </m:sup>
                                </m:sSup>
                              </m:den>
                            </m:f>
                          </m:e>
                        </m:d>
                      </m:den>
                    </m:f>
                  </m:oMath>
                </a14:m>
                <a:endParaRPr lang="fr-FR" sz="2800" dirty="0" smtClean="0"/>
              </a:p>
              <a:p>
                <a:endParaRPr lang="fr-FR" sz="1000" dirty="0"/>
              </a:p>
              <a:p>
                <a:pPr algn="just"/>
                <a:r>
                  <a:rPr lang="fr-FR" sz="2100" b="1" dirty="0" smtClean="0">
                    <a:ln>
                      <a:solidFill>
                        <a:schemeClr val="accent1"/>
                      </a:solidFill>
                    </a:ln>
                    <a:solidFill>
                      <a:srgbClr val="FF0000"/>
                    </a:solidFill>
                    <a:ea typeface="Cambria Math" panose="02040503050406030204" pitchFamily="18" charset="0"/>
                  </a:rPr>
                  <a:t>Le </a:t>
                </a:r>
                <a:r>
                  <a:rPr lang="fr-FR" sz="2100" b="1" dirty="0">
                    <a:ln>
                      <a:solidFill>
                        <a:schemeClr val="accent1"/>
                      </a:solidFill>
                    </a:ln>
                    <a:solidFill>
                      <a:srgbClr val="FF0000"/>
                    </a:solidFill>
                    <a:ea typeface="Cambria Math" panose="02040503050406030204" pitchFamily="18" charset="0"/>
                  </a:rPr>
                  <a:t>principe d’équivalence n’est pas nécessaire pour démontrer </a:t>
                </a:r>
                <a:r>
                  <a:rPr lang="fr-FR" sz="2100" b="1" dirty="0" smtClean="0">
                    <a:ln>
                      <a:solidFill>
                        <a:schemeClr val="accent1"/>
                      </a:solidFill>
                    </a:ln>
                    <a:solidFill>
                      <a:srgbClr val="FF0000"/>
                    </a:solidFill>
                    <a:ea typeface="Cambria Math" panose="02040503050406030204" pitchFamily="18" charset="0"/>
                  </a:rPr>
                  <a:t>le </a:t>
                </a:r>
                <a:r>
                  <a:rPr lang="fr-FR" sz="2100" b="1" dirty="0" err="1">
                    <a:ln>
                      <a:solidFill>
                        <a:schemeClr val="accent1"/>
                      </a:solidFill>
                    </a:ln>
                    <a:solidFill>
                      <a:srgbClr val="FF0000"/>
                    </a:solidFill>
                    <a:ea typeface="Cambria Math" panose="02040503050406030204" pitchFamily="18" charset="0"/>
                  </a:rPr>
                  <a:t>redshift</a:t>
                </a:r>
                <a:r>
                  <a:rPr lang="fr-FR" sz="2100" b="1" dirty="0">
                    <a:ln>
                      <a:solidFill>
                        <a:schemeClr val="accent1"/>
                      </a:solidFill>
                    </a:ln>
                    <a:solidFill>
                      <a:srgbClr val="FF0000"/>
                    </a:solidFill>
                    <a:ea typeface="Cambria Math" panose="02040503050406030204" pitchFamily="18" charset="0"/>
                  </a:rPr>
                  <a:t> gravitationnel</a:t>
                </a:r>
                <a:r>
                  <a:rPr lang="fr-FR" sz="2100" dirty="0" smtClean="0">
                    <a:ln>
                      <a:solidFill>
                        <a:schemeClr val="accent1"/>
                      </a:solidFill>
                    </a:ln>
                    <a:solidFill>
                      <a:srgbClr val="FF0000"/>
                    </a:solidFill>
                    <a:ea typeface="Cambria Math" panose="02040503050406030204" pitchFamily="18" charset="0"/>
                  </a:rPr>
                  <a:t>.</a:t>
                </a:r>
                <a:r>
                  <a:rPr lang="fr-FR" sz="2100" dirty="0" smtClean="0">
                    <a:ln>
                      <a:solidFill>
                        <a:schemeClr val="accent1"/>
                      </a:solidFill>
                    </a:ln>
                    <a:ea typeface="Cambria Math" panose="02040503050406030204" pitchFamily="18" charset="0"/>
                  </a:rPr>
                  <a:t> Toute théorie de la gravitation doit conduire au </a:t>
                </a:r>
                <a:r>
                  <a:rPr lang="fr-FR" sz="2100" dirty="0" err="1" smtClean="0">
                    <a:ln>
                      <a:solidFill>
                        <a:schemeClr val="accent1"/>
                      </a:solidFill>
                    </a:ln>
                    <a:ea typeface="Cambria Math" panose="02040503050406030204" pitchFamily="18" charset="0"/>
                  </a:rPr>
                  <a:t>redshift</a:t>
                </a:r>
                <a:r>
                  <a:rPr lang="fr-FR" sz="2100" dirty="0" smtClean="0">
                    <a:ln>
                      <a:solidFill>
                        <a:schemeClr val="accent1"/>
                      </a:solidFill>
                    </a:ln>
                    <a:ea typeface="Cambria Math" panose="02040503050406030204" pitchFamily="18" charset="0"/>
                  </a:rPr>
                  <a:t> gravitationnel sous peine de ne pas respecter la conservation de l’énergie.</a:t>
                </a:r>
                <a:endParaRPr lang="fr-FR" sz="2100" dirty="0">
                  <a:ln>
                    <a:solidFill>
                      <a:schemeClr val="accent1"/>
                    </a:solidFill>
                  </a:ln>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7941" y="725167"/>
                <a:ext cx="11776118" cy="6218497"/>
              </a:xfrm>
              <a:prstGeom prst="rect">
                <a:avLst/>
              </a:prstGeom>
              <a:blipFill rotWithShape="0">
                <a:blip r:embed="rId2"/>
                <a:stretch>
                  <a:fillRect/>
                </a:stretch>
              </a:blipFill>
              <a:ln>
                <a:noFill/>
              </a:ln>
            </p:spPr>
            <p:txBody>
              <a:bodyPr/>
              <a:lstStyle/>
              <a:p>
                <a:r>
                  <a:rPr lang="fr-FR">
                    <a:noFill/>
                  </a:rPr>
                  <a:t> </a:t>
                </a:r>
              </a:p>
            </p:txBody>
          </p:sp>
        </mc:Fallback>
      </mc:AlternateContent>
      <p:sp>
        <p:nvSpPr>
          <p:cNvPr id="4" name="ZoneTexte 3"/>
          <p:cNvSpPr txBox="1"/>
          <p:nvPr/>
        </p:nvSpPr>
        <p:spPr>
          <a:xfrm>
            <a:off x="2582441" y="108934"/>
            <a:ext cx="7027119" cy="584775"/>
          </a:xfrm>
          <a:prstGeom prst="rect">
            <a:avLst/>
          </a:prstGeom>
          <a:noFill/>
          <a:ln>
            <a:solidFill>
              <a:schemeClr val="tx1"/>
            </a:solidFill>
          </a:ln>
        </p:spPr>
        <p:txBody>
          <a:bodyPr wrap="square" rtlCol="0">
            <a:spAutoFit/>
          </a:bodyPr>
          <a:lstStyle/>
          <a:p>
            <a:pPr lvl="0" algn="ctr"/>
            <a:r>
              <a:rPr lang="fr-FR" sz="3200" dirty="0">
                <a:solidFill>
                  <a:prstClr val="black"/>
                </a:solidFill>
              </a:rPr>
              <a:t>Le </a:t>
            </a:r>
            <a:r>
              <a:rPr lang="fr-FR" sz="3200" dirty="0" err="1">
                <a:solidFill>
                  <a:prstClr val="black"/>
                </a:solidFill>
              </a:rPr>
              <a:t>redshift</a:t>
            </a:r>
            <a:r>
              <a:rPr lang="fr-FR" sz="3200" dirty="0">
                <a:solidFill>
                  <a:prstClr val="black"/>
                </a:solidFill>
              </a:rPr>
              <a:t> </a:t>
            </a:r>
            <a:r>
              <a:rPr lang="fr-FR" sz="3200" dirty="0" smtClean="0">
                <a:solidFill>
                  <a:prstClr val="black"/>
                </a:solidFill>
              </a:rPr>
              <a:t>gravitationnel</a:t>
            </a:r>
            <a:endParaRPr lang="fr-FR" sz="3200" dirty="0">
              <a:solidFill>
                <a:prstClr val="black"/>
              </a:solidFill>
            </a:endParaRPr>
          </a:p>
        </p:txBody>
      </p:sp>
    </p:spTree>
    <p:extLst>
      <p:ext uri="{BB962C8B-B14F-4D97-AF65-F5344CB8AC3E}">
        <p14:creationId xmlns:p14="http://schemas.microsoft.com/office/powerpoint/2010/main" val="316408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9593</TotalTime>
  <Words>3066</Words>
  <Application>Microsoft Office PowerPoint</Application>
  <PresentationFormat>Personnalisé</PresentationFormat>
  <Paragraphs>232</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Laurent</dc:creator>
  <cp:lastModifiedBy>Jean Pierre</cp:lastModifiedBy>
  <cp:revision>579</cp:revision>
  <dcterms:created xsi:type="dcterms:W3CDTF">2016-04-24T12:46:25Z</dcterms:created>
  <dcterms:modified xsi:type="dcterms:W3CDTF">2018-02-25T16:24:47Z</dcterms:modified>
</cp:coreProperties>
</file>